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8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E55D-88DC-4055-88A8-8F51AAF7C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83D4A-3092-4C52-8C36-45B1D34DC0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7A2C7-0EF3-49EC-9B81-BC4440285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93DCA-BCFE-45C7-BE29-FBC7A342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49BC6-93BC-4822-84A6-BE93F47E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131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DF566-85F8-4424-A60F-4D95D77AD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A50AD-090B-4224-A47B-BCF2A979A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2A353-E1D8-4381-A09D-4AC587AD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DB43E-D325-47E2-AD07-95A3B339B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569E6-DA3F-41CC-8862-61BFA5E4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612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E9C083-67B3-4D3C-B382-4866415130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85FB9E-BA7C-4EDE-8DC2-23FB38087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F6305-4D6C-4E1C-86CC-5FBD2288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6D5BE-7100-4DE6-A986-4B9827FC9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3C192-696F-4066-8340-3F9B0FFD2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07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5CAA3-4745-4D5D-A805-081731DF1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D59F2-8334-4DE1-8135-0A8DE6C6F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16C16-8C7D-4C70-9961-2B0BB677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393A9-55A6-4CC1-BFA3-5BC77E60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B69EF-8484-48DB-BF7A-2E218FB2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520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1BC0F-C6E7-4E99-878D-C30593DA2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A732B-35F1-4231-94D9-46EEA95A1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27FE8-0463-49FA-8086-1B6F04A2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D04F9-E484-4ABE-8698-554ED9B63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F6E91-2A7B-4715-BF9F-4F21F73B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082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C6E95-7E81-4D1B-A336-F57CA3D4B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AE9DA-399B-46BB-A99B-688271C9F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62752-C008-4922-B27F-8B31E7A27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84955-F423-42C5-B5FD-80A6AB5F6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D65B9-FE13-4110-8F67-CD36D1AB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EC96F-4552-4F74-AFFE-DE2CC8F8E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392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7C910-1767-4518-A42B-57873C32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FA2D1-046F-4388-A883-95DE3D15B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81B2BA-F54D-4935-AB27-6334EBD45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079349-BF78-4063-9BE0-A8298A366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7F31FB-FDC1-4B64-9D67-1E61B8B0A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E9420A-B7A2-4AF1-A643-55B8A0511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2EE536-BB87-459E-98F6-2BA4E65B6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6045C-2CA9-4086-AE36-1AED63D8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209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048F0-5AB8-41B8-80B0-DC2E95C5A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1AD780-9E51-448C-9BF3-761C52EFD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2EE48-2165-44E2-B80C-787DF64F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BF6453-2BE7-47F6-B87F-51E7FE886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658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93C622-2A01-4B34-90C0-2C127F0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B856BD-3E1C-4C19-BA12-6F99C5C4E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6EAD6-CB53-4177-A08B-16D2A6F75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0836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E1F11-28C2-47A6-880E-6D1428A22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53058-AE82-4A37-A828-9AA32AA2E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DBADF-6661-427E-8CE4-4944BD092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978A5-9601-47E1-A804-7549083CD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61378-62B7-4665-A749-154C6546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41128-5CDE-457D-885A-97003A1B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985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147B8-56D8-4328-B2ED-278DB378A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7808F8-2A13-4FE3-B60F-34054B606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31B00-9B82-49D8-9B09-C6B82C772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79573-970B-405B-87E0-56054326A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E196A-ECC8-4FD7-A030-205C3349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6A735-5F45-4923-B345-D663EFA0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499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46058B-74DA-4DB9-B266-6B1C6CC4B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CCE11-CCF8-4229-9E89-A4BE40124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634E8-82C4-41DF-8811-05D0BCBF26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5C6A1-3E72-4D93-AA19-D03FEEA7C401}" type="datetimeFigureOut">
              <a:rPr lang="en-MY" smtClean="0"/>
              <a:t>27/12/2020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B4305-A787-415C-97AB-31BA55F253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40DDC-83AD-4391-AA25-F5DB1A89C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17BDD-CC5B-46DB-B00E-48B6D266C3B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606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B2BB9-13E1-410F-9784-9FA0F74CE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082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MY" dirty="0" err="1"/>
              <a:t>Kelulut</a:t>
            </a:r>
            <a:r>
              <a:rPr lang="en-MY" dirty="0"/>
              <a:t> Honey as an Alternate Source of Carbo-Loading : A Randomised Double Blind Control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35947-FABE-44FA-8ED6-FA0AB6BE33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10644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EB2A8-2781-4864-9F0F-3B5100841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A2FB8-F317-4EBB-AA15-A099D0B5D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/>
              <a:t>Comparing </a:t>
            </a:r>
            <a:r>
              <a:rPr lang="en-MY" dirty="0" err="1"/>
              <a:t>carboloading</a:t>
            </a:r>
            <a:r>
              <a:rPr lang="en-MY" dirty="0"/>
              <a:t> outcomes between patients receiving </a:t>
            </a:r>
            <a:r>
              <a:rPr lang="en-MY" dirty="0" err="1"/>
              <a:t>Carborie</a:t>
            </a:r>
            <a:r>
              <a:rPr lang="en-MY" dirty="0"/>
              <a:t> and </a:t>
            </a:r>
            <a:r>
              <a:rPr lang="en-MY" dirty="0" err="1"/>
              <a:t>Kelulut</a:t>
            </a:r>
            <a:r>
              <a:rPr lang="en-MY" dirty="0"/>
              <a:t> Honey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/>
              <a:t>Primary Outcome : Determine effect of </a:t>
            </a:r>
            <a:r>
              <a:rPr lang="en-MY" dirty="0" err="1"/>
              <a:t>Kelulut</a:t>
            </a:r>
            <a:r>
              <a:rPr lang="en-MY" dirty="0"/>
              <a:t> Honey on Insulin Resistance and Residual Gastric Volume when used as Carbo-loading preoperatively.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/>
              <a:t>Secondary Outcome : To compare post operative outcomes between patients receiving </a:t>
            </a:r>
            <a:r>
              <a:rPr lang="en-MY" dirty="0" err="1"/>
              <a:t>Kelulut</a:t>
            </a:r>
            <a:r>
              <a:rPr lang="en-MY" dirty="0"/>
              <a:t> Honey and </a:t>
            </a:r>
            <a:r>
              <a:rPr lang="en-MY" dirty="0" err="1"/>
              <a:t>Carborie</a:t>
            </a: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1836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717F7-D387-4D10-B6DC-64AEAFB14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Patient </a:t>
            </a:r>
            <a:r>
              <a:rPr lang="en-MY" dirty="0" err="1"/>
              <a:t>Reruitment</a:t>
            </a:r>
            <a:r>
              <a:rPr lang="en-MY" dirty="0"/>
              <a:t> Criteria</a:t>
            </a:r>
            <a:br>
              <a:rPr lang="en-MY" dirty="0"/>
            </a:b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809B3-4286-4F4A-A4E0-D167FFD6C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076960"/>
            <a:ext cx="10805160" cy="5100003"/>
          </a:xfrm>
        </p:spPr>
        <p:txBody>
          <a:bodyPr>
            <a:normAutofit fontScale="77500" lnSpcReduction="20000"/>
          </a:bodyPr>
          <a:lstStyle/>
          <a:p>
            <a:r>
              <a:rPr lang="en-MY" b="1" dirty="0"/>
              <a:t>Inclusion Criteria </a:t>
            </a:r>
          </a:p>
          <a:p>
            <a:r>
              <a:rPr lang="en-MY" dirty="0"/>
              <a:t>• Adult (Age = 18)</a:t>
            </a:r>
          </a:p>
          <a:p>
            <a:r>
              <a:rPr lang="en-US" dirty="0"/>
              <a:t>• Elective Surgery with Intraabdominal Involvement (particularly the GI and HPB)</a:t>
            </a:r>
          </a:p>
          <a:p>
            <a:endParaRPr lang="en-US" dirty="0"/>
          </a:p>
          <a:p>
            <a:r>
              <a:rPr lang="en-MY" b="1" dirty="0"/>
              <a:t>Exclusion Criteria </a:t>
            </a:r>
          </a:p>
          <a:p>
            <a:r>
              <a:rPr lang="en-MY" dirty="0"/>
              <a:t>• Known Diabetics</a:t>
            </a:r>
          </a:p>
          <a:p>
            <a:r>
              <a:rPr lang="en-MY" dirty="0"/>
              <a:t>• Fasting Glucose Level &gt; 7 mmol/L</a:t>
            </a:r>
          </a:p>
          <a:p>
            <a:r>
              <a:rPr lang="en-MY" dirty="0"/>
              <a:t>• ASA &gt; 3</a:t>
            </a:r>
          </a:p>
          <a:p>
            <a:r>
              <a:rPr lang="en-MY" dirty="0"/>
              <a:t>• On Steroid Treatment</a:t>
            </a:r>
          </a:p>
          <a:p>
            <a:r>
              <a:rPr lang="en-US" dirty="0"/>
              <a:t>• Recent Infection Past 3 Months</a:t>
            </a:r>
          </a:p>
          <a:p>
            <a:r>
              <a:rPr lang="en-US" dirty="0"/>
              <a:t>• Preoperative Unintentional Weight Loss &gt;10% of usual body weight within 6 months </a:t>
            </a:r>
          </a:p>
          <a:p>
            <a:r>
              <a:rPr lang="en-MY" dirty="0"/>
              <a:t>• Emergency Surgery</a:t>
            </a:r>
          </a:p>
          <a:p>
            <a:r>
              <a:rPr lang="en-MY" dirty="0"/>
              <a:t>• Minor (Age &lt; 18)</a:t>
            </a:r>
          </a:p>
          <a:p>
            <a:r>
              <a:rPr lang="en-US" dirty="0"/>
              <a:t>• Known Allergies to Maltodextrin or Honey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86534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B98F1-8721-4883-B2D7-556CC02D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How to Recruit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FCAE8-285D-42FB-8108-EFB5E6305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Generally patients that fulfil the criteria will be recruited by the research team.</a:t>
            </a:r>
          </a:p>
          <a:p>
            <a:r>
              <a:rPr lang="en-MY" dirty="0"/>
              <a:t>In the event a patient who fulfils the </a:t>
            </a:r>
            <a:r>
              <a:rPr lang="en-MY" dirty="0" err="1"/>
              <a:t>criterias</a:t>
            </a:r>
            <a:r>
              <a:rPr lang="en-MY" dirty="0"/>
              <a:t> is added to the OT list, kindly contact the research team.</a:t>
            </a:r>
          </a:p>
          <a:p>
            <a:r>
              <a:rPr lang="en-MY" dirty="0"/>
              <a:t>Otherwise, the research team will review the weekly OT list and identify patients which can be recruited and proceed to recruit them.</a:t>
            </a:r>
          </a:p>
        </p:txBody>
      </p:sp>
    </p:spTree>
    <p:extLst>
      <p:ext uri="{BB962C8B-B14F-4D97-AF65-F5344CB8AC3E}">
        <p14:creationId xmlns:p14="http://schemas.microsoft.com/office/powerpoint/2010/main" val="179089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24D9-A8F9-475D-A5EB-456DB688C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What do you need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69C88-694A-4935-9B83-BB4C0F8C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942"/>
            <a:ext cx="10515600" cy="5519057"/>
          </a:xfrm>
        </p:spPr>
        <p:txBody>
          <a:bodyPr>
            <a:normAutofit fontScale="77500" lnSpcReduction="20000"/>
          </a:bodyPr>
          <a:lstStyle/>
          <a:p>
            <a:r>
              <a:rPr lang="en-MY" dirty="0"/>
              <a:t>All patients whom are recruited into the study will have the envelope containing the Proforma and Consent documents in the BHT.</a:t>
            </a:r>
          </a:p>
          <a:p>
            <a:r>
              <a:rPr lang="en-MY" dirty="0"/>
              <a:t>Should your patient be recruited, there are only a few steps that need to be done from your side.</a:t>
            </a:r>
          </a:p>
          <a:p>
            <a:r>
              <a:rPr lang="en-MY" dirty="0"/>
              <a:t>When the patient arrives in OT, kindly remind the Anaesthetic team that the patient is enrolled in the </a:t>
            </a:r>
            <a:r>
              <a:rPr lang="en-MY" dirty="0" err="1"/>
              <a:t>carboloading</a:t>
            </a:r>
            <a:r>
              <a:rPr lang="en-MY" dirty="0"/>
              <a:t> study.</a:t>
            </a:r>
          </a:p>
          <a:p>
            <a:r>
              <a:rPr lang="en-MY" dirty="0"/>
              <a:t>As such, after the patient has been induced, the Anaesthetic team’s assistance is sought in inserting a </a:t>
            </a:r>
            <a:r>
              <a:rPr lang="en-MY" dirty="0" err="1"/>
              <a:t>naso</a:t>
            </a:r>
            <a:r>
              <a:rPr lang="en-MY" dirty="0"/>
              <a:t>-gastric tube. Thereafter, the residual gastric volume is aspirated and documented in the BHT. Blood sugar is monitored at 3 intervals during the operative period</a:t>
            </a:r>
          </a:p>
          <a:p>
            <a:pPr lvl="1"/>
            <a:r>
              <a:rPr lang="en-MY" dirty="0"/>
              <a:t>1) Induction</a:t>
            </a:r>
          </a:p>
          <a:p>
            <a:pPr lvl="1"/>
            <a:r>
              <a:rPr lang="en-MY" dirty="0"/>
              <a:t>2) 1 hour after incision</a:t>
            </a:r>
          </a:p>
          <a:p>
            <a:pPr lvl="1"/>
            <a:r>
              <a:rPr lang="en-MY" dirty="0"/>
              <a:t>3) End of Surgery (prior to </a:t>
            </a:r>
            <a:r>
              <a:rPr lang="en-MY" dirty="0" err="1"/>
              <a:t>extubation</a:t>
            </a:r>
            <a:r>
              <a:rPr lang="en-MY" dirty="0"/>
              <a:t>)</a:t>
            </a:r>
          </a:p>
          <a:p>
            <a:r>
              <a:rPr lang="en-MY" dirty="0"/>
              <a:t>In the post operative orders, kindly order for CBS monitoring for 2 days at specific intervals (12PM, 6PM, 12 AM and 6 AM)</a:t>
            </a:r>
          </a:p>
          <a:p>
            <a:r>
              <a:rPr lang="en-MY" dirty="0"/>
              <a:t>The management of the patient in the post-operative period is otherwise as per the primary team management. If the CBS exceeds 10.0mmol/L, it is recommended for insulin administration. Otherwise it is left up to the discretion of the operating team.</a:t>
            </a:r>
            <a:br>
              <a:rPr lang="en-MY" dirty="0"/>
            </a:br>
            <a:endParaRPr lang="en-MY" dirty="0"/>
          </a:p>
          <a:p>
            <a:pPr marL="457200" lvl="1" indent="0">
              <a:buNone/>
            </a:pPr>
            <a:endParaRPr lang="en-MY" dirty="0"/>
          </a:p>
          <a:p>
            <a:pPr lvl="1"/>
            <a:endParaRPr lang="en-MY" dirty="0"/>
          </a:p>
          <a:p>
            <a:pPr lvl="1"/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1066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DA9F-7707-4B83-A384-7CAAD970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Proforma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439B8-A3AD-44EC-A2E5-C000D6A7E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dirty="0"/>
              <a:t>The proforma with the progress of the patient will be inserted in the envelope found in the respective BHT’s and can be filled with the relevant information</a:t>
            </a:r>
          </a:p>
          <a:p>
            <a:endParaRPr lang="en-MY" dirty="0"/>
          </a:p>
          <a:p>
            <a:r>
              <a:rPr lang="en-MY" dirty="0"/>
              <a:t>In the event the patient is being discharged, kindly inform the research team, so as to facilitate collection and completion of the Proforma.</a:t>
            </a:r>
          </a:p>
          <a:p>
            <a:endParaRPr lang="en-MY" dirty="0"/>
          </a:p>
          <a:p>
            <a:r>
              <a:rPr lang="en-MY" dirty="0"/>
              <a:t>We thank you for your cooperation in helping the study </a:t>
            </a:r>
            <a:r>
              <a:rPr lang="en-MY"/>
              <a:t>complete successfully. </a:t>
            </a:r>
          </a:p>
        </p:txBody>
      </p:sp>
    </p:spTree>
    <p:extLst>
      <p:ext uri="{BB962C8B-B14F-4D97-AF65-F5344CB8AC3E}">
        <p14:creationId xmlns:p14="http://schemas.microsoft.com/office/powerpoint/2010/main" val="444363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492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Kelulut Honey as an Alternate Source of Carbo-Loading : A Randomised Double Blind Control Study</vt:lpstr>
      <vt:lpstr>The study</vt:lpstr>
      <vt:lpstr>Patient Reruitment Criteria </vt:lpstr>
      <vt:lpstr>How to Recruit</vt:lpstr>
      <vt:lpstr>What do you need to do?</vt:lpstr>
      <vt:lpstr>Proforma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Kelulut Honey as an Alternate Source of Carbo-Loading : A Randomised Double Blind Control Study</dc:title>
  <dc:creator>Karthik Krishnan</dc:creator>
  <cp:lastModifiedBy>Karthik Krishnan</cp:lastModifiedBy>
  <cp:revision>4</cp:revision>
  <dcterms:created xsi:type="dcterms:W3CDTF">2020-12-27T03:57:33Z</dcterms:created>
  <dcterms:modified xsi:type="dcterms:W3CDTF">2020-12-27T04:17:36Z</dcterms:modified>
</cp:coreProperties>
</file>