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73" r:id="rId7"/>
    <p:sldId id="261" r:id="rId8"/>
    <p:sldId id="274" r:id="rId9"/>
    <p:sldId id="262" r:id="rId10"/>
    <p:sldId id="263" r:id="rId11"/>
    <p:sldId id="264" r:id="rId12"/>
    <p:sldId id="265" r:id="rId13"/>
    <p:sldId id="266" r:id="rId14"/>
    <p:sldId id="267" r:id="rId15"/>
    <p:sldId id="268" r:id="rId16"/>
    <p:sldId id="269" r:id="rId17"/>
    <p:sldId id="270" r:id="rId18"/>
    <p:sldId id="271" r:id="rId19"/>
    <p:sldId id="272"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70" d="100"/>
          <a:sy n="70" d="100"/>
        </p:scale>
        <p:origin x="1166" y="40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MY"/>
              <a:t>Gantt Chart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Sheet1!$B$1</c:f>
              <c:strCache>
                <c:ptCount val="1"/>
                <c:pt idx="0">
                  <c:v>Start Date</c:v>
                </c:pt>
              </c:strCache>
            </c:strRef>
          </c:tx>
          <c:spPr>
            <a:noFill/>
            <a:ln>
              <a:noFill/>
            </a:ln>
            <a:effectLst/>
          </c:spPr>
          <c:invertIfNegative val="0"/>
          <c:cat>
            <c:strRef>
              <c:f>Sheet1!$A$2:$A$8</c:f>
              <c:strCache>
                <c:ptCount val="7"/>
                <c:pt idx="0">
                  <c:v>Proposal Presentation</c:v>
                </c:pt>
                <c:pt idx="1">
                  <c:v>Ethics Approval</c:v>
                </c:pt>
                <c:pt idx="2">
                  <c:v>Grant Approval</c:v>
                </c:pt>
                <c:pt idx="3">
                  <c:v>Data Collection</c:v>
                </c:pt>
                <c:pt idx="4">
                  <c:v>Data Analysis and Report Presentation</c:v>
                </c:pt>
                <c:pt idx="5">
                  <c:v>Submission of Draft and Revision</c:v>
                </c:pt>
                <c:pt idx="6">
                  <c:v>Submission of Final Research</c:v>
                </c:pt>
              </c:strCache>
            </c:strRef>
          </c:cat>
          <c:val>
            <c:numRef>
              <c:f>Sheet1!$B$2:$B$8</c:f>
              <c:numCache>
                <c:formatCode>mm\-yy</c:formatCode>
                <c:ptCount val="7"/>
                <c:pt idx="0" formatCode="mm/yy">
                  <c:v>43647</c:v>
                </c:pt>
                <c:pt idx="1">
                  <c:v>43788</c:v>
                </c:pt>
                <c:pt idx="2">
                  <c:v>43770</c:v>
                </c:pt>
                <c:pt idx="3">
                  <c:v>43862</c:v>
                </c:pt>
                <c:pt idx="4">
                  <c:v>44256</c:v>
                </c:pt>
                <c:pt idx="5">
                  <c:v>44378</c:v>
                </c:pt>
                <c:pt idx="6">
                  <c:v>44470</c:v>
                </c:pt>
              </c:numCache>
            </c:numRef>
          </c:val>
          <c:extLst>
            <c:ext xmlns:c16="http://schemas.microsoft.com/office/drawing/2014/chart" uri="{C3380CC4-5D6E-409C-BE32-E72D297353CC}">
              <c16:uniqueId val="{00000000-E599-4C17-9452-4C36AF3E2992}"/>
            </c:ext>
          </c:extLst>
        </c:ser>
        <c:ser>
          <c:idx val="2"/>
          <c:order val="2"/>
          <c:tx>
            <c:strRef>
              <c:f>Sheet1!$D$1</c:f>
              <c:strCache>
                <c:ptCount val="1"/>
                <c:pt idx="0">
                  <c:v>Duration (Days)</c:v>
                </c:pt>
              </c:strCache>
            </c:strRef>
          </c:tx>
          <c:spPr>
            <a:solidFill>
              <a:schemeClr val="accent1"/>
            </a:solidFill>
            <a:ln>
              <a:noFill/>
            </a:ln>
            <a:effectLst/>
            <a:scene3d>
              <a:camera prst="orthographicFront"/>
              <a:lightRig rig="threePt" dir="t"/>
            </a:scene3d>
            <a:sp3d>
              <a:bevelT w="190500" h="38100"/>
            </a:sp3d>
          </c:spPr>
          <c:invertIfNegative val="0"/>
          <c:cat>
            <c:strRef>
              <c:f>Sheet1!$A$2:$A$8</c:f>
              <c:strCache>
                <c:ptCount val="7"/>
                <c:pt idx="0">
                  <c:v>Proposal Presentation</c:v>
                </c:pt>
                <c:pt idx="1">
                  <c:v>Ethics Approval</c:v>
                </c:pt>
                <c:pt idx="2">
                  <c:v>Grant Approval</c:v>
                </c:pt>
                <c:pt idx="3">
                  <c:v>Data Collection</c:v>
                </c:pt>
                <c:pt idx="4">
                  <c:v>Data Analysis and Report Presentation</c:v>
                </c:pt>
                <c:pt idx="5">
                  <c:v>Submission of Draft and Revision</c:v>
                </c:pt>
                <c:pt idx="6">
                  <c:v>Submission of Final Research</c:v>
                </c:pt>
              </c:strCache>
            </c:strRef>
          </c:cat>
          <c:val>
            <c:numRef>
              <c:f>Sheet1!$D$2:$D$8</c:f>
              <c:numCache>
                <c:formatCode>General</c:formatCode>
                <c:ptCount val="7"/>
                <c:pt idx="0">
                  <c:v>92</c:v>
                </c:pt>
                <c:pt idx="1">
                  <c:v>62</c:v>
                </c:pt>
                <c:pt idx="2">
                  <c:v>91</c:v>
                </c:pt>
                <c:pt idx="3">
                  <c:v>393</c:v>
                </c:pt>
                <c:pt idx="4">
                  <c:v>92</c:v>
                </c:pt>
                <c:pt idx="5">
                  <c:v>62</c:v>
                </c:pt>
                <c:pt idx="6">
                  <c:v>92</c:v>
                </c:pt>
              </c:numCache>
            </c:numRef>
          </c:val>
          <c:extLst>
            <c:ext xmlns:c16="http://schemas.microsoft.com/office/drawing/2014/chart" uri="{C3380CC4-5D6E-409C-BE32-E72D297353CC}">
              <c16:uniqueId val="{00000001-E599-4C17-9452-4C36AF3E2992}"/>
            </c:ext>
          </c:extLst>
        </c:ser>
        <c:dLbls>
          <c:showLegendKey val="0"/>
          <c:showVal val="0"/>
          <c:showCatName val="0"/>
          <c:showSerName val="0"/>
          <c:showPercent val="0"/>
          <c:showBubbleSize val="0"/>
        </c:dLbls>
        <c:gapWidth val="175"/>
        <c:overlap val="100"/>
        <c:axId val="738630160"/>
        <c:axId val="738632456"/>
        <c:extLst>
          <c:ext xmlns:c15="http://schemas.microsoft.com/office/drawing/2012/chart" uri="{02D57815-91ED-43cb-92C2-25804820EDAC}">
            <c15:filteredBarSeries>
              <c15:ser>
                <c:idx val="1"/>
                <c:order val="1"/>
                <c:tx>
                  <c:strRef>
                    <c:extLst>
                      <c:ext uri="{02D57815-91ED-43cb-92C2-25804820EDAC}">
                        <c15:formulaRef>
                          <c15:sqref>Sheet1!$C$1</c15:sqref>
                        </c15:formulaRef>
                      </c:ext>
                    </c:extLst>
                    <c:strCache>
                      <c:ptCount val="1"/>
                      <c:pt idx="0">
                        <c:v>End Date</c:v>
                      </c:pt>
                    </c:strCache>
                  </c:strRef>
                </c:tx>
                <c:spPr>
                  <a:solidFill>
                    <a:schemeClr val="accent2"/>
                  </a:solidFill>
                  <a:ln>
                    <a:noFill/>
                  </a:ln>
                  <a:effectLst/>
                </c:spPr>
                <c:invertIfNegative val="0"/>
                <c:cat>
                  <c:strRef>
                    <c:extLst>
                      <c:ext uri="{02D57815-91ED-43cb-92C2-25804820EDAC}">
                        <c15:formulaRef>
                          <c15:sqref>Sheet1!$A$2:$A$8</c15:sqref>
                        </c15:formulaRef>
                      </c:ext>
                    </c:extLst>
                    <c:strCache>
                      <c:ptCount val="7"/>
                      <c:pt idx="0">
                        <c:v>Proposal Presentation</c:v>
                      </c:pt>
                      <c:pt idx="1">
                        <c:v>Ethics Approval</c:v>
                      </c:pt>
                      <c:pt idx="2">
                        <c:v>Grant Approval</c:v>
                      </c:pt>
                      <c:pt idx="3">
                        <c:v>Data Collection</c:v>
                      </c:pt>
                      <c:pt idx="4">
                        <c:v>Data Analysis and Report Presentation</c:v>
                      </c:pt>
                      <c:pt idx="5">
                        <c:v>Submission of Draft and Revision</c:v>
                      </c:pt>
                      <c:pt idx="6">
                        <c:v>Submission of Final Research</c:v>
                      </c:pt>
                    </c:strCache>
                  </c:strRef>
                </c:cat>
                <c:val>
                  <c:numRef>
                    <c:extLst>
                      <c:ext uri="{02D57815-91ED-43cb-92C2-25804820EDAC}">
                        <c15:formulaRef>
                          <c15:sqref>Sheet1!$C$2:$C$8</c15:sqref>
                        </c15:formulaRef>
                      </c:ext>
                    </c:extLst>
                    <c:numCache>
                      <c:formatCode>mm\-yy</c:formatCode>
                      <c:ptCount val="7"/>
                      <c:pt idx="0" formatCode="mm/yy">
                        <c:v>43739</c:v>
                      </c:pt>
                      <c:pt idx="1">
                        <c:v>43850</c:v>
                      </c:pt>
                      <c:pt idx="2">
                        <c:v>43861</c:v>
                      </c:pt>
                      <c:pt idx="3">
                        <c:v>44255</c:v>
                      </c:pt>
                      <c:pt idx="4">
                        <c:v>44348</c:v>
                      </c:pt>
                      <c:pt idx="5">
                        <c:v>44440</c:v>
                      </c:pt>
                      <c:pt idx="6">
                        <c:v>44562</c:v>
                      </c:pt>
                    </c:numCache>
                  </c:numRef>
                </c:val>
                <c:extLst>
                  <c:ext xmlns:c16="http://schemas.microsoft.com/office/drawing/2014/chart" uri="{C3380CC4-5D6E-409C-BE32-E72D297353CC}">
                    <c16:uniqueId val="{00000002-E599-4C17-9452-4C36AF3E2992}"/>
                  </c:ext>
                </c:extLst>
              </c15:ser>
            </c15:filteredBarSeries>
          </c:ext>
        </c:extLst>
      </c:barChart>
      <c:catAx>
        <c:axId val="73863016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8632456"/>
        <c:crosses val="autoZero"/>
        <c:auto val="1"/>
        <c:lblAlgn val="ctr"/>
        <c:lblOffset val="100"/>
        <c:noMultiLvlLbl val="0"/>
      </c:catAx>
      <c:valAx>
        <c:axId val="738632456"/>
        <c:scaling>
          <c:orientation val="minMax"/>
          <c:max val="44600"/>
          <c:min val="43650"/>
        </c:scaling>
        <c:delete val="0"/>
        <c:axPos val="t"/>
        <c:majorGridlines>
          <c:spPr>
            <a:ln w="9525" cap="flat" cmpd="sng" algn="ctr">
              <a:solidFill>
                <a:schemeClr val="tx1">
                  <a:lumMod val="15000"/>
                  <a:lumOff val="85000"/>
                </a:schemeClr>
              </a:solidFill>
              <a:round/>
            </a:ln>
            <a:effectLst/>
          </c:spPr>
        </c:majorGridlines>
        <c:numFmt formatCode="mm/yy"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386301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37E8D3F-963F-4F39-8B4B-903EC449E6C9}" type="datetimeFigureOut">
              <a:rPr lang="en-MY" smtClean="0"/>
              <a:t>21/10/2019</a:t>
            </a:fld>
            <a:endParaRPr lang="en-MY"/>
          </a:p>
        </p:txBody>
      </p:sp>
      <p:sp>
        <p:nvSpPr>
          <p:cNvPr id="5" name="Footer Placeholder 4"/>
          <p:cNvSpPr>
            <a:spLocks noGrp="1"/>
          </p:cNvSpPr>
          <p:nvPr>
            <p:ph type="ftr" sz="quarter" idx="11"/>
          </p:nvPr>
        </p:nvSpPr>
        <p:spPr>
          <a:xfrm>
            <a:off x="1371600" y="4323845"/>
            <a:ext cx="6400800" cy="365125"/>
          </a:xfrm>
        </p:spPr>
        <p:txBody>
          <a:bodyPr/>
          <a:lstStyle/>
          <a:p>
            <a:endParaRPr lang="en-MY"/>
          </a:p>
        </p:txBody>
      </p:sp>
      <p:sp>
        <p:nvSpPr>
          <p:cNvPr id="6" name="Slide Number Placeholder 5"/>
          <p:cNvSpPr>
            <a:spLocks noGrp="1"/>
          </p:cNvSpPr>
          <p:nvPr>
            <p:ph type="sldNum" sz="quarter" idx="12"/>
          </p:nvPr>
        </p:nvSpPr>
        <p:spPr>
          <a:xfrm>
            <a:off x="8077200" y="1430866"/>
            <a:ext cx="2743200" cy="365125"/>
          </a:xfrm>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4155955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37E8D3F-963F-4F39-8B4B-903EC449E6C9}" type="datetimeFigureOut">
              <a:rPr lang="en-MY" smtClean="0"/>
              <a:t>21/10/2019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3713007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37E8D3F-963F-4F39-8B4B-903EC449E6C9}" type="datetimeFigureOut">
              <a:rPr lang="en-MY" smtClean="0"/>
              <a:t>21/10/2019</a:t>
            </a:fld>
            <a:endParaRPr lang="en-MY"/>
          </a:p>
        </p:txBody>
      </p:sp>
      <p:sp>
        <p:nvSpPr>
          <p:cNvPr id="6" name="Footer Placeholder 5"/>
          <p:cNvSpPr>
            <a:spLocks noGrp="1"/>
          </p:cNvSpPr>
          <p:nvPr>
            <p:ph type="ftr" sz="quarter" idx="11"/>
          </p:nvPr>
        </p:nvSpPr>
        <p:spPr>
          <a:xfrm>
            <a:off x="685800" y="379941"/>
            <a:ext cx="6991492" cy="365125"/>
          </a:xfrm>
        </p:spPr>
        <p:txBody>
          <a:bodyPr/>
          <a:lstStyle/>
          <a:p>
            <a:endParaRPr lang="en-MY"/>
          </a:p>
        </p:txBody>
      </p:sp>
      <p:sp>
        <p:nvSpPr>
          <p:cNvPr id="7" name="Slide Number Placeholder 6"/>
          <p:cNvSpPr>
            <a:spLocks noGrp="1"/>
          </p:cNvSpPr>
          <p:nvPr>
            <p:ph type="sldNum" sz="quarter" idx="12"/>
          </p:nvPr>
        </p:nvSpPr>
        <p:spPr>
          <a:xfrm>
            <a:off x="10862452" y="381000"/>
            <a:ext cx="643748" cy="365125"/>
          </a:xfrm>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1823323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37E8D3F-963F-4F39-8B4B-903EC449E6C9}" type="datetimeFigureOut">
              <a:rPr lang="en-MY" smtClean="0"/>
              <a:t>21/10/2019</a:t>
            </a:fld>
            <a:endParaRPr lang="en-MY"/>
          </a:p>
        </p:txBody>
      </p:sp>
      <p:sp>
        <p:nvSpPr>
          <p:cNvPr id="6" name="Footer Placeholder 5"/>
          <p:cNvSpPr>
            <a:spLocks noGrp="1"/>
          </p:cNvSpPr>
          <p:nvPr>
            <p:ph type="ftr" sz="quarter" idx="11"/>
          </p:nvPr>
        </p:nvSpPr>
        <p:spPr>
          <a:xfrm>
            <a:off x="685800" y="379941"/>
            <a:ext cx="6991492" cy="365125"/>
          </a:xfrm>
        </p:spPr>
        <p:txBody>
          <a:bodyPr/>
          <a:lstStyle/>
          <a:p>
            <a:endParaRPr lang="en-MY"/>
          </a:p>
        </p:txBody>
      </p:sp>
      <p:sp>
        <p:nvSpPr>
          <p:cNvPr id="7" name="Slide Number Placeholder 6"/>
          <p:cNvSpPr>
            <a:spLocks noGrp="1"/>
          </p:cNvSpPr>
          <p:nvPr>
            <p:ph type="sldNum" sz="quarter" idx="12"/>
          </p:nvPr>
        </p:nvSpPr>
        <p:spPr>
          <a:xfrm>
            <a:off x="10862452" y="381000"/>
            <a:ext cx="643748" cy="365125"/>
          </a:xfrm>
        </p:spPr>
        <p:txBody>
          <a:bodyPr/>
          <a:lstStyle/>
          <a:p>
            <a:fld id="{AC9783E3-CD36-4594-8FA8-C8019B6EA3DF}" type="slidenum">
              <a:rPr lang="en-MY" smtClean="0"/>
              <a:t>‹#›</a:t>
            </a:fld>
            <a:endParaRPr lang="en-MY"/>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981489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37E8D3F-963F-4F39-8B4B-903EC449E6C9}" type="datetimeFigureOut">
              <a:rPr lang="en-MY" smtClean="0"/>
              <a:t>21/10/2019</a:t>
            </a:fld>
            <a:endParaRPr lang="en-MY"/>
          </a:p>
        </p:txBody>
      </p:sp>
      <p:sp>
        <p:nvSpPr>
          <p:cNvPr id="6" name="Footer Placeholder 5"/>
          <p:cNvSpPr>
            <a:spLocks noGrp="1"/>
          </p:cNvSpPr>
          <p:nvPr>
            <p:ph type="ftr" sz="quarter" idx="11"/>
          </p:nvPr>
        </p:nvSpPr>
        <p:spPr>
          <a:xfrm>
            <a:off x="685800" y="378883"/>
            <a:ext cx="6991492" cy="365125"/>
          </a:xfrm>
        </p:spPr>
        <p:txBody>
          <a:bodyPr/>
          <a:lstStyle/>
          <a:p>
            <a:endParaRPr lang="en-MY"/>
          </a:p>
        </p:txBody>
      </p:sp>
      <p:sp>
        <p:nvSpPr>
          <p:cNvPr id="7" name="Slide Number Placeholder 6"/>
          <p:cNvSpPr>
            <a:spLocks noGrp="1"/>
          </p:cNvSpPr>
          <p:nvPr>
            <p:ph type="sldNum" sz="quarter" idx="12"/>
          </p:nvPr>
        </p:nvSpPr>
        <p:spPr>
          <a:xfrm>
            <a:off x="10862452" y="381000"/>
            <a:ext cx="643748" cy="365125"/>
          </a:xfrm>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301171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037E8D3F-963F-4F39-8B4B-903EC449E6C9}" type="datetimeFigureOut">
              <a:rPr lang="en-MY" smtClean="0"/>
              <a:t>21/10/2019</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1351458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037E8D3F-963F-4F39-8B4B-903EC449E6C9}" type="datetimeFigureOut">
              <a:rPr lang="en-MY" smtClean="0"/>
              <a:t>21/10/2019</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754494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7E8D3F-963F-4F39-8B4B-903EC449E6C9}" type="datetimeFigureOut">
              <a:rPr lang="en-MY" smtClean="0"/>
              <a:t>21/10/2019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32705110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37E8D3F-963F-4F39-8B4B-903EC449E6C9}" type="datetimeFigureOut">
              <a:rPr lang="en-MY" smtClean="0"/>
              <a:t>21/10/2019</a:t>
            </a:fld>
            <a:endParaRPr lang="en-MY"/>
          </a:p>
        </p:txBody>
      </p:sp>
      <p:sp>
        <p:nvSpPr>
          <p:cNvPr id="5" name="Footer Placeholder 4"/>
          <p:cNvSpPr>
            <a:spLocks noGrp="1"/>
          </p:cNvSpPr>
          <p:nvPr>
            <p:ph type="ftr" sz="quarter" idx="11"/>
          </p:nvPr>
        </p:nvSpPr>
        <p:spPr>
          <a:xfrm>
            <a:off x="685800" y="381000"/>
            <a:ext cx="6991492" cy="365125"/>
          </a:xfrm>
        </p:spPr>
        <p:txBody>
          <a:bodyPr/>
          <a:lstStyle/>
          <a:p>
            <a:endParaRPr lang="en-MY"/>
          </a:p>
        </p:txBody>
      </p:sp>
      <p:sp>
        <p:nvSpPr>
          <p:cNvPr id="6" name="Slide Number Placeholder 5"/>
          <p:cNvSpPr>
            <a:spLocks noGrp="1"/>
          </p:cNvSpPr>
          <p:nvPr>
            <p:ph type="sldNum" sz="quarter" idx="12"/>
          </p:nvPr>
        </p:nvSpPr>
        <p:spPr>
          <a:xfrm>
            <a:off x="10862452" y="381000"/>
            <a:ext cx="643748" cy="365125"/>
          </a:xfrm>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1798289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37E8D3F-963F-4F39-8B4B-903EC449E6C9}" type="datetimeFigureOut">
              <a:rPr lang="en-MY" smtClean="0"/>
              <a:t>21/10/2019</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3993573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37E8D3F-963F-4F39-8B4B-903EC449E6C9}" type="datetimeFigureOut">
              <a:rPr lang="en-MY" smtClean="0"/>
              <a:t>21/10/2019</a:t>
            </a:fld>
            <a:endParaRPr lang="en-MY"/>
          </a:p>
        </p:txBody>
      </p:sp>
      <p:sp>
        <p:nvSpPr>
          <p:cNvPr id="5" name="Footer Placeholder 4"/>
          <p:cNvSpPr>
            <a:spLocks noGrp="1"/>
          </p:cNvSpPr>
          <p:nvPr>
            <p:ph type="ftr" sz="quarter" idx="11"/>
          </p:nvPr>
        </p:nvSpPr>
        <p:spPr>
          <a:xfrm>
            <a:off x="685800" y="381001"/>
            <a:ext cx="6991492" cy="364065"/>
          </a:xfrm>
        </p:spPr>
        <p:txBody>
          <a:bodyPr/>
          <a:lstStyle/>
          <a:p>
            <a:endParaRPr lang="en-MY"/>
          </a:p>
        </p:txBody>
      </p:sp>
      <p:sp>
        <p:nvSpPr>
          <p:cNvPr id="6" name="Slide Number Placeholder 5"/>
          <p:cNvSpPr>
            <a:spLocks noGrp="1"/>
          </p:cNvSpPr>
          <p:nvPr>
            <p:ph type="sldNum" sz="quarter" idx="12"/>
          </p:nvPr>
        </p:nvSpPr>
        <p:spPr>
          <a:xfrm>
            <a:off x="10862452" y="381000"/>
            <a:ext cx="643748" cy="365125"/>
          </a:xfrm>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339549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37E8D3F-963F-4F39-8B4B-903EC449E6C9}" type="datetimeFigureOut">
              <a:rPr lang="en-MY" smtClean="0"/>
              <a:t>21/10/2019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150469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7E8D3F-963F-4F39-8B4B-903EC449E6C9}" type="datetimeFigureOut">
              <a:rPr lang="en-MY" smtClean="0"/>
              <a:t>21/10/2019</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1560517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37E8D3F-963F-4F39-8B4B-903EC449E6C9}" type="datetimeFigureOut">
              <a:rPr lang="en-MY" smtClean="0"/>
              <a:t>21/10/2019</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496491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7E8D3F-963F-4F39-8B4B-903EC449E6C9}" type="datetimeFigureOut">
              <a:rPr lang="en-MY" smtClean="0"/>
              <a:t>21/10/2019</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3086546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37E8D3F-963F-4F39-8B4B-903EC449E6C9}" type="datetimeFigureOut">
              <a:rPr lang="en-MY" smtClean="0"/>
              <a:t>21/10/2019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4127696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37E8D3F-963F-4F39-8B4B-903EC449E6C9}" type="datetimeFigureOut">
              <a:rPr lang="en-MY" smtClean="0"/>
              <a:t>21/10/2019</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AC9783E3-CD36-4594-8FA8-C8019B6EA3DF}" type="slidenum">
              <a:rPr lang="en-MY" smtClean="0"/>
              <a:t>‹#›</a:t>
            </a:fld>
            <a:endParaRPr lang="en-MY"/>
          </a:p>
        </p:txBody>
      </p:sp>
    </p:spTree>
    <p:extLst>
      <p:ext uri="{BB962C8B-B14F-4D97-AF65-F5344CB8AC3E}">
        <p14:creationId xmlns:p14="http://schemas.microsoft.com/office/powerpoint/2010/main" val="377048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37E8D3F-963F-4F39-8B4B-903EC449E6C9}" type="datetimeFigureOut">
              <a:rPr lang="en-MY" smtClean="0"/>
              <a:t>21/10/2019</a:t>
            </a:fld>
            <a:endParaRPr lang="en-MY"/>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C9783E3-CD36-4594-8FA8-C8019B6EA3DF}" type="slidenum">
              <a:rPr lang="en-MY" smtClean="0"/>
              <a:t>‹#›</a:t>
            </a:fld>
            <a:endParaRPr lang="en-MY"/>
          </a:p>
        </p:txBody>
      </p:sp>
    </p:spTree>
    <p:extLst>
      <p:ext uri="{BB962C8B-B14F-4D97-AF65-F5344CB8AC3E}">
        <p14:creationId xmlns:p14="http://schemas.microsoft.com/office/powerpoint/2010/main" val="2261396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randomizer.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17071" y="187041"/>
            <a:ext cx="9448800" cy="1825096"/>
          </a:xfrm>
        </p:spPr>
        <p:txBody>
          <a:bodyPr>
            <a:normAutofit/>
          </a:bodyPr>
          <a:lstStyle/>
          <a:p>
            <a:r>
              <a:rPr lang="en-MY" sz="3000" b="1" dirty="0" err="1"/>
              <a:t>Kelulut</a:t>
            </a:r>
            <a:r>
              <a:rPr lang="en-MY" sz="3000" b="1" dirty="0"/>
              <a:t> Honey as an Alternate Source of Carbo-Loading : A Randomised double blind Control Trial</a:t>
            </a:r>
            <a:endParaRPr lang="en-MY" sz="3000" dirty="0"/>
          </a:p>
        </p:txBody>
      </p:sp>
      <p:sp>
        <p:nvSpPr>
          <p:cNvPr id="3" name="Subtitle 2"/>
          <p:cNvSpPr>
            <a:spLocks noGrp="1"/>
          </p:cNvSpPr>
          <p:nvPr>
            <p:ph type="subTitle" idx="1"/>
          </p:nvPr>
        </p:nvSpPr>
        <p:spPr>
          <a:xfrm>
            <a:off x="1517071" y="2819401"/>
            <a:ext cx="9739745" cy="685800"/>
          </a:xfrm>
        </p:spPr>
        <p:txBody>
          <a:bodyPr>
            <a:noAutofit/>
          </a:bodyPr>
          <a:lstStyle/>
          <a:p>
            <a:r>
              <a:rPr lang="en-MY" dirty="0"/>
              <a:t>Principal Investigator : B. Karthik Krishnan A/L Balakrishnan</a:t>
            </a:r>
            <a:r>
              <a:rPr lang="en-MY" baseline="30000" dirty="0"/>
              <a:t>1</a:t>
            </a:r>
            <a:r>
              <a:rPr lang="en-MY" dirty="0"/>
              <a:t> (MMC 58362), </a:t>
            </a:r>
          </a:p>
          <a:p>
            <a:endParaRPr lang="en-MY" dirty="0"/>
          </a:p>
          <a:p>
            <a:r>
              <a:rPr lang="en-MY" dirty="0"/>
              <a:t>Supervisors (Co-Researcher) : </a:t>
            </a:r>
          </a:p>
          <a:p>
            <a:r>
              <a:rPr lang="en-MY" dirty="0"/>
              <a:t>Associate Professor Dr </a:t>
            </a:r>
            <a:r>
              <a:rPr lang="en-MY" dirty="0" err="1"/>
              <a:t>Andee</a:t>
            </a:r>
            <a:r>
              <a:rPr lang="en-MY" dirty="0"/>
              <a:t> </a:t>
            </a:r>
            <a:r>
              <a:rPr lang="en-MY" dirty="0" err="1"/>
              <a:t>Dzulkarnaen</a:t>
            </a:r>
            <a:r>
              <a:rPr lang="en-MY" dirty="0"/>
              <a:t> Bin Zakaria</a:t>
            </a:r>
            <a:r>
              <a:rPr lang="en-MY" baseline="30000" dirty="0"/>
              <a:t>1</a:t>
            </a:r>
            <a:endParaRPr lang="en-MY" dirty="0"/>
          </a:p>
          <a:p>
            <a:r>
              <a:rPr lang="en-MY" dirty="0"/>
              <a:t>Dr </a:t>
            </a:r>
            <a:r>
              <a:rPr lang="en-MY" dirty="0" err="1"/>
              <a:t>Mohd</a:t>
            </a:r>
            <a:r>
              <a:rPr lang="en-MY" dirty="0"/>
              <a:t> </a:t>
            </a:r>
            <a:r>
              <a:rPr lang="en-MY" dirty="0" err="1"/>
              <a:t>Zulkifli</a:t>
            </a:r>
            <a:r>
              <a:rPr lang="en-MY" dirty="0"/>
              <a:t> Mustafa</a:t>
            </a:r>
            <a:r>
              <a:rPr lang="en-MY" baseline="30000" dirty="0"/>
              <a:t>2</a:t>
            </a:r>
            <a:endParaRPr lang="en-MY" dirty="0"/>
          </a:p>
          <a:p>
            <a:r>
              <a:rPr lang="en-MY" dirty="0"/>
              <a:t>Dr </a:t>
            </a:r>
            <a:r>
              <a:rPr lang="en-MY" dirty="0" err="1"/>
              <a:t>Najib</a:t>
            </a:r>
            <a:r>
              <a:rPr lang="en-MY" dirty="0"/>
              <a:t> </a:t>
            </a:r>
            <a:r>
              <a:rPr lang="en-MY" dirty="0" err="1"/>
              <a:t>Majdi</a:t>
            </a:r>
            <a:r>
              <a:rPr lang="en-MY" dirty="0"/>
              <a:t> Bin Yaacob</a:t>
            </a:r>
            <a:r>
              <a:rPr lang="en-MY" baseline="30000" dirty="0"/>
              <a:t>3</a:t>
            </a:r>
            <a:endParaRPr lang="en-MY" dirty="0"/>
          </a:p>
          <a:p>
            <a:r>
              <a:rPr lang="en-MY" dirty="0"/>
              <a:t>Dr </a:t>
            </a:r>
            <a:r>
              <a:rPr lang="en-MY" dirty="0" err="1"/>
              <a:t>Zalina</a:t>
            </a:r>
            <a:r>
              <a:rPr lang="en-MY" dirty="0"/>
              <a:t> Zahari</a:t>
            </a:r>
            <a:r>
              <a:rPr lang="en-MY" baseline="30000" dirty="0"/>
              <a:t>4</a:t>
            </a:r>
            <a:r>
              <a:rPr lang="en-MY" dirty="0"/>
              <a:t> </a:t>
            </a:r>
          </a:p>
          <a:p>
            <a:r>
              <a:rPr lang="en-MY" sz="1000" baseline="30000" dirty="0"/>
              <a:t>	</a:t>
            </a:r>
          </a:p>
          <a:p>
            <a:r>
              <a:rPr lang="en-MY" sz="1000" baseline="30000" dirty="0"/>
              <a:t>	1 </a:t>
            </a:r>
            <a:r>
              <a:rPr lang="en-MY" sz="1000" dirty="0"/>
              <a:t>Department of Surgery, </a:t>
            </a:r>
            <a:r>
              <a:rPr lang="en-MY" sz="1000" dirty="0" err="1"/>
              <a:t>Universiti</a:t>
            </a:r>
            <a:r>
              <a:rPr lang="en-MY" sz="1000" dirty="0"/>
              <a:t> </a:t>
            </a:r>
            <a:r>
              <a:rPr lang="en-MY" sz="1000" dirty="0" err="1"/>
              <a:t>Sains</a:t>
            </a:r>
            <a:r>
              <a:rPr lang="en-MY" sz="1000" dirty="0"/>
              <a:t> Malaysia, </a:t>
            </a:r>
            <a:r>
              <a:rPr lang="en-MY" sz="1000" dirty="0" err="1"/>
              <a:t>Kubang</a:t>
            </a:r>
            <a:r>
              <a:rPr lang="en-MY" sz="1000" dirty="0"/>
              <a:t> </a:t>
            </a:r>
            <a:r>
              <a:rPr lang="en-MY" sz="1000" dirty="0" err="1"/>
              <a:t>Kerian</a:t>
            </a:r>
            <a:r>
              <a:rPr lang="en-MY" sz="1000" dirty="0"/>
              <a:t>, 16150, Kelantan Malaysia</a:t>
            </a:r>
          </a:p>
          <a:p>
            <a:r>
              <a:rPr lang="en-MY" sz="1000" dirty="0"/>
              <a:t>	</a:t>
            </a:r>
            <a:r>
              <a:rPr lang="en-MY" sz="1000" baseline="30000" dirty="0"/>
              <a:t>2</a:t>
            </a:r>
            <a:r>
              <a:rPr lang="en-MY" sz="1000" dirty="0"/>
              <a:t> Department of Neurosciences, </a:t>
            </a:r>
            <a:r>
              <a:rPr lang="en-MY" sz="1000" dirty="0" err="1"/>
              <a:t>Universiti</a:t>
            </a:r>
            <a:r>
              <a:rPr lang="en-MY" sz="1000" dirty="0"/>
              <a:t> </a:t>
            </a:r>
            <a:r>
              <a:rPr lang="en-MY" sz="1000" dirty="0" err="1"/>
              <a:t>Sains</a:t>
            </a:r>
            <a:r>
              <a:rPr lang="en-MY" sz="1000" dirty="0"/>
              <a:t> Malaysia, </a:t>
            </a:r>
            <a:r>
              <a:rPr lang="en-MY" sz="1000" dirty="0" err="1"/>
              <a:t>Kubang</a:t>
            </a:r>
            <a:r>
              <a:rPr lang="en-MY" sz="1000" dirty="0"/>
              <a:t> </a:t>
            </a:r>
            <a:r>
              <a:rPr lang="en-MY" sz="1000" dirty="0" err="1"/>
              <a:t>Kerian</a:t>
            </a:r>
            <a:r>
              <a:rPr lang="en-MY" sz="1000" dirty="0"/>
              <a:t> 16150, Kelantan Malaysia</a:t>
            </a:r>
          </a:p>
          <a:p>
            <a:r>
              <a:rPr lang="en-MY" sz="1000" dirty="0"/>
              <a:t>	</a:t>
            </a:r>
            <a:r>
              <a:rPr lang="en-MY" sz="1000" baseline="30000" dirty="0"/>
              <a:t>3</a:t>
            </a:r>
            <a:r>
              <a:rPr lang="en-MY" sz="1000" dirty="0"/>
              <a:t> Department of </a:t>
            </a:r>
            <a:r>
              <a:rPr lang="en-MY" sz="1000" dirty="0" err="1"/>
              <a:t>Biostatistic</a:t>
            </a:r>
            <a:r>
              <a:rPr lang="en-MY" sz="1000" dirty="0"/>
              <a:t> and Research Methodology, </a:t>
            </a:r>
            <a:r>
              <a:rPr lang="en-MY" sz="1000" dirty="0" err="1"/>
              <a:t>Kubang</a:t>
            </a:r>
            <a:r>
              <a:rPr lang="en-MY" sz="1000" dirty="0"/>
              <a:t> </a:t>
            </a:r>
            <a:r>
              <a:rPr lang="en-MY" sz="1000" dirty="0" err="1"/>
              <a:t>Kerian</a:t>
            </a:r>
            <a:r>
              <a:rPr lang="en-MY" sz="1000" dirty="0"/>
              <a:t>, 16150, Kelantan Malaysia</a:t>
            </a:r>
          </a:p>
          <a:p>
            <a:r>
              <a:rPr lang="en-MY" sz="1000" baseline="30000" dirty="0"/>
              <a:t>	4</a:t>
            </a:r>
            <a:r>
              <a:rPr lang="en-MY" sz="1000" dirty="0"/>
              <a:t> Faculty of Pharmacy, </a:t>
            </a:r>
            <a:r>
              <a:rPr lang="en-MY" sz="1000" dirty="0" err="1"/>
              <a:t>Universiti</a:t>
            </a:r>
            <a:r>
              <a:rPr lang="en-MY" sz="1000" dirty="0"/>
              <a:t> Sultan Zainal </a:t>
            </a:r>
            <a:r>
              <a:rPr lang="en-MY" sz="1000" dirty="0" err="1"/>
              <a:t>Abidin</a:t>
            </a:r>
            <a:r>
              <a:rPr lang="en-MY" sz="1000" dirty="0"/>
              <a:t>, </a:t>
            </a:r>
            <a:r>
              <a:rPr lang="en-MY" sz="1000" dirty="0" err="1"/>
              <a:t>Besut</a:t>
            </a:r>
            <a:r>
              <a:rPr lang="en-MY" sz="1000" dirty="0"/>
              <a:t> Campus, 22200 </a:t>
            </a:r>
            <a:r>
              <a:rPr lang="en-MY" sz="1000" dirty="0" err="1"/>
              <a:t>Besut</a:t>
            </a:r>
            <a:r>
              <a:rPr lang="en-MY" sz="1000" dirty="0"/>
              <a:t>, Terengganu</a:t>
            </a:r>
          </a:p>
          <a:p>
            <a:endParaRPr lang="en-MY" dirty="0"/>
          </a:p>
        </p:txBody>
      </p:sp>
    </p:spTree>
    <p:extLst>
      <p:ext uri="{BB962C8B-B14F-4D97-AF65-F5344CB8AC3E}">
        <p14:creationId xmlns:p14="http://schemas.microsoft.com/office/powerpoint/2010/main" val="1481512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34554-FD5E-4A46-8E31-3706AEB25064}"/>
              </a:ext>
            </a:extLst>
          </p:cNvPr>
          <p:cNvSpPr>
            <a:spLocks noGrp="1"/>
          </p:cNvSpPr>
          <p:nvPr>
            <p:ph type="title"/>
          </p:nvPr>
        </p:nvSpPr>
        <p:spPr/>
        <p:txBody>
          <a:bodyPr/>
          <a:lstStyle/>
          <a:p>
            <a:r>
              <a:rPr lang="en-MY" dirty="0"/>
              <a:t>Research question</a:t>
            </a:r>
          </a:p>
        </p:txBody>
      </p:sp>
      <p:sp>
        <p:nvSpPr>
          <p:cNvPr id="3" name="Content Placeholder 2">
            <a:extLst>
              <a:ext uri="{FF2B5EF4-FFF2-40B4-BE49-F238E27FC236}">
                <a16:creationId xmlns:a16="http://schemas.microsoft.com/office/drawing/2014/main" id="{7FB4833D-67E9-4E2E-9A6C-DD8ED003BF43}"/>
              </a:ext>
            </a:extLst>
          </p:cNvPr>
          <p:cNvSpPr>
            <a:spLocks noGrp="1"/>
          </p:cNvSpPr>
          <p:nvPr>
            <p:ph idx="1"/>
          </p:nvPr>
        </p:nvSpPr>
        <p:spPr/>
        <p:txBody>
          <a:bodyPr/>
          <a:lstStyle/>
          <a:p>
            <a:r>
              <a:rPr lang="en-MY" b="1" dirty="0"/>
              <a:t>Research Question(s):</a:t>
            </a:r>
            <a:endParaRPr lang="en-MY" dirty="0"/>
          </a:p>
          <a:p>
            <a:pPr lvl="0"/>
            <a:r>
              <a:rPr lang="en-MY" i="1" dirty="0"/>
              <a:t>Does consuming a Preoperative Drink using </a:t>
            </a:r>
            <a:r>
              <a:rPr lang="en-MY" i="1" dirty="0" err="1"/>
              <a:t>Kelulut</a:t>
            </a:r>
            <a:r>
              <a:rPr lang="en-MY" i="1" dirty="0"/>
              <a:t> Honey Reduce Insulin Resistance?</a:t>
            </a:r>
          </a:p>
          <a:p>
            <a:pPr lvl="0"/>
            <a:endParaRPr lang="en-MY" dirty="0"/>
          </a:p>
          <a:p>
            <a:pPr lvl="0"/>
            <a:r>
              <a:rPr lang="en-MY" i="1" dirty="0"/>
              <a:t>Does preoperative consumption of </a:t>
            </a:r>
            <a:r>
              <a:rPr lang="en-MY" i="1" dirty="0" err="1"/>
              <a:t>Kelulut</a:t>
            </a:r>
            <a:r>
              <a:rPr lang="en-MY" i="1" dirty="0"/>
              <a:t> Honey effect residual gastric volume?</a:t>
            </a:r>
            <a:endParaRPr lang="en-MY" dirty="0"/>
          </a:p>
          <a:p>
            <a:endParaRPr lang="en-MY" dirty="0"/>
          </a:p>
        </p:txBody>
      </p:sp>
    </p:spTree>
    <p:extLst>
      <p:ext uri="{BB962C8B-B14F-4D97-AF65-F5344CB8AC3E}">
        <p14:creationId xmlns:p14="http://schemas.microsoft.com/office/powerpoint/2010/main" val="4232432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C0557-A965-4AB1-B641-B67898E5E6DF}"/>
              </a:ext>
            </a:extLst>
          </p:cNvPr>
          <p:cNvSpPr>
            <a:spLocks noGrp="1"/>
          </p:cNvSpPr>
          <p:nvPr>
            <p:ph type="title"/>
          </p:nvPr>
        </p:nvSpPr>
        <p:spPr/>
        <p:txBody>
          <a:bodyPr/>
          <a:lstStyle/>
          <a:p>
            <a:r>
              <a:rPr lang="en-MY" dirty="0"/>
              <a:t>Objectives</a:t>
            </a:r>
          </a:p>
        </p:txBody>
      </p:sp>
      <p:sp>
        <p:nvSpPr>
          <p:cNvPr id="3" name="Content Placeholder 2">
            <a:extLst>
              <a:ext uri="{FF2B5EF4-FFF2-40B4-BE49-F238E27FC236}">
                <a16:creationId xmlns:a16="http://schemas.microsoft.com/office/drawing/2014/main" id="{DBD16C64-2368-4C47-A372-48CFE7F03154}"/>
              </a:ext>
            </a:extLst>
          </p:cNvPr>
          <p:cNvSpPr>
            <a:spLocks noGrp="1"/>
          </p:cNvSpPr>
          <p:nvPr>
            <p:ph idx="1"/>
          </p:nvPr>
        </p:nvSpPr>
        <p:spPr/>
        <p:txBody>
          <a:bodyPr>
            <a:normAutofit fontScale="92500"/>
          </a:bodyPr>
          <a:lstStyle/>
          <a:p>
            <a:r>
              <a:rPr lang="en-MY" b="1" dirty="0"/>
              <a:t>Primary Objective</a:t>
            </a:r>
            <a:endParaRPr lang="en-MY" dirty="0"/>
          </a:p>
          <a:p>
            <a:r>
              <a:rPr lang="en-MY" dirty="0"/>
              <a:t>General: To determine the effect of </a:t>
            </a:r>
            <a:r>
              <a:rPr lang="en-MY" dirty="0" err="1"/>
              <a:t>Kelulut</a:t>
            </a:r>
            <a:r>
              <a:rPr lang="en-MY" dirty="0"/>
              <a:t> Honey on Insulin Resistance and Residual Gastric Volume when used as carbo-loading preoperatively.</a:t>
            </a:r>
          </a:p>
          <a:p>
            <a:r>
              <a:rPr lang="en-MY" b="1" dirty="0"/>
              <a:t>Specific: </a:t>
            </a:r>
            <a:endParaRPr lang="en-MY" dirty="0"/>
          </a:p>
          <a:p>
            <a:pPr lvl="0"/>
            <a:r>
              <a:rPr lang="en-MY" dirty="0"/>
              <a:t>To compare blood sugar levels between patients receiving </a:t>
            </a:r>
            <a:r>
              <a:rPr lang="en-MY" dirty="0" err="1"/>
              <a:t>Kelulut</a:t>
            </a:r>
            <a:r>
              <a:rPr lang="en-MY" dirty="0"/>
              <a:t> Honey and Placebo</a:t>
            </a:r>
          </a:p>
          <a:p>
            <a:pPr lvl="0"/>
            <a:r>
              <a:rPr lang="en-MY" dirty="0"/>
              <a:t>To compare Residual Gastric Volume between patients receiving </a:t>
            </a:r>
            <a:r>
              <a:rPr lang="en-MY" dirty="0" err="1"/>
              <a:t>Kelulut</a:t>
            </a:r>
            <a:r>
              <a:rPr lang="en-MY" dirty="0"/>
              <a:t> Honey and Placebo</a:t>
            </a:r>
          </a:p>
          <a:p>
            <a:r>
              <a:rPr lang="en-MY" b="1" dirty="0"/>
              <a:t>Secondary Objective</a:t>
            </a:r>
            <a:endParaRPr lang="en-MY" dirty="0"/>
          </a:p>
          <a:p>
            <a:pPr lvl="0"/>
            <a:r>
              <a:rPr lang="en-MY" dirty="0"/>
              <a:t>To compare post operative outcomes (Complication Severity, Length of Stay, Pain Control, Return to Function) between patients receiving </a:t>
            </a:r>
            <a:r>
              <a:rPr lang="en-MY" dirty="0" err="1"/>
              <a:t>Kelulut</a:t>
            </a:r>
            <a:r>
              <a:rPr lang="en-MY" dirty="0"/>
              <a:t> Honey and Placebo</a:t>
            </a:r>
          </a:p>
          <a:p>
            <a:endParaRPr lang="en-MY" dirty="0"/>
          </a:p>
          <a:p>
            <a:endParaRPr lang="en-MY" dirty="0"/>
          </a:p>
        </p:txBody>
      </p:sp>
    </p:spTree>
    <p:extLst>
      <p:ext uri="{BB962C8B-B14F-4D97-AF65-F5344CB8AC3E}">
        <p14:creationId xmlns:p14="http://schemas.microsoft.com/office/powerpoint/2010/main" val="906435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14397-589E-4280-82B1-139B07A2BD34}"/>
              </a:ext>
            </a:extLst>
          </p:cNvPr>
          <p:cNvSpPr>
            <a:spLocks noGrp="1"/>
          </p:cNvSpPr>
          <p:nvPr>
            <p:ph type="title"/>
          </p:nvPr>
        </p:nvSpPr>
        <p:spPr/>
        <p:txBody>
          <a:bodyPr/>
          <a:lstStyle/>
          <a:p>
            <a:r>
              <a:rPr lang="en-MY" dirty="0" err="1"/>
              <a:t>hYPOTHESIS</a:t>
            </a:r>
            <a:endParaRPr lang="en-MY" dirty="0"/>
          </a:p>
        </p:txBody>
      </p:sp>
      <p:sp>
        <p:nvSpPr>
          <p:cNvPr id="3" name="Content Placeholder 2">
            <a:extLst>
              <a:ext uri="{FF2B5EF4-FFF2-40B4-BE49-F238E27FC236}">
                <a16:creationId xmlns:a16="http://schemas.microsoft.com/office/drawing/2014/main" id="{6843D572-8F01-42CD-9DA6-BF4797C83192}"/>
              </a:ext>
            </a:extLst>
          </p:cNvPr>
          <p:cNvSpPr>
            <a:spLocks noGrp="1"/>
          </p:cNvSpPr>
          <p:nvPr>
            <p:ph idx="1"/>
          </p:nvPr>
        </p:nvSpPr>
        <p:spPr/>
        <p:txBody>
          <a:bodyPr/>
          <a:lstStyle/>
          <a:p>
            <a:r>
              <a:rPr lang="en-MY" b="1" dirty="0"/>
              <a:t>First Hypothesis</a:t>
            </a:r>
            <a:endParaRPr lang="en-MY" dirty="0"/>
          </a:p>
          <a:p>
            <a:r>
              <a:rPr lang="en-MY" b="1" dirty="0"/>
              <a:t>H0</a:t>
            </a:r>
            <a:r>
              <a:rPr lang="en-MY" dirty="0"/>
              <a:t>: There is no mean difference in blood sugar level between patients receiving </a:t>
            </a:r>
            <a:r>
              <a:rPr lang="en-MY" dirty="0" err="1"/>
              <a:t>Kelulut</a:t>
            </a:r>
            <a:r>
              <a:rPr lang="en-MY" dirty="0"/>
              <a:t> Honey and Placebo. </a:t>
            </a:r>
          </a:p>
          <a:p>
            <a:r>
              <a:rPr lang="en-MY" b="1" dirty="0"/>
              <a:t>H1</a:t>
            </a:r>
            <a:r>
              <a:rPr lang="en-MY" dirty="0"/>
              <a:t>: There is a mean difference in blood sugar level between patients receiving </a:t>
            </a:r>
            <a:r>
              <a:rPr lang="en-MY" dirty="0" err="1"/>
              <a:t>Kelulut</a:t>
            </a:r>
            <a:r>
              <a:rPr lang="en-MY" dirty="0"/>
              <a:t> Honey and Placebo.</a:t>
            </a:r>
          </a:p>
          <a:p>
            <a:r>
              <a:rPr lang="en-MY" b="1" dirty="0"/>
              <a:t>Second Hypothesis</a:t>
            </a:r>
            <a:endParaRPr lang="en-MY" dirty="0"/>
          </a:p>
          <a:p>
            <a:r>
              <a:rPr lang="en-MY" b="1" dirty="0"/>
              <a:t>H0</a:t>
            </a:r>
            <a:r>
              <a:rPr lang="en-MY" dirty="0"/>
              <a:t>: There is no mean difference in residual gastric volume between patients receiving </a:t>
            </a:r>
            <a:r>
              <a:rPr lang="en-MY" dirty="0" err="1"/>
              <a:t>Kelulut</a:t>
            </a:r>
            <a:r>
              <a:rPr lang="en-MY" dirty="0"/>
              <a:t> Honey and Placebo</a:t>
            </a:r>
          </a:p>
          <a:p>
            <a:r>
              <a:rPr lang="en-MY" b="1" dirty="0"/>
              <a:t>H1</a:t>
            </a:r>
            <a:r>
              <a:rPr lang="en-MY" dirty="0"/>
              <a:t>: There is a mean difference in residual gastric volume between patients receiving </a:t>
            </a:r>
            <a:r>
              <a:rPr lang="en-MY" dirty="0" err="1"/>
              <a:t>Kelulut</a:t>
            </a:r>
            <a:r>
              <a:rPr lang="en-MY" dirty="0"/>
              <a:t> Honey and Placebo.</a:t>
            </a:r>
          </a:p>
          <a:p>
            <a:endParaRPr lang="en-MY" dirty="0"/>
          </a:p>
          <a:p>
            <a:endParaRPr lang="en-MY" dirty="0"/>
          </a:p>
        </p:txBody>
      </p:sp>
    </p:spTree>
    <p:extLst>
      <p:ext uri="{BB962C8B-B14F-4D97-AF65-F5344CB8AC3E}">
        <p14:creationId xmlns:p14="http://schemas.microsoft.com/office/powerpoint/2010/main" val="3307228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F7591-3F69-4A0A-B640-88B5553B3A8D}"/>
              </a:ext>
            </a:extLst>
          </p:cNvPr>
          <p:cNvSpPr>
            <a:spLocks noGrp="1"/>
          </p:cNvSpPr>
          <p:nvPr>
            <p:ph type="title"/>
          </p:nvPr>
        </p:nvSpPr>
        <p:spPr>
          <a:xfrm>
            <a:off x="3373316" y="66448"/>
            <a:ext cx="8610600" cy="1293028"/>
          </a:xfrm>
        </p:spPr>
        <p:txBody>
          <a:bodyPr/>
          <a:lstStyle/>
          <a:p>
            <a:r>
              <a:rPr lang="en-MY" dirty="0"/>
              <a:t>Conceptual framework</a:t>
            </a:r>
          </a:p>
        </p:txBody>
      </p:sp>
      <p:sp>
        <p:nvSpPr>
          <p:cNvPr id="28" name="TextBox 27">
            <a:extLst>
              <a:ext uri="{FF2B5EF4-FFF2-40B4-BE49-F238E27FC236}">
                <a16:creationId xmlns:a16="http://schemas.microsoft.com/office/drawing/2014/main" id="{4FC95C8C-26B8-4957-B601-643508E59E7D}"/>
              </a:ext>
            </a:extLst>
          </p:cNvPr>
          <p:cNvSpPr txBox="1"/>
          <p:nvPr/>
        </p:nvSpPr>
        <p:spPr>
          <a:xfrm>
            <a:off x="5516732" y="1116868"/>
            <a:ext cx="1158536" cy="404085"/>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r>
              <a:rPr lang="en-MY" sz="1013" dirty="0"/>
              <a:t>Patient Plan for Surgery</a:t>
            </a:r>
          </a:p>
        </p:txBody>
      </p:sp>
      <p:cxnSp>
        <p:nvCxnSpPr>
          <p:cNvPr id="29" name="Straight Arrow Connector 28">
            <a:extLst>
              <a:ext uri="{FF2B5EF4-FFF2-40B4-BE49-F238E27FC236}">
                <a16:creationId xmlns:a16="http://schemas.microsoft.com/office/drawing/2014/main" id="{2BD1EBAD-B19C-4629-9E02-39D1ED1FC0A5}"/>
              </a:ext>
            </a:extLst>
          </p:cNvPr>
          <p:cNvCxnSpPr>
            <a:cxnSpLocks/>
          </p:cNvCxnSpPr>
          <p:nvPr/>
        </p:nvCxnSpPr>
        <p:spPr>
          <a:xfrm>
            <a:off x="6096000" y="1532494"/>
            <a:ext cx="0" cy="3810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30" name="TextBox 29">
            <a:extLst>
              <a:ext uri="{FF2B5EF4-FFF2-40B4-BE49-F238E27FC236}">
                <a16:creationId xmlns:a16="http://schemas.microsoft.com/office/drawing/2014/main" id="{45C3B155-9121-4DA7-BD1F-A5BD05BE1671}"/>
              </a:ext>
            </a:extLst>
          </p:cNvPr>
          <p:cNvSpPr txBox="1"/>
          <p:nvPr/>
        </p:nvSpPr>
        <p:spPr>
          <a:xfrm>
            <a:off x="5516732" y="1913495"/>
            <a:ext cx="1158536" cy="404085"/>
          </a:xfrm>
          <a:prstGeom prst="rect">
            <a:avLst/>
          </a:prstGeom>
        </p:spPr>
        <p:style>
          <a:lnRef idx="1">
            <a:schemeClr val="accent4"/>
          </a:lnRef>
          <a:fillRef idx="3">
            <a:schemeClr val="accent4"/>
          </a:fillRef>
          <a:effectRef idx="2">
            <a:schemeClr val="accent4"/>
          </a:effectRef>
          <a:fontRef idx="minor">
            <a:schemeClr val="lt1"/>
          </a:fontRef>
        </p:style>
        <p:txBody>
          <a:bodyPr wrap="square" rtlCol="0">
            <a:spAutoFit/>
          </a:bodyPr>
          <a:lstStyle/>
          <a:p>
            <a:pPr algn="ctr"/>
            <a:r>
              <a:rPr lang="en-MY" sz="1013" dirty="0"/>
              <a:t>Pre-operative Fasting</a:t>
            </a:r>
          </a:p>
        </p:txBody>
      </p:sp>
      <p:sp>
        <p:nvSpPr>
          <p:cNvPr id="31" name="Callout: Down Arrow 30">
            <a:extLst>
              <a:ext uri="{FF2B5EF4-FFF2-40B4-BE49-F238E27FC236}">
                <a16:creationId xmlns:a16="http://schemas.microsoft.com/office/drawing/2014/main" id="{8324271A-6BF5-47D5-A5E1-D95ABA554483}"/>
              </a:ext>
            </a:extLst>
          </p:cNvPr>
          <p:cNvSpPr/>
          <p:nvPr/>
        </p:nvSpPr>
        <p:spPr>
          <a:xfrm>
            <a:off x="3798281" y="2774961"/>
            <a:ext cx="4595440" cy="1181180"/>
          </a:xfrm>
          <a:prstGeom prst="downArrowCallout">
            <a:avLst/>
          </a:prstGeom>
          <a:solidFill>
            <a:schemeClr val="accent6"/>
          </a:solidFill>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1441" tIns="45720" rIns="91441" bIns="45720" numCol="1" spcCol="0" rtlCol="0" fromWordArt="0" anchor="ctr" anchorCtr="0" forceAA="0" compatLnSpc="1">
            <a:prstTxWarp prst="textNoShape">
              <a:avLst/>
            </a:prstTxWarp>
            <a:noAutofit/>
          </a:bodyPr>
          <a:lstStyle/>
          <a:p>
            <a:pPr algn="ctr"/>
            <a:endParaRPr lang="en-MY" sz="1799" dirty="0"/>
          </a:p>
        </p:txBody>
      </p:sp>
      <p:cxnSp>
        <p:nvCxnSpPr>
          <p:cNvPr id="32" name="Straight Arrow Connector 31">
            <a:extLst>
              <a:ext uri="{FF2B5EF4-FFF2-40B4-BE49-F238E27FC236}">
                <a16:creationId xmlns:a16="http://schemas.microsoft.com/office/drawing/2014/main" id="{3C34A004-0C2F-4C5B-8D96-3DC50CCF0697}"/>
              </a:ext>
            </a:extLst>
          </p:cNvPr>
          <p:cNvCxnSpPr>
            <a:cxnSpLocks/>
          </p:cNvCxnSpPr>
          <p:nvPr/>
        </p:nvCxnSpPr>
        <p:spPr>
          <a:xfrm>
            <a:off x="6096000" y="2317580"/>
            <a:ext cx="0" cy="60996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3" name="Straight Arrow Connector 32">
            <a:extLst>
              <a:ext uri="{FF2B5EF4-FFF2-40B4-BE49-F238E27FC236}">
                <a16:creationId xmlns:a16="http://schemas.microsoft.com/office/drawing/2014/main" id="{C35EB689-EA6F-448C-97E3-D01979ADFAC9}"/>
              </a:ext>
            </a:extLst>
          </p:cNvPr>
          <p:cNvCxnSpPr>
            <a:cxnSpLocks/>
          </p:cNvCxnSpPr>
          <p:nvPr/>
        </p:nvCxnSpPr>
        <p:spPr>
          <a:xfrm>
            <a:off x="7655169" y="2622560"/>
            <a:ext cx="0" cy="3048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34" name="TextBox 33">
            <a:extLst>
              <a:ext uri="{FF2B5EF4-FFF2-40B4-BE49-F238E27FC236}">
                <a16:creationId xmlns:a16="http://schemas.microsoft.com/office/drawing/2014/main" id="{094C786C-5E2B-4812-924D-AD98384AF916}"/>
              </a:ext>
            </a:extLst>
          </p:cNvPr>
          <p:cNvSpPr txBox="1"/>
          <p:nvPr/>
        </p:nvSpPr>
        <p:spPr>
          <a:xfrm>
            <a:off x="7075901" y="2927361"/>
            <a:ext cx="1158536" cy="404085"/>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MY" sz="1013" dirty="0"/>
              <a:t>Insulin resistance</a:t>
            </a:r>
          </a:p>
          <a:p>
            <a:pPr algn="ctr"/>
            <a:endParaRPr lang="en-MY" sz="1013" dirty="0"/>
          </a:p>
        </p:txBody>
      </p:sp>
      <p:cxnSp>
        <p:nvCxnSpPr>
          <p:cNvPr id="35" name="Straight Arrow Connector 34">
            <a:extLst>
              <a:ext uri="{FF2B5EF4-FFF2-40B4-BE49-F238E27FC236}">
                <a16:creationId xmlns:a16="http://schemas.microsoft.com/office/drawing/2014/main" id="{41A89DF9-F03D-4A78-A4E9-60B08A26E517}"/>
              </a:ext>
            </a:extLst>
          </p:cNvPr>
          <p:cNvCxnSpPr>
            <a:cxnSpLocks/>
          </p:cNvCxnSpPr>
          <p:nvPr/>
        </p:nvCxnSpPr>
        <p:spPr>
          <a:xfrm>
            <a:off x="4536832" y="2622560"/>
            <a:ext cx="0" cy="3048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36" name="TextBox 35">
            <a:extLst>
              <a:ext uri="{FF2B5EF4-FFF2-40B4-BE49-F238E27FC236}">
                <a16:creationId xmlns:a16="http://schemas.microsoft.com/office/drawing/2014/main" id="{85CD9001-D1BA-4367-B6B8-34FE8D17883E}"/>
              </a:ext>
            </a:extLst>
          </p:cNvPr>
          <p:cNvSpPr txBox="1"/>
          <p:nvPr/>
        </p:nvSpPr>
        <p:spPr>
          <a:xfrm>
            <a:off x="3957563" y="2927361"/>
            <a:ext cx="1329541" cy="404085"/>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MY" sz="1013" dirty="0"/>
              <a:t> Depletion of hepatic glycogen</a:t>
            </a:r>
          </a:p>
        </p:txBody>
      </p:sp>
      <p:sp>
        <p:nvSpPr>
          <p:cNvPr id="37" name="TextBox 36">
            <a:extLst>
              <a:ext uri="{FF2B5EF4-FFF2-40B4-BE49-F238E27FC236}">
                <a16:creationId xmlns:a16="http://schemas.microsoft.com/office/drawing/2014/main" id="{E0EAF3A4-D91F-470D-8946-7342B5617720}"/>
              </a:ext>
            </a:extLst>
          </p:cNvPr>
          <p:cNvSpPr txBox="1"/>
          <p:nvPr/>
        </p:nvSpPr>
        <p:spPr>
          <a:xfrm>
            <a:off x="5516731" y="2927361"/>
            <a:ext cx="1329545" cy="404085"/>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MY" sz="1013" dirty="0"/>
              <a:t>Enhanced gluconeogenesis</a:t>
            </a:r>
          </a:p>
        </p:txBody>
      </p:sp>
      <p:cxnSp>
        <p:nvCxnSpPr>
          <p:cNvPr id="38" name="Straight Connector 37">
            <a:extLst>
              <a:ext uri="{FF2B5EF4-FFF2-40B4-BE49-F238E27FC236}">
                <a16:creationId xmlns:a16="http://schemas.microsoft.com/office/drawing/2014/main" id="{5773B8F6-4D45-4EDB-BB76-FE2BD4C1D302}"/>
              </a:ext>
            </a:extLst>
          </p:cNvPr>
          <p:cNvCxnSpPr>
            <a:cxnSpLocks/>
          </p:cNvCxnSpPr>
          <p:nvPr/>
        </p:nvCxnSpPr>
        <p:spPr>
          <a:xfrm>
            <a:off x="4530971" y="2622559"/>
            <a:ext cx="3124199" cy="0"/>
          </a:xfrm>
          <a:prstGeom prst="line">
            <a:avLst/>
          </a:prstGeom>
        </p:spPr>
        <p:style>
          <a:lnRef idx="2">
            <a:schemeClr val="accent2"/>
          </a:lnRef>
          <a:fillRef idx="0">
            <a:schemeClr val="accent2"/>
          </a:fillRef>
          <a:effectRef idx="1">
            <a:schemeClr val="accent2"/>
          </a:effectRef>
          <a:fontRef idx="minor">
            <a:schemeClr val="tx1"/>
          </a:fontRef>
        </p:style>
      </p:cxnSp>
      <p:sp>
        <p:nvSpPr>
          <p:cNvPr id="39" name="TextBox 38">
            <a:extLst>
              <a:ext uri="{FF2B5EF4-FFF2-40B4-BE49-F238E27FC236}">
                <a16:creationId xmlns:a16="http://schemas.microsoft.com/office/drawing/2014/main" id="{C912EE8A-2D30-4BB9-BBFC-CF28D2D583E7}"/>
              </a:ext>
            </a:extLst>
          </p:cNvPr>
          <p:cNvSpPr txBox="1"/>
          <p:nvPr/>
        </p:nvSpPr>
        <p:spPr>
          <a:xfrm>
            <a:off x="4867561" y="4050370"/>
            <a:ext cx="2451018" cy="40408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MY" sz="1013" dirty="0"/>
              <a:t> Preoperative thirst, malaise, anxiety and nausea </a:t>
            </a:r>
          </a:p>
        </p:txBody>
      </p:sp>
      <p:cxnSp>
        <p:nvCxnSpPr>
          <p:cNvPr id="40" name="Straight Arrow Connector 39">
            <a:extLst>
              <a:ext uri="{FF2B5EF4-FFF2-40B4-BE49-F238E27FC236}">
                <a16:creationId xmlns:a16="http://schemas.microsoft.com/office/drawing/2014/main" id="{7B0FE85F-E68B-4781-9F5F-D2F1485B3DB6}"/>
              </a:ext>
            </a:extLst>
          </p:cNvPr>
          <p:cNvCxnSpPr>
            <a:cxnSpLocks/>
          </p:cNvCxnSpPr>
          <p:nvPr/>
        </p:nvCxnSpPr>
        <p:spPr>
          <a:xfrm>
            <a:off x="6107720" y="4454452"/>
            <a:ext cx="0" cy="3810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41" name="TextBox 40">
            <a:extLst>
              <a:ext uri="{FF2B5EF4-FFF2-40B4-BE49-F238E27FC236}">
                <a16:creationId xmlns:a16="http://schemas.microsoft.com/office/drawing/2014/main" id="{3F3A01B0-BE1C-4AE8-BA35-91F13F42E22F}"/>
              </a:ext>
            </a:extLst>
          </p:cNvPr>
          <p:cNvSpPr txBox="1"/>
          <p:nvPr/>
        </p:nvSpPr>
        <p:spPr>
          <a:xfrm>
            <a:off x="4867561" y="4826789"/>
            <a:ext cx="2451018" cy="248209"/>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MY" sz="1013" dirty="0"/>
              <a:t>Preoperative, intraoperative stress</a:t>
            </a:r>
          </a:p>
        </p:txBody>
      </p:sp>
      <p:sp>
        <p:nvSpPr>
          <p:cNvPr id="42" name="TextBox 41">
            <a:extLst>
              <a:ext uri="{FF2B5EF4-FFF2-40B4-BE49-F238E27FC236}">
                <a16:creationId xmlns:a16="http://schemas.microsoft.com/office/drawing/2014/main" id="{AC2AEA98-0C0A-4B4C-8500-88DAFE4C64DF}"/>
              </a:ext>
            </a:extLst>
          </p:cNvPr>
          <p:cNvSpPr txBox="1"/>
          <p:nvPr/>
        </p:nvSpPr>
        <p:spPr>
          <a:xfrm>
            <a:off x="3660634" y="5667248"/>
            <a:ext cx="1758245" cy="40408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en-MY" sz="1013" dirty="0">
                <a:sym typeface="Symbol" panose="05050102010706020507" pitchFamily="18" charset="2"/>
              </a:rPr>
              <a:t> </a:t>
            </a:r>
            <a:r>
              <a:rPr lang="en-MY" sz="1013" dirty="0"/>
              <a:t>gastric emptying, </a:t>
            </a:r>
            <a:r>
              <a:rPr lang="en-MY" sz="1013" dirty="0">
                <a:sym typeface="Symbol" panose="05050102010706020507" pitchFamily="18" charset="2"/>
              </a:rPr>
              <a:t>  </a:t>
            </a:r>
            <a:r>
              <a:rPr lang="en-MY" sz="1013" dirty="0"/>
              <a:t>gastric acidity</a:t>
            </a:r>
          </a:p>
        </p:txBody>
      </p:sp>
      <p:sp>
        <p:nvSpPr>
          <p:cNvPr id="43" name="TextBox 42">
            <a:extLst>
              <a:ext uri="{FF2B5EF4-FFF2-40B4-BE49-F238E27FC236}">
                <a16:creationId xmlns:a16="http://schemas.microsoft.com/office/drawing/2014/main" id="{4181D986-C27C-4EC5-8F8D-E559E07A0460}"/>
              </a:ext>
            </a:extLst>
          </p:cNvPr>
          <p:cNvSpPr txBox="1"/>
          <p:nvPr/>
        </p:nvSpPr>
        <p:spPr>
          <a:xfrm>
            <a:off x="6709154" y="5652514"/>
            <a:ext cx="2429443" cy="40408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en-MY" sz="1013" dirty="0">
                <a:sym typeface="Symbol" panose="05050102010706020507" pitchFamily="18" charset="2"/>
              </a:rPr>
              <a:t>  Patient wellbeing, immunity and nutrition following surgery</a:t>
            </a:r>
          </a:p>
        </p:txBody>
      </p:sp>
      <p:cxnSp>
        <p:nvCxnSpPr>
          <p:cNvPr id="44" name="Straight Connector 43">
            <a:extLst>
              <a:ext uri="{FF2B5EF4-FFF2-40B4-BE49-F238E27FC236}">
                <a16:creationId xmlns:a16="http://schemas.microsoft.com/office/drawing/2014/main" id="{F2C8F050-EA18-4578-8929-EEBC2873C3C7}"/>
              </a:ext>
            </a:extLst>
          </p:cNvPr>
          <p:cNvCxnSpPr>
            <a:cxnSpLocks/>
          </p:cNvCxnSpPr>
          <p:nvPr/>
        </p:nvCxnSpPr>
        <p:spPr>
          <a:xfrm>
            <a:off x="4545622" y="5342314"/>
            <a:ext cx="3124199"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45" name="Straight Connector 44">
            <a:extLst>
              <a:ext uri="{FF2B5EF4-FFF2-40B4-BE49-F238E27FC236}">
                <a16:creationId xmlns:a16="http://schemas.microsoft.com/office/drawing/2014/main" id="{D68D69F6-E9CC-4C98-9F35-9EFBAEA9B7FD}"/>
              </a:ext>
            </a:extLst>
          </p:cNvPr>
          <p:cNvCxnSpPr>
            <a:cxnSpLocks/>
          </p:cNvCxnSpPr>
          <p:nvPr/>
        </p:nvCxnSpPr>
        <p:spPr>
          <a:xfrm flipH="1">
            <a:off x="6104794" y="5106748"/>
            <a:ext cx="1" cy="235567"/>
          </a:xfrm>
          <a:prstGeom prst="line">
            <a:avLst/>
          </a:prstGeom>
        </p:spPr>
        <p:style>
          <a:lnRef idx="3">
            <a:schemeClr val="accent2"/>
          </a:lnRef>
          <a:fillRef idx="0">
            <a:schemeClr val="accent2"/>
          </a:fillRef>
          <a:effectRef idx="2">
            <a:schemeClr val="accent2"/>
          </a:effectRef>
          <a:fontRef idx="minor">
            <a:schemeClr val="tx1"/>
          </a:fontRef>
        </p:style>
      </p:cxnSp>
      <p:cxnSp>
        <p:nvCxnSpPr>
          <p:cNvPr id="46" name="Straight Arrow Connector 45">
            <a:extLst>
              <a:ext uri="{FF2B5EF4-FFF2-40B4-BE49-F238E27FC236}">
                <a16:creationId xmlns:a16="http://schemas.microsoft.com/office/drawing/2014/main" id="{91479A30-B700-4DB7-8946-279012DDCB07}"/>
              </a:ext>
            </a:extLst>
          </p:cNvPr>
          <p:cNvCxnSpPr>
            <a:cxnSpLocks/>
          </p:cNvCxnSpPr>
          <p:nvPr/>
        </p:nvCxnSpPr>
        <p:spPr>
          <a:xfrm flipH="1">
            <a:off x="4539757" y="5342313"/>
            <a:ext cx="5865" cy="31019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7" name="Straight Arrow Connector 46">
            <a:extLst>
              <a:ext uri="{FF2B5EF4-FFF2-40B4-BE49-F238E27FC236}">
                <a16:creationId xmlns:a16="http://schemas.microsoft.com/office/drawing/2014/main" id="{53115997-0325-471A-B38B-77A706DC2918}"/>
              </a:ext>
            </a:extLst>
          </p:cNvPr>
          <p:cNvCxnSpPr>
            <a:cxnSpLocks/>
          </p:cNvCxnSpPr>
          <p:nvPr/>
        </p:nvCxnSpPr>
        <p:spPr>
          <a:xfrm flipH="1">
            <a:off x="7662986" y="5328385"/>
            <a:ext cx="5865" cy="31019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8" name="Straight Arrow Connector 47">
            <a:extLst>
              <a:ext uri="{FF2B5EF4-FFF2-40B4-BE49-F238E27FC236}">
                <a16:creationId xmlns:a16="http://schemas.microsoft.com/office/drawing/2014/main" id="{2C46C8B7-9BB0-435E-86BC-CCB53391A78A}"/>
              </a:ext>
            </a:extLst>
          </p:cNvPr>
          <p:cNvCxnSpPr>
            <a:cxnSpLocks/>
          </p:cNvCxnSpPr>
          <p:nvPr/>
        </p:nvCxnSpPr>
        <p:spPr>
          <a:xfrm>
            <a:off x="7678616" y="6056596"/>
            <a:ext cx="0" cy="3810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49" name="TextBox 48">
            <a:extLst>
              <a:ext uri="{FF2B5EF4-FFF2-40B4-BE49-F238E27FC236}">
                <a16:creationId xmlns:a16="http://schemas.microsoft.com/office/drawing/2014/main" id="{5BBCCDD6-434E-4EA2-828C-6F5AABB45EB1}"/>
              </a:ext>
            </a:extLst>
          </p:cNvPr>
          <p:cNvSpPr txBox="1"/>
          <p:nvPr/>
        </p:nvSpPr>
        <p:spPr>
          <a:xfrm>
            <a:off x="6709152" y="6408576"/>
            <a:ext cx="2429443" cy="248209"/>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en-MY" sz="1013" b="1" dirty="0">
                <a:sym typeface="Symbol" panose="05050102010706020507" pitchFamily="18" charset="2"/>
              </a:rPr>
              <a:t>DELAY RECOVERY</a:t>
            </a:r>
          </a:p>
        </p:txBody>
      </p:sp>
      <p:sp>
        <p:nvSpPr>
          <p:cNvPr id="50" name="TextBox 49">
            <a:extLst>
              <a:ext uri="{FF2B5EF4-FFF2-40B4-BE49-F238E27FC236}">
                <a16:creationId xmlns:a16="http://schemas.microsoft.com/office/drawing/2014/main" id="{C76266A2-2A10-46C8-9320-6FB970D1CD4A}"/>
              </a:ext>
            </a:extLst>
          </p:cNvPr>
          <p:cNvSpPr txBox="1"/>
          <p:nvPr/>
        </p:nvSpPr>
        <p:spPr>
          <a:xfrm>
            <a:off x="7814453" y="1835556"/>
            <a:ext cx="1158536" cy="559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MY" sz="1013" b="1" dirty="0"/>
              <a:t>Preoperative carbohydrate load</a:t>
            </a:r>
          </a:p>
        </p:txBody>
      </p:sp>
      <p:cxnSp>
        <p:nvCxnSpPr>
          <p:cNvPr id="51" name="Straight Arrow Connector 50">
            <a:extLst>
              <a:ext uri="{FF2B5EF4-FFF2-40B4-BE49-F238E27FC236}">
                <a16:creationId xmlns:a16="http://schemas.microsoft.com/office/drawing/2014/main" id="{5556EA88-584B-4177-9BEF-0826AAAF18E4}"/>
              </a:ext>
            </a:extLst>
          </p:cNvPr>
          <p:cNvCxnSpPr>
            <a:cxnSpLocks/>
          </p:cNvCxnSpPr>
          <p:nvPr/>
        </p:nvCxnSpPr>
        <p:spPr>
          <a:xfrm flipH="1">
            <a:off x="6675268" y="2115537"/>
            <a:ext cx="1139185" cy="1"/>
          </a:xfrm>
          <a:prstGeom prst="straightConnector1">
            <a:avLst/>
          </a:prstGeom>
          <a:ln w="19050" cap="flat" cmpd="sng" algn="ctr">
            <a:solidFill>
              <a:schemeClr val="accent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1079614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3A49C-5B67-4A7E-92AB-0301F194854C}"/>
              </a:ext>
            </a:extLst>
          </p:cNvPr>
          <p:cNvSpPr>
            <a:spLocks noGrp="1"/>
          </p:cNvSpPr>
          <p:nvPr>
            <p:ph type="title"/>
          </p:nvPr>
        </p:nvSpPr>
        <p:spPr/>
        <p:txBody>
          <a:bodyPr/>
          <a:lstStyle/>
          <a:p>
            <a:r>
              <a:rPr lang="en-MY" dirty="0"/>
              <a:t>Methodology</a:t>
            </a:r>
          </a:p>
        </p:txBody>
      </p:sp>
      <p:sp>
        <p:nvSpPr>
          <p:cNvPr id="3" name="Content Placeholder 2">
            <a:extLst>
              <a:ext uri="{FF2B5EF4-FFF2-40B4-BE49-F238E27FC236}">
                <a16:creationId xmlns:a16="http://schemas.microsoft.com/office/drawing/2014/main" id="{9FB10B6C-23E2-43CC-BD09-D644E4C2D9AA}"/>
              </a:ext>
            </a:extLst>
          </p:cNvPr>
          <p:cNvSpPr>
            <a:spLocks noGrp="1"/>
          </p:cNvSpPr>
          <p:nvPr>
            <p:ph idx="1"/>
          </p:nvPr>
        </p:nvSpPr>
        <p:spPr/>
        <p:txBody>
          <a:bodyPr/>
          <a:lstStyle/>
          <a:p>
            <a:r>
              <a:rPr lang="en-MY" b="1" dirty="0"/>
              <a:t>Research design</a:t>
            </a:r>
            <a:endParaRPr lang="en-MY" dirty="0"/>
          </a:p>
          <a:p>
            <a:r>
              <a:rPr lang="en-MY" i="1" dirty="0"/>
              <a:t>Single Centre Randomised Double Blind Control Trial</a:t>
            </a:r>
            <a:endParaRPr lang="en-MY" dirty="0"/>
          </a:p>
          <a:p>
            <a:r>
              <a:rPr lang="en-MY" b="1" dirty="0"/>
              <a:t>Study area</a:t>
            </a:r>
            <a:endParaRPr lang="en-MY" dirty="0"/>
          </a:p>
          <a:p>
            <a:r>
              <a:rPr lang="en-MY" i="1" dirty="0"/>
              <a:t>Department of Surgery, Hospital </a:t>
            </a:r>
            <a:r>
              <a:rPr lang="en-MY" i="1" dirty="0" err="1"/>
              <a:t>Universiti</a:t>
            </a:r>
            <a:r>
              <a:rPr lang="en-MY" i="1" dirty="0"/>
              <a:t> </a:t>
            </a:r>
            <a:r>
              <a:rPr lang="en-MY" i="1" dirty="0" err="1"/>
              <a:t>Sains</a:t>
            </a:r>
            <a:r>
              <a:rPr lang="en-MY" i="1" dirty="0"/>
              <a:t> Malaysia</a:t>
            </a:r>
            <a:endParaRPr lang="en-MY" dirty="0"/>
          </a:p>
          <a:p>
            <a:r>
              <a:rPr lang="en-MY" b="1" dirty="0"/>
              <a:t>Study population</a:t>
            </a:r>
            <a:endParaRPr lang="en-MY" dirty="0"/>
          </a:p>
          <a:p>
            <a:r>
              <a:rPr lang="en-MY" i="1" dirty="0"/>
              <a:t>Patients undergoing elective Surgery with Intra-abdominal Involvement in the Department of Surgery Hospital </a:t>
            </a:r>
            <a:r>
              <a:rPr lang="en-MY" i="1" dirty="0" err="1"/>
              <a:t>Universiti</a:t>
            </a:r>
            <a:r>
              <a:rPr lang="en-MY" i="1" dirty="0"/>
              <a:t> </a:t>
            </a:r>
            <a:r>
              <a:rPr lang="en-MY" i="1" dirty="0" err="1"/>
              <a:t>Sains</a:t>
            </a:r>
            <a:r>
              <a:rPr lang="en-MY" i="1" dirty="0"/>
              <a:t> Malaysia</a:t>
            </a:r>
            <a:endParaRPr lang="en-MY" dirty="0"/>
          </a:p>
          <a:p>
            <a:endParaRPr lang="en-MY" dirty="0"/>
          </a:p>
        </p:txBody>
      </p:sp>
    </p:spTree>
    <p:extLst>
      <p:ext uri="{BB962C8B-B14F-4D97-AF65-F5344CB8AC3E}">
        <p14:creationId xmlns:p14="http://schemas.microsoft.com/office/powerpoint/2010/main" val="10718477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DF3DC-3AB9-4F4C-B317-1ED545F65574}"/>
              </a:ext>
            </a:extLst>
          </p:cNvPr>
          <p:cNvSpPr>
            <a:spLocks noGrp="1"/>
          </p:cNvSpPr>
          <p:nvPr>
            <p:ph type="title"/>
          </p:nvPr>
        </p:nvSpPr>
        <p:spPr/>
        <p:txBody>
          <a:bodyPr/>
          <a:lstStyle/>
          <a:p>
            <a:r>
              <a:rPr lang="en-MY" dirty="0"/>
              <a:t>Subject criteria</a:t>
            </a:r>
          </a:p>
        </p:txBody>
      </p:sp>
      <p:sp>
        <p:nvSpPr>
          <p:cNvPr id="3" name="Content Placeholder 2">
            <a:extLst>
              <a:ext uri="{FF2B5EF4-FFF2-40B4-BE49-F238E27FC236}">
                <a16:creationId xmlns:a16="http://schemas.microsoft.com/office/drawing/2014/main" id="{A5A70AC3-F0BE-47BC-B3F1-CBF06451D9D0}"/>
              </a:ext>
            </a:extLst>
          </p:cNvPr>
          <p:cNvSpPr>
            <a:spLocks noGrp="1"/>
          </p:cNvSpPr>
          <p:nvPr>
            <p:ph idx="1"/>
          </p:nvPr>
        </p:nvSpPr>
        <p:spPr>
          <a:xfrm>
            <a:off x="685800" y="2194560"/>
            <a:ext cx="10820400" cy="4489269"/>
          </a:xfrm>
        </p:spPr>
        <p:txBody>
          <a:bodyPr>
            <a:normAutofit fontScale="85000" lnSpcReduction="20000"/>
          </a:bodyPr>
          <a:lstStyle/>
          <a:p>
            <a:r>
              <a:rPr lang="en-MY" b="1" dirty="0"/>
              <a:t>Inclusion Criteria</a:t>
            </a:r>
            <a:endParaRPr lang="en-MY" dirty="0"/>
          </a:p>
          <a:p>
            <a:pPr lvl="0"/>
            <a:r>
              <a:rPr lang="en-MY" dirty="0"/>
              <a:t>Adult (Age ≥ 18)</a:t>
            </a:r>
          </a:p>
          <a:p>
            <a:pPr lvl="0"/>
            <a:r>
              <a:rPr lang="en-MY" dirty="0"/>
              <a:t>Elective Surgery with Intraabdominal Involvement</a:t>
            </a:r>
          </a:p>
          <a:p>
            <a:pPr lvl="0"/>
            <a:endParaRPr lang="en-MY" dirty="0"/>
          </a:p>
          <a:p>
            <a:r>
              <a:rPr lang="en-MY" b="1" dirty="0"/>
              <a:t>Exclusion Criteria</a:t>
            </a:r>
            <a:endParaRPr lang="en-MY" dirty="0"/>
          </a:p>
          <a:p>
            <a:pPr lvl="0"/>
            <a:r>
              <a:rPr lang="en-MY" dirty="0"/>
              <a:t>Known Diabetics</a:t>
            </a:r>
          </a:p>
          <a:p>
            <a:pPr lvl="0"/>
            <a:r>
              <a:rPr lang="en-MY" dirty="0"/>
              <a:t>Fasting Glucose Level &gt; 7 mmol/L</a:t>
            </a:r>
          </a:p>
          <a:p>
            <a:pPr lvl="0"/>
            <a:r>
              <a:rPr lang="en-MY" dirty="0"/>
              <a:t>ASA &gt; 3</a:t>
            </a:r>
          </a:p>
          <a:p>
            <a:pPr lvl="0"/>
            <a:r>
              <a:rPr lang="en-MY" dirty="0"/>
              <a:t>On Steroid Treatment</a:t>
            </a:r>
          </a:p>
          <a:p>
            <a:pPr lvl="0"/>
            <a:r>
              <a:rPr lang="en-MY" dirty="0"/>
              <a:t>Recent Infection Past 3 Months</a:t>
            </a:r>
          </a:p>
          <a:p>
            <a:pPr lvl="0"/>
            <a:r>
              <a:rPr lang="en-MY" dirty="0"/>
              <a:t>Preoperative Unintentional Weight Loss &gt;10% of usual body weight within 6 months </a:t>
            </a:r>
          </a:p>
          <a:p>
            <a:pPr lvl="0"/>
            <a:r>
              <a:rPr lang="en-MY" dirty="0"/>
              <a:t>Emergency Surgery</a:t>
            </a:r>
          </a:p>
          <a:p>
            <a:pPr lvl="0"/>
            <a:r>
              <a:rPr lang="en-MY" dirty="0"/>
              <a:t>Minor (Age &lt; 18)</a:t>
            </a:r>
          </a:p>
          <a:p>
            <a:endParaRPr lang="en-MY" dirty="0"/>
          </a:p>
        </p:txBody>
      </p:sp>
    </p:spTree>
    <p:extLst>
      <p:ext uri="{BB962C8B-B14F-4D97-AF65-F5344CB8AC3E}">
        <p14:creationId xmlns:p14="http://schemas.microsoft.com/office/powerpoint/2010/main" val="181331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0A14A-432F-4433-ABBB-4C971BB0E233}"/>
              </a:ext>
            </a:extLst>
          </p:cNvPr>
          <p:cNvSpPr>
            <a:spLocks noGrp="1"/>
          </p:cNvSpPr>
          <p:nvPr>
            <p:ph type="title"/>
          </p:nvPr>
        </p:nvSpPr>
        <p:spPr/>
        <p:txBody>
          <a:bodyPr/>
          <a:lstStyle/>
          <a:p>
            <a:r>
              <a:rPr lang="en-MY" dirty="0"/>
              <a:t>Sample Size Calculation</a:t>
            </a:r>
          </a:p>
        </p:txBody>
      </p:sp>
      <p:sp>
        <p:nvSpPr>
          <p:cNvPr id="3" name="Content Placeholder 2">
            <a:extLst>
              <a:ext uri="{FF2B5EF4-FFF2-40B4-BE49-F238E27FC236}">
                <a16:creationId xmlns:a16="http://schemas.microsoft.com/office/drawing/2014/main" id="{781ABD7D-AC78-4961-A980-AC687E8D44E9}"/>
              </a:ext>
            </a:extLst>
          </p:cNvPr>
          <p:cNvSpPr>
            <a:spLocks noGrp="1"/>
          </p:cNvSpPr>
          <p:nvPr>
            <p:ph idx="1"/>
          </p:nvPr>
        </p:nvSpPr>
        <p:spPr/>
        <p:txBody>
          <a:bodyPr/>
          <a:lstStyle/>
          <a:p>
            <a:r>
              <a:rPr lang="en-MY" dirty="0"/>
              <a:t>Sample size were calculated for each objective with type I error of 5%, type II error of 20% (80% power of study) and ratio of control to experimental group of 1. </a:t>
            </a:r>
          </a:p>
          <a:p>
            <a:endParaRPr lang="en-MY" dirty="0"/>
          </a:p>
          <a:p>
            <a:r>
              <a:rPr lang="en-MY" b="1" dirty="0"/>
              <a:t>For objective 1</a:t>
            </a:r>
            <a:r>
              <a:rPr lang="en-MY" dirty="0"/>
              <a:t>, sample size was calculated using G*power software (Test family: T tests; Statistical test: Difference between two independent means). Previous study reported that the standard deviation of blood sugar level among patients underwent abdominal surgery of 1.38 mmol/L. For a 0.8 standard deviation difference in blood sugar level between experimental and control group to be statistically significant, the required sample size was </a:t>
            </a:r>
            <a:r>
              <a:rPr lang="en-MY" b="1" dirty="0"/>
              <a:t>26</a:t>
            </a:r>
            <a:r>
              <a:rPr lang="en-MY" dirty="0"/>
              <a:t> patients per group (Total = </a:t>
            </a:r>
            <a:r>
              <a:rPr lang="en-MY" b="1" dirty="0"/>
              <a:t>52</a:t>
            </a:r>
            <a:r>
              <a:rPr lang="en-MY" dirty="0"/>
              <a:t> patients).</a:t>
            </a:r>
          </a:p>
          <a:p>
            <a:endParaRPr lang="en-MY" dirty="0"/>
          </a:p>
        </p:txBody>
      </p:sp>
      <p:sp>
        <p:nvSpPr>
          <p:cNvPr id="4" name="TextBox 3">
            <a:extLst>
              <a:ext uri="{FF2B5EF4-FFF2-40B4-BE49-F238E27FC236}">
                <a16:creationId xmlns:a16="http://schemas.microsoft.com/office/drawing/2014/main" id="{8D0BA88B-B387-4BAA-84D6-703AFBA852DA}"/>
              </a:ext>
            </a:extLst>
          </p:cNvPr>
          <p:cNvSpPr txBox="1"/>
          <p:nvPr/>
        </p:nvSpPr>
        <p:spPr>
          <a:xfrm>
            <a:off x="979714" y="6218685"/>
            <a:ext cx="10820400" cy="646331"/>
          </a:xfrm>
          <a:prstGeom prst="rect">
            <a:avLst/>
          </a:prstGeom>
          <a:noFill/>
        </p:spPr>
        <p:txBody>
          <a:bodyPr wrap="square" rtlCol="0">
            <a:spAutoFit/>
          </a:bodyPr>
          <a:lstStyle/>
          <a:p>
            <a:r>
              <a:rPr lang="en-MY" sz="1200" i="1" dirty="0" err="1"/>
              <a:t>Yagci</a:t>
            </a:r>
            <a:r>
              <a:rPr lang="en-MY" sz="1200" i="1" dirty="0"/>
              <a:t>, G., et al., Effects of preoperative carbohydrate loading on glucose metabolism and gastric contents in patients undergoing moderate surgery: a randomized, controlled trial. Nutrition, 2008. 24(3): p. 212-6.</a:t>
            </a:r>
          </a:p>
          <a:p>
            <a:endParaRPr lang="en-MY" sz="1200" i="1" dirty="0"/>
          </a:p>
        </p:txBody>
      </p:sp>
    </p:spTree>
    <p:extLst>
      <p:ext uri="{BB962C8B-B14F-4D97-AF65-F5344CB8AC3E}">
        <p14:creationId xmlns:p14="http://schemas.microsoft.com/office/powerpoint/2010/main" val="42004210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24678-D977-4E6B-B1F4-F8FF87E7DF1E}"/>
              </a:ext>
            </a:extLst>
          </p:cNvPr>
          <p:cNvSpPr>
            <a:spLocks noGrp="1"/>
          </p:cNvSpPr>
          <p:nvPr>
            <p:ph type="title"/>
          </p:nvPr>
        </p:nvSpPr>
        <p:spPr/>
        <p:txBody>
          <a:bodyPr/>
          <a:lstStyle/>
          <a:p>
            <a:r>
              <a:rPr lang="en-MY" dirty="0"/>
              <a:t>Sample Size Calculation</a:t>
            </a:r>
          </a:p>
        </p:txBody>
      </p:sp>
      <p:sp>
        <p:nvSpPr>
          <p:cNvPr id="3" name="Content Placeholder 2">
            <a:extLst>
              <a:ext uri="{FF2B5EF4-FFF2-40B4-BE49-F238E27FC236}">
                <a16:creationId xmlns:a16="http://schemas.microsoft.com/office/drawing/2014/main" id="{B13C624E-4924-4239-AEEF-AF4F98E7DBF8}"/>
              </a:ext>
            </a:extLst>
          </p:cNvPr>
          <p:cNvSpPr>
            <a:spLocks noGrp="1"/>
          </p:cNvSpPr>
          <p:nvPr>
            <p:ph idx="1"/>
          </p:nvPr>
        </p:nvSpPr>
        <p:spPr/>
        <p:txBody>
          <a:bodyPr/>
          <a:lstStyle/>
          <a:p>
            <a:r>
              <a:rPr lang="en-MY" dirty="0"/>
              <a:t>For objective 2, sample size was calculated using n4Studies software (Option: Equivalence trial for continuous data). Previous study reported that the mean of gastric content among patients underwent abdominal surgery of 18.46mL with standard deviation of 16.38mL.  With mean difference between the two group of 2mL and equivalence margin of 15mL, the required sample size was </a:t>
            </a:r>
            <a:r>
              <a:rPr lang="en-MY" b="1" dirty="0"/>
              <a:t>28</a:t>
            </a:r>
            <a:r>
              <a:rPr lang="en-MY" dirty="0"/>
              <a:t> patients per group (Total = </a:t>
            </a:r>
            <a:r>
              <a:rPr lang="en-MY" b="1" dirty="0"/>
              <a:t>56</a:t>
            </a:r>
            <a:r>
              <a:rPr lang="en-MY" dirty="0"/>
              <a:t> patients).</a:t>
            </a:r>
          </a:p>
          <a:p>
            <a:endParaRPr lang="en-MY" dirty="0"/>
          </a:p>
          <a:p>
            <a:r>
              <a:rPr lang="en-MY" dirty="0"/>
              <a:t>The largest sample size was taken as the final sample size and after anticipating 10% dropout, the corrected sample size was </a:t>
            </a:r>
            <a:r>
              <a:rPr lang="en-MY" b="1" dirty="0"/>
              <a:t>32</a:t>
            </a:r>
            <a:r>
              <a:rPr lang="en-MY" dirty="0"/>
              <a:t> patients per group. The total number of patients required in this study was therefore </a:t>
            </a:r>
            <a:r>
              <a:rPr lang="en-MY" b="1" dirty="0">
                <a:solidFill>
                  <a:srgbClr val="FF0000"/>
                </a:solidFill>
              </a:rPr>
              <a:t>64</a:t>
            </a:r>
            <a:r>
              <a:rPr lang="en-MY" dirty="0"/>
              <a:t> patients. </a:t>
            </a:r>
          </a:p>
          <a:p>
            <a:endParaRPr lang="en-MY" dirty="0"/>
          </a:p>
        </p:txBody>
      </p:sp>
    </p:spTree>
    <p:extLst>
      <p:ext uri="{BB962C8B-B14F-4D97-AF65-F5344CB8AC3E}">
        <p14:creationId xmlns:p14="http://schemas.microsoft.com/office/powerpoint/2010/main" val="2074671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C729B-3ABE-4A98-9C3B-8966C932DB04}"/>
              </a:ext>
            </a:extLst>
          </p:cNvPr>
          <p:cNvSpPr>
            <a:spLocks noGrp="1"/>
          </p:cNvSpPr>
          <p:nvPr>
            <p:ph type="title"/>
          </p:nvPr>
        </p:nvSpPr>
        <p:spPr/>
        <p:txBody>
          <a:bodyPr/>
          <a:lstStyle/>
          <a:p>
            <a:r>
              <a:rPr lang="en-MY" dirty="0"/>
              <a:t>Randomization and Masking</a:t>
            </a:r>
          </a:p>
        </p:txBody>
      </p:sp>
      <p:sp>
        <p:nvSpPr>
          <p:cNvPr id="3" name="Content Placeholder 2">
            <a:extLst>
              <a:ext uri="{FF2B5EF4-FFF2-40B4-BE49-F238E27FC236}">
                <a16:creationId xmlns:a16="http://schemas.microsoft.com/office/drawing/2014/main" id="{ED67449D-1DA0-47BB-9A19-332A88C05246}"/>
              </a:ext>
            </a:extLst>
          </p:cNvPr>
          <p:cNvSpPr>
            <a:spLocks noGrp="1"/>
          </p:cNvSpPr>
          <p:nvPr>
            <p:ph idx="1"/>
          </p:nvPr>
        </p:nvSpPr>
        <p:spPr/>
        <p:txBody>
          <a:bodyPr>
            <a:normAutofit lnSpcReduction="10000"/>
          </a:bodyPr>
          <a:lstStyle/>
          <a:p>
            <a:r>
              <a:rPr lang="en-MY" dirty="0"/>
              <a:t>Patients are randomly allocated to the </a:t>
            </a:r>
            <a:r>
              <a:rPr lang="en-MY" dirty="0" err="1"/>
              <a:t>Kelulut</a:t>
            </a:r>
            <a:r>
              <a:rPr lang="en-MY" dirty="0"/>
              <a:t> Honey or Placebo group one day prior to surgery. For each patient recruited, a number will be assigned from 64. Prior to recruitment, a random sequence will be generated using an online randomization software (</a:t>
            </a:r>
            <a:r>
              <a:rPr lang="en-MY" u="sng" dirty="0">
                <a:hlinkClick r:id="rId2"/>
              </a:rPr>
              <a:t>https://www.randomizer.org/</a:t>
            </a:r>
            <a:r>
              <a:rPr lang="en-MY" dirty="0"/>
              <a:t>). Sixteen sets of numbers will be generated with block size of 4.  This random number sequence will be generated by a statistician who will not involved in the process of recruitment, treatment and assessment of the patients. The random sequence will be concealed using sealed envelopes.  </a:t>
            </a:r>
          </a:p>
          <a:p>
            <a:r>
              <a:rPr lang="en-MY" dirty="0"/>
              <a:t>Surgeons, Anaesthetist, Patients and outcome assessors are blinded to the treatment allocation. The masking is performed via the providing of beverage in an Amber Coloured Unlabelled Bottle containing either Placebo or The Honey. The assessors are masked as they evaluate patients postoperatively during daily rounds without details regarding the liquid taken.</a:t>
            </a:r>
          </a:p>
          <a:p>
            <a:endParaRPr lang="en-MY" dirty="0"/>
          </a:p>
        </p:txBody>
      </p:sp>
    </p:spTree>
    <p:extLst>
      <p:ext uri="{BB962C8B-B14F-4D97-AF65-F5344CB8AC3E}">
        <p14:creationId xmlns:p14="http://schemas.microsoft.com/office/powerpoint/2010/main" val="2203627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65992-BED9-45FA-BD6A-DEBBF21F1759}"/>
              </a:ext>
            </a:extLst>
          </p:cNvPr>
          <p:cNvSpPr>
            <a:spLocks noGrp="1"/>
          </p:cNvSpPr>
          <p:nvPr>
            <p:ph type="title"/>
          </p:nvPr>
        </p:nvSpPr>
        <p:spPr/>
        <p:txBody>
          <a:bodyPr/>
          <a:lstStyle/>
          <a:p>
            <a:r>
              <a:rPr lang="en-MY" dirty="0"/>
              <a:t>Research tools</a:t>
            </a:r>
          </a:p>
        </p:txBody>
      </p:sp>
      <p:sp>
        <p:nvSpPr>
          <p:cNvPr id="3" name="Content Placeholder 2">
            <a:extLst>
              <a:ext uri="{FF2B5EF4-FFF2-40B4-BE49-F238E27FC236}">
                <a16:creationId xmlns:a16="http://schemas.microsoft.com/office/drawing/2014/main" id="{825A455B-17A8-4278-98DE-0C753770486E}"/>
              </a:ext>
            </a:extLst>
          </p:cNvPr>
          <p:cNvSpPr>
            <a:spLocks noGrp="1"/>
          </p:cNvSpPr>
          <p:nvPr>
            <p:ph idx="1"/>
          </p:nvPr>
        </p:nvSpPr>
        <p:spPr/>
        <p:txBody>
          <a:bodyPr/>
          <a:lstStyle/>
          <a:p>
            <a:pPr lvl="0"/>
            <a:r>
              <a:rPr lang="en-MY" i="1" dirty="0"/>
              <a:t>Data Collection Pro forma</a:t>
            </a:r>
            <a:endParaRPr lang="en-MY" dirty="0"/>
          </a:p>
          <a:p>
            <a:pPr lvl="0"/>
            <a:r>
              <a:rPr lang="en-MY" i="1" dirty="0"/>
              <a:t>Water as Placebo in 400mL and 800 mL volume in amber coloured unlabelled bottles.</a:t>
            </a:r>
            <a:endParaRPr lang="en-MY" dirty="0"/>
          </a:p>
          <a:p>
            <a:pPr lvl="0"/>
            <a:r>
              <a:rPr lang="en-MY" i="1" dirty="0" err="1"/>
              <a:t>Kelulut</a:t>
            </a:r>
            <a:r>
              <a:rPr lang="en-MY" i="1" dirty="0"/>
              <a:t> Honey in 400 mL and 800 mL volume in amber coloured unlabelled bottles.</a:t>
            </a:r>
            <a:endParaRPr lang="en-MY" dirty="0"/>
          </a:p>
          <a:p>
            <a:pPr lvl="0"/>
            <a:r>
              <a:rPr lang="en-MY" i="1" dirty="0"/>
              <a:t>Nasogastric Tube for Gastric Residual Volume Determination</a:t>
            </a:r>
            <a:endParaRPr lang="en-MY" dirty="0"/>
          </a:p>
          <a:p>
            <a:pPr lvl="0"/>
            <a:r>
              <a:rPr lang="en-MY" i="1" dirty="0"/>
              <a:t>Glucometer for Glucose Monitoring </a:t>
            </a:r>
            <a:endParaRPr lang="en-MY" dirty="0"/>
          </a:p>
          <a:p>
            <a:endParaRPr lang="en-MY" dirty="0"/>
          </a:p>
        </p:txBody>
      </p:sp>
    </p:spTree>
    <p:extLst>
      <p:ext uri="{BB962C8B-B14F-4D97-AF65-F5344CB8AC3E}">
        <p14:creationId xmlns:p14="http://schemas.microsoft.com/office/powerpoint/2010/main" val="1923682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Introduction</a:t>
            </a:r>
          </a:p>
        </p:txBody>
      </p:sp>
      <p:sp>
        <p:nvSpPr>
          <p:cNvPr id="3" name="Content Placeholder 2"/>
          <p:cNvSpPr>
            <a:spLocks noGrp="1"/>
          </p:cNvSpPr>
          <p:nvPr>
            <p:ph idx="1"/>
          </p:nvPr>
        </p:nvSpPr>
        <p:spPr/>
        <p:txBody>
          <a:bodyPr/>
          <a:lstStyle/>
          <a:p>
            <a:r>
              <a:rPr lang="en-MY" dirty="0"/>
              <a:t>Enhanced Recovery After Surgery is a well established, evidence based multimodal, multidisciplinary approach to the care of the surgical patient. The aim of the program, as per its nomenclature, is to establish a set of protocol to subject the surgical patient to in order to facilitate recovery, attenuate the metabolic responses from surgery, reduce complications and ultimately reduce length of stay as well as establish return of physiological function of the patient in an accelerated fashion</a:t>
            </a:r>
          </a:p>
        </p:txBody>
      </p:sp>
      <p:sp>
        <p:nvSpPr>
          <p:cNvPr id="4" name="TextBox 3"/>
          <p:cNvSpPr txBox="1"/>
          <p:nvPr/>
        </p:nvSpPr>
        <p:spPr>
          <a:xfrm>
            <a:off x="2041236" y="5987852"/>
            <a:ext cx="8331200" cy="461665"/>
          </a:xfrm>
          <a:prstGeom prst="rect">
            <a:avLst/>
          </a:prstGeom>
          <a:noFill/>
        </p:spPr>
        <p:txBody>
          <a:bodyPr wrap="square" rtlCol="0">
            <a:spAutoFit/>
          </a:bodyPr>
          <a:lstStyle/>
          <a:p>
            <a:r>
              <a:rPr lang="en-MY" sz="1200" i="1" dirty="0"/>
              <a:t>Enhanced Recovery After Surgery : A Review</a:t>
            </a:r>
          </a:p>
          <a:p>
            <a:r>
              <a:rPr lang="en-MY" sz="1200" i="1" dirty="0" err="1"/>
              <a:t>Olle</a:t>
            </a:r>
            <a:r>
              <a:rPr lang="en-MY" sz="1200" i="1" dirty="0"/>
              <a:t> </a:t>
            </a:r>
            <a:r>
              <a:rPr lang="en-MY" sz="1200" i="1" dirty="0" err="1"/>
              <a:t>Ljungqvist</a:t>
            </a:r>
            <a:r>
              <a:rPr lang="en-MY" sz="1200" i="1" dirty="0"/>
              <a:t>, MD, PhD; Michael Scott, MD,; Kenneth C. </a:t>
            </a:r>
            <a:r>
              <a:rPr lang="en-MY" sz="1200" i="1" dirty="0" err="1"/>
              <a:t>Fearon</a:t>
            </a:r>
            <a:r>
              <a:rPr lang="en-MY" sz="1200" i="1" dirty="0"/>
              <a:t>, MD, PhD JAMA Surg. 2017;152(3):292-298</a:t>
            </a:r>
          </a:p>
        </p:txBody>
      </p:sp>
    </p:spTree>
    <p:extLst>
      <p:ext uri="{BB962C8B-B14F-4D97-AF65-F5344CB8AC3E}">
        <p14:creationId xmlns:p14="http://schemas.microsoft.com/office/powerpoint/2010/main" val="122477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1987D-B2DF-465A-8B79-272BF608FB41}"/>
              </a:ext>
            </a:extLst>
          </p:cNvPr>
          <p:cNvSpPr>
            <a:spLocks noGrp="1"/>
          </p:cNvSpPr>
          <p:nvPr>
            <p:ph type="title"/>
          </p:nvPr>
        </p:nvSpPr>
        <p:spPr/>
        <p:txBody>
          <a:bodyPr/>
          <a:lstStyle/>
          <a:p>
            <a:r>
              <a:rPr lang="en-MY" dirty="0"/>
              <a:t>Data Collection</a:t>
            </a:r>
          </a:p>
        </p:txBody>
      </p:sp>
      <p:sp>
        <p:nvSpPr>
          <p:cNvPr id="3" name="Content Placeholder 2">
            <a:extLst>
              <a:ext uri="{FF2B5EF4-FFF2-40B4-BE49-F238E27FC236}">
                <a16:creationId xmlns:a16="http://schemas.microsoft.com/office/drawing/2014/main" id="{D6A7E44B-C7B7-46E3-AD5B-73417E5B9106}"/>
              </a:ext>
            </a:extLst>
          </p:cNvPr>
          <p:cNvSpPr>
            <a:spLocks noGrp="1"/>
          </p:cNvSpPr>
          <p:nvPr>
            <p:ph idx="1"/>
          </p:nvPr>
        </p:nvSpPr>
        <p:spPr/>
        <p:txBody>
          <a:bodyPr>
            <a:normAutofit fontScale="92500" lnSpcReduction="20000"/>
          </a:bodyPr>
          <a:lstStyle/>
          <a:p>
            <a:r>
              <a:rPr lang="en-MY" i="1" dirty="0"/>
              <a:t>This is a randomized, controlled, double blind trial that involves the use of </a:t>
            </a:r>
            <a:r>
              <a:rPr lang="en-MY" i="1" dirty="0" err="1"/>
              <a:t>Kelulut</a:t>
            </a:r>
            <a:r>
              <a:rPr lang="en-MY" i="1" dirty="0"/>
              <a:t> Honey and Placebo for patients that fulfil the selection criteria undergoing elective surgery involving the abdomen.</a:t>
            </a:r>
            <a:endParaRPr lang="en-MY" dirty="0"/>
          </a:p>
          <a:p>
            <a:r>
              <a:rPr lang="en-MY" i="1" dirty="0"/>
              <a:t>After the patients are screened based on the selection criteria, written informed consent is acquired from the patients. Thereafter, they are allocated into 2 arms;</a:t>
            </a:r>
            <a:endParaRPr lang="en-MY" dirty="0"/>
          </a:p>
          <a:p>
            <a:r>
              <a:rPr lang="en-MY" i="1" dirty="0" err="1"/>
              <a:t>Kelulut</a:t>
            </a:r>
            <a:r>
              <a:rPr lang="en-MY" i="1" dirty="0"/>
              <a:t> Honey Group (Treatment Arm)</a:t>
            </a:r>
            <a:endParaRPr lang="en-MY" dirty="0"/>
          </a:p>
          <a:p>
            <a:r>
              <a:rPr lang="en-MY" i="1" dirty="0"/>
              <a:t>Water Group (Placebo)</a:t>
            </a:r>
            <a:endParaRPr lang="en-MY" dirty="0"/>
          </a:p>
          <a:p>
            <a:r>
              <a:rPr lang="en-MY" i="1" dirty="0"/>
              <a:t>Both beverages will be stored in the refrigerator, up until the time it will be given to the patient for consumption. Both beverages will come in pre-packaged amber coloured bottles, of 800 mL and 400 </a:t>
            </a:r>
            <a:r>
              <a:rPr lang="en-MY" i="1" dirty="0" err="1"/>
              <a:t>mL.</a:t>
            </a:r>
            <a:endParaRPr lang="en-MY" dirty="0"/>
          </a:p>
          <a:p>
            <a:r>
              <a:rPr lang="en-MY" i="1" dirty="0"/>
              <a:t>The treatment arm involves consumption of </a:t>
            </a:r>
            <a:r>
              <a:rPr lang="en-MY" i="1" dirty="0" err="1"/>
              <a:t>Kelulut</a:t>
            </a:r>
            <a:r>
              <a:rPr lang="en-MY" i="1" dirty="0"/>
              <a:t> Honey, Mixed with Water, measuring 800mL at 8PM the evening before surgery. Thereafter, the following day on the day of surgery, they will be subjected to consume 400mL of the solution 2 hours before anaesthesia.</a:t>
            </a:r>
            <a:endParaRPr lang="en-MY" dirty="0"/>
          </a:p>
          <a:p>
            <a:endParaRPr lang="en-MY" dirty="0"/>
          </a:p>
        </p:txBody>
      </p:sp>
    </p:spTree>
    <p:extLst>
      <p:ext uri="{BB962C8B-B14F-4D97-AF65-F5344CB8AC3E}">
        <p14:creationId xmlns:p14="http://schemas.microsoft.com/office/powerpoint/2010/main" val="2417144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03A99-303A-43FC-8723-FF5B35B7B435}"/>
              </a:ext>
            </a:extLst>
          </p:cNvPr>
          <p:cNvSpPr>
            <a:spLocks noGrp="1"/>
          </p:cNvSpPr>
          <p:nvPr>
            <p:ph type="title"/>
          </p:nvPr>
        </p:nvSpPr>
        <p:spPr>
          <a:xfrm>
            <a:off x="3363685" y="-62942"/>
            <a:ext cx="8610600" cy="1293028"/>
          </a:xfrm>
        </p:spPr>
        <p:txBody>
          <a:bodyPr/>
          <a:lstStyle/>
          <a:p>
            <a:r>
              <a:rPr lang="en-MY" dirty="0"/>
              <a:t>Data Collection</a:t>
            </a:r>
          </a:p>
        </p:txBody>
      </p:sp>
      <p:sp>
        <p:nvSpPr>
          <p:cNvPr id="3" name="Content Placeholder 2">
            <a:extLst>
              <a:ext uri="{FF2B5EF4-FFF2-40B4-BE49-F238E27FC236}">
                <a16:creationId xmlns:a16="http://schemas.microsoft.com/office/drawing/2014/main" id="{9186AB17-0D85-4BB1-AD01-C13C2866F0E7}"/>
              </a:ext>
            </a:extLst>
          </p:cNvPr>
          <p:cNvSpPr>
            <a:spLocks noGrp="1"/>
          </p:cNvSpPr>
          <p:nvPr>
            <p:ph idx="1"/>
          </p:nvPr>
        </p:nvSpPr>
        <p:spPr>
          <a:xfrm>
            <a:off x="685800" y="881743"/>
            <a:ext cx="10820400" cy="5802086"/>
          </a:xfrm>
        </p:spPr>
        <p:txBody>
          <a:bodyPr>
            <a:normAutofit fontScale="77500" lnSpcReduction="20000"/>
          </a:bodyPr>
          <a:lstStyle/>
          <a:p>
            <a:r>
              <a:rPr lang="en-MY" i="1" dirty="0"/>
              <a:t>After induction, and subsequent intubation, the anaesthetist will insert a nasogastric tube and measure residual gastric volume via aspiration with a syringe. This value is recorded by both the anaesthetist, and later the surgeon in the operative notes.</a:t>
            </a:r>
            <a:endParaRPr lang="en-MY" dirty="0"/>
          </a:p>
          <a:p>
            <a:r>
              <a:rPr lang="en-MY" i="1" dirty="0"/>
              <a:t> </a:t>
            </a:r>
            <a:endParaRPr lang="en-MY" dirty="0"/>
          </a:p>
          <a:p>
            <a:r>
              <a:rPr lang="en-MY" i="1" dirty="0"/>
              <a:t>Capillary blood glucose level are measured at the following intervals:</a:t>
            </a:r>
            <a:endParaRPr lang="en-MY" dirty="0"/>
          </a:p>
          <a:p>
            <a:pPr lvl="0"/>
            <a:r>
              <a:rPr lang="en-MY" i="1" dirty="0"/>
              <a:t>Hospital Admission </a:t>
            </a:r>
            <a:endParaRPr lang="en-MY" dirty="0"/>
          </a:p>
          <a:p>
            <a:pPr lvl="0"/>
            <a:r>
              <a:rPr lang="en-MY" i="1" dirty="0"/>
              <a:t>Upon arrival into the Operating Theatre</a:t>
            </a:r>
            <a:endParaRPr lang="en-MY" dirty="0"/>
          </a:p>
          <a:p>
            <a:pPr lvl="0"/>
            <a:r>
              <a:rPr lang="en-MY" i="1" dirty="0"/>
              <a:t>1 hour after incision</a:t>
            </a:r>
            <a:endParaRPr lang="en-MY" dirty="0"/>
          </a:p>
          <a:p>
            <a:pPr lvl="0"/>
            <a:r>
              <a:rPr lang="en-MY" i="1" dirty="0"/>
              <a:t>At the end of surgery</a:t>
            </a:r>
            <a:endParaRPr lang="en-MY" dirty="0"/>
          </a:p>
          <a:p>
            <a:pPr lvl="0"/>
            <a:r>
              <a:rPr lang="en-MY" i="1" dirty="0"/>
              <a:t>Every day after Surgery for 4 days or until discharge at 6 am, 12 pm, 6 pm, 12 am.</a:t>
            </a:r>
            <a:endParaRPr lang="en-MY" dirty="0"/>
          </a:p>
          <a:p>
            <a:r>
              <a:rPr lang="en-MY" i="1" dirty="0"/>
              <a:t> </a:t>
            </a:r>
            <a:endParaRPr lang="en-MY" dirty="0"/>
          </a:p>
          <a:p>
            <a:r>
              <a:rPr lang="en-MY" i="1" dirty="0"/>
              <a:t>In the event the capillary blood sugar reading is </a:t>
            </a:r>
            <a:r>
              <a:rPr lang="en-MY" b="1" i="1" dirty="0"/>
              <a:t>10.0 mmol/L or more</a:t>
            </a:r>
            <a:r>
              <a:rPr lang="en-MY" i="1" dirty="0"/>
              <a:t>, then Insulin should be administered as blood sugar at these levels may be hazardous should it be neglected.</a:t>
            </a:r>
            <a:endParaRPr lang="en-MY" dirty="0"/>
          </a:p>
          <a:p>
            <a:r>
              <a:rPr lang="en-MY" i="1" dirty="0"/>
              <a:t>The patients will undergo surgery as per routine practice in HUSM. However, no corticosteroid administration can be administered. </a:t>
            </a:r>
            <a:endParaRPr lang="en-MY" dirty="0"/>
          </a:p>
          <a:p>
            <a:r>
              <a:rPr lang="en-MY" i="1" dirty="0"/>
              <a:t>Post operatively, only enteral feeding is allowed. Artificial nutrition, both enteral and parenteral is not allowed.</a:t>
            </a:r>
            <a:endParaRPr lang="en-MY" dirty="0"/>
          </a:p>
          <a:p>
            <a:r>
              <a:rPr lang="en-MY" i="1" dirty="0"/>
              <a:t>Antibiotic prescription, empirical or </a:t>
            </a:r>
            <a:r>
              <a:rPr lang="en-MY" i="1" dirty="0" err="1"/>
              <a:t>therapeutical</a:t>
            </a:r>
            <a:r>
              <a:rPr lang="en-MY" i="1" dirty="0"/>
              <a:t> will be left to the attending team to decide.</a:t>
            </a:r>
            <a:endParaRPr lang="en-MY" dirty="0"/>
          </a:p>
          <a:p>
            <a:r>
              <a:rPr lang="en-MY" i="1" dirty="0"/>
              <a:t>Data collection will be from the bed head ticket and Pro Forma, which will be transferred to an electronic database.</a:t>
            </a:r>
            <a:endParaRPr lang="en-MY" dirty="0"/>
          </a:p>
          <a:p>
            <a:endParaRPr lang="en-MY" dirty="0"/>
          </a:p>
        </p:txBody>
      </p:sp>
    </p:spTree>
    <p:extLst>
      <p:ext uri="{BB962C8B-B14F-4D97-AF65-F5344CB8AC3E}">
        <p14:creationId xmlns:p14="http://schemas.microsoft.com/office/powerpoint/2010/main" val="39689082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64672-E8F2-4E43-9062-A4008BB0356A}"/>
              </a:ext>
            </a:extLst>
          </p:cNvPr>
          <p:cNvSpPr>
            <a:spLocks noGrp="1"/>
          </p:cNvSpPr>
          <p:nvPr>
            <p:ph type="title"/>
          </p:nvPr>
        </p:nvSpPr>
        <p:spPr/>
        <p:txBody>
          <a:bodyPr/>
          <a:lstStyle/>
          <a:p>
            <a:r>
              <a:rPr lang="en-MY" dirty="0"/>
              <a:t>Data ANALYSIS</a:t>
            </a:r>
          </a:p>
        </p:txBody>
      </p:sp>
      <p:sp>
        <p:nvSpPr>
          <p:cNvPr id="3" name="Content Placeholder 2">
            <a:extLst>
              <a:ext uri="{FF2B5EF4-FFF2-40B4-BE49-F238E27FC236}">
                <a16:creationId xmlns:a16="http://schemas.microsoft.com/office/drawing/2014/main" id="{BF479586-907C-447F-8F27-DF797396DC6A}"/>
              </a:ext>
            </a:extLst>
          </p:cNvPr>
          <p:cNvSpPr>
            <a:spLocks noGrp="1"/>
          </p:cNvSpPr>
          <p:nvPr>
            <p:ph idx="1"/>
          </p:nvPr>
        </p:nvSpPr>
        <p:spPr/>
        <p:txBody>
          <a:bodyPr>
            <a:normAutofit fontScale="92500"/>
          </a:bodyPr>
          <a:lstStyle/>
          <a:p>
            <a:r>
              <a:rPr lang="en-MY" dirty="0"/>
              <a:t>Data will be entered and analysed using SPSS version 24. Descriptive statistics will be used to summarise the socio-demographic characteristics of subjects. Distribution of all numerical data will be assessed using both quantitative (by assessing mean and median, skewness value, kurtosis value, Kolmogorov-</a:t>
            </a:r>
            <a:r>
              <a:rPr lang="en-MY" dirty="0" err="1"/>
              <a:t>smirnov</a:t>
            </a:r>
            <a:r>
              <a:rPr lang="en-MY" dirty="0"/>
              <a:t> test and Shapiro-Wilks test) and qualitative (by assessing the histogram with overlaid normal curve, Q-Q plot and Box-Whisker plot) method. Numerical data will be presented as mean (SD) or median (IQR) based on their normality distribution. Categorical data will be presented as frequency (percentage). </a:t>
            </a:r>
          </a:p>
          <a:p>
            <a:r>
              <a:rPr lang="en-MY" dirty="0"/>
              <a:t>For objective 1, independent sample t-test will be used to compare blood sugar level of patients in experimental and control group at each measurement time. If the normality assumption for independent sample t-test is violated, Mann-Whitney U test will be used instead. For both test, null hypothesis will be rejected when the p-value obtain from the test is less than 0.05. </a:t>
            </a:r>
          </a:p>
          <a:p>
            <a:endParaRPr lang="en-MY" dirty="0"/>
          </a:p>
        </p:txBody>
      </p:sp>
    </p:spTree>
    <p:extLst>
      <p:ext uri="{BB962C8B-B14F-4D97-AF65-F5344CB8AC3E}">
        <p14:creationId xmlns:p14="http://schemas.microsoft.com/office/powerpoint/2010/main" val="4832129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0B558-6728-4684-A3C7-AF11FABCF415}"/>
              </a:ext>
            </a:extLst>
          </p:cNvPr>
          <p:cNvSpPr>
            <a:spLocks noGrp="1"/>
          </p:cNvSpPr>
          <p:nvPr>
            <p:ph type="title"/>
          </p:nvPr>
        </p:nvSpPr>
        <p:spPr/>
        <p:txBody>
          <a:bodyPr/>
          <a:lstStyle/>
          <a:p>
            <a:r>
              <a:rPr lang="en-MY" dirty="0"/>
              <a:t>DATA ANALYSIS</a:t>
            </a:r>
          </a:p>
        </p:txBody>
      </p:sp>
      <p:sp>
        <p:nvSpPr>
          <p:cNvPr id="3" name="Content Placeholder 2">
            <a:extLst>
              <a:ext uri="{FF2B5EF4-FFF2-40B4-BE49-F238E27FC236}">
                <a16:creationId xmlns:a16="http://schemas.microsoft.com/office/drawing/2014/main" id="{6763599C-3A20-4E16-B867-51AB0722D9E4}"/>
              </a:ext>
            </a:extLst>
          </p:cNvPr>
          <p:cNvSpPr>
            <a:spLocks noGrp="1"/>
          </p:cNvSpPr>
          <p:nvPr>
            <p:ph idx="1"/>
          </p:nvPr>
        </p:nvSpPr>
        <p:spPr/>
        <p:txBody>
          <a:bodyPr/>
          <a:lstStyle/>
          <a:p>
            <a:r>
              <a:rPr lang="en-MY" dirty="0"/>
              <a:t>Similar analysis will be conducted for objective 2. However, since the interest is equivalence of residual gastric content between the two group, we will conclude that the residual gastric content is equivalence when the 95% confidence interval (95% CI) of the mean difference is within the equivalence margin which is set at ±15mL.</a:t>
            </a:r>
          </a:p>
          <a:p>
            <a:r>
              <a:rPr lang="en-MY" dirty="0"/>
              <a:t>Secondary objective will be assessed using Chi2 test (or fisher exact text) for categorical independent variables and independent t-test (or Mann Whitney test) for numerical variables).</a:t>
            </a:r>
          </a:p>
          <a:p>
            <a:r>
              <a:rPr lang="en-MY" dirty="0"/>
              <a:t>In this randomized clinical trial, both intention-to-treat and per-protocol analysis will be conducted. Missing data will be imputed using multiple imputation method.</a:t>
            </a:r>
          </a:p>
          <a:p>
            <a:endParaRPr lang="en-MY" dirty="0"/>
          </a:p>
        </p:txBody>
      </p:sp>
    </p:spTree>
    <p:extLst>
      <p:ext uri="{BB962C8B-B14F-4D97-AF65-F5344CB8AC3E}">
        <p14:creationId xmlns:p14="http://schemas.microsoft.com/office/powerpoint/2010/main" val="15705048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B94F1-CFE9-43D7-A161-9D0602A9987E}"/>
              </a:ext>
            </a:extLst>
          </p:cNvPr>
          <p:cNvSpPr>
            <a:spLocks noGrp="1"/>
          </p:cNvSpPr>
          <p:nvPr>
            <p:ph type="title"/>
          </p:nvPr>
        </p:nvSpPr>
        <p:spPr>
          <a:xfrm>
            <a:off x="3374572" y="0"/>
            <a:ext cx="8610600" cy="1293028"/>
          </a:xfrm>
        </p:spPr>
        <p:txBody>
          <a:bodyPr/>
          <a:lstStyle/>
          <a:p>
            <a:r>
              <a:rPr lang="en-MY" dirty="0"/>
              <a:t>Gannt chart</a:t>
            </a:r>
          </a:p>
        </p:txBody>
      </p:sp>
      <p:graphicFrame>
        <p:nvGraphicFramePr>
          <p:cNvPr id="8" name="Chart 7">
            <a:extLst>
              <a:ext uri="{FF2B5EF4-FFF2-40B4-BE49-F238E27FC236}">
                <a16:creationId xmlns:a16="http://schemas.microsoft.com/office/drawing/2014/main" id="{A2C3D410-035D-4DC8-980E-7D4188F30A7D}"/>
              </a:ext>
            </a:extLst>
          </p:cNvPr>
          <p:cNvGraphicFramePr/>
          <p:nvPr>
            <p:extLst>
              <p:ext uri="{D42A27DB-BD31-4B8C-83A1-F6EECF244321}">
                <p14:modId xmlns:p14="http://schemas.microsoft.com/office/powerpoint/2010/main" val="3843661279"/>
              </p:ext>
            </p:extLst>
          </p:nvPr>
        </p:nvGraphicFramePr>
        <p:xfrm>
          <a:off x="348343" y="1066800"/>
          <a:ext cx="11332027" cy="534488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58554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BFA31-5571-4607-B96D-DBEA07578096}"/>
              </a:ext>
            </a:extLst>
          </p:cNvPr>
          <p:cNvSpPr>
            <a:spLocks noGrp="1"/>
          </p:cNvSpPr>
          <p:nvPr>
            <p:ph type="title"/>
          </p:nvPr>
        </p:nvSpPr>
        <p:spPr>
          <a:xfrm>
            <a:off x="-849086" y="-39984"/>
            <a:ext cx="8610600" cy="541913"/>
          </a:xfrm>
        </p:spPr>
        <p:txBody>
          <a:bodyPr>
            <a:normAutofit fontScale="90000"/>
          </a:bodyPr>
          <a:lstStyle/>
          <a:p>
            <a:r>
              <a:rPr lang="en-MY" dirty="0"/>
              <a:t>references</a:t>
            </a:r>
          </a:p>
        </p:txBody>
      </p:sp>
      <p:sp>
        <p:nvSpPr>
          <p:cNvPr id="3" name="Content Placeholder 2">
            <a:extLst>
              <a:ext uri="{FF2B5EF4-FFF2-40B4-BE49-F238E27FC236}">
                <a16:creationId xmlns:a16="http://schemas.microsoft.com/office/drawing/2014/main" id="{29F36CDA-78C7-4AF8-843D-A7976DDF4B7E}"/>
              </a:ext>
            </a:extLst>
          </p:cNvPr>
          <p:cNvSpPr>
            <a:spLocks noGrp="1"/>
          </p:cNvSpPr>
          <p:nvPr>
            <p:ph idx="1"/>
          </p:nvPr>
        </p:nvSpPr>
        <p:spPr>
          <a:xfrm>
            <a:off x="304800" y="501929"/>
            <a:ext cx="11038114" cy="4912399"/>
          </a:xfrm>
        </p:spPr>
        <p:txBody>
          <a:bodyPr>
            <a:noAutofit/>
          </a:bodyPr>
          <a:lstStyle/>
          <a:p>
            <a:r>
              <a:rPr lang="en-MY" sz="1000" dirty="0"/>
              <a:t>1.	</a:t>
            </a:r>
            <a:r>
              <a:rPr lang="en-MY" sz="1000" dirty="0" err="1"/>
              <a:t>Yagci</a:t>
            </a:r>
            <a:r>
              <a:rPr lang="en-MY" sz="1000" dirty="0"/>
              <a:t>, G., et al., </a:t>
            </a:r>
            <a:r>
              <a:rPr lang="en-MY" sz="1000" i="1" dirty="0"/>
              <a:t>Effects of preoperative carbohydrate loading on glucose metabolism and gastric contents in patients undergoing moderate surgery: a randomized, controlled trial.</a:t>
            </a:r>
            <a:r>
              <a:rPr lang="en-MY" sz="1000" dirty="0"/>
              <a:t> Nutrition, 2008. 24(3): p. 212-6.</a:t>
            </a:r>
          </a:p>
          <a:p>
            <a:r>
              <a:rPr lang="en-MY" sz="1000" dirty="0"/>
              <a:t> </a:t>
            </a:r>
          </a:p>
          <a:p>
            <a:r>
              <a:rPr lang="en-MY" sz="1000" dirty="0"/>
              <a:t>2.	Scott, M.J. and W.J. Fawcett, </a:t>
            </a:r>
            <a:r>
              <a:rPr lang="en-MY" sz="1000" i="1" dirty="0"/>
              <a:t>Oral carbohydrate preload drink for major surgery - the first steps from famine to feast.</a:t>
            </a:r>
            <a:r>
              <a:rPr lang="en-MY" sz="1000" dirty="0"/>
              <a:t> Anaesthesia, 2014. 69(12): p. 1308-13.</a:t>
            </a:r>
          </a:p>
          <a:p>
            <a:r>
              <a:rPr lang="en-MY" sz="1000" dirty="0"/>
              <a:t> </a:t>
            </a:r>
          </a:p>
          <a:p>
            <a:r>
              <a:rPr lang="en-MY" sz="1000" dirty="0"/>
              <a:t>3.	Nakamura, M., et al., </a:t>
            </a:r>
            <a:r>
              <a:rPr lang="en-MY" sz="1000" i="1" dirty="0"/>
              <a:t>The effects on gastric emptying and carbohydrate loading of an oral nutritional supplement and an oral rehydration solution: a crossover study with magnetic resonance imaging.</a:t>
            </a:r>
            <a:r>
              <a:rPr lang="en-MY" sz="1000" dirty="0"/>
              <a:t> </a:t>
            </a:r>
            <a:r>
              <a:rPr lang="en-MY" sz="1000" dirty="0" err="1"/>
              <a:t>Anesthesia</a:t>
            </a:r>
            <a:r>
              <a:rPr lang="en-MY" sz="1000" dirty="0"/>
              <a:t> &amp; Analgesia, 2014. 118(6): p. 1268-1273.</a:t>
            </a:r>
            <a:br>
              <a:rPr lang="en-MY" sz="1000" dirty="0"/>
            </a:br>
            <a:endParaRPr lang="en-MY" sz="1000" dirty="0"/>
          </a:p>
          <a:p>
            <a:r>
              <a:rPr lang="en-MY" sz="1000" dirty="0"/>
              <a:t>4.	Mustafa, M.Z., N.S. Yaacob, and S.A. </a:t>
            </a:r>
            <a:r>
              <a:rPr lang="en-MY" sz="1000" dirty="0" err="1"/>
              <a:t>Sulaiman</a:t>
            </a:r>
            <a:r>
              <a:rPr lang="en-MY" sz="1000" dirty="0"/>
              <a:t>, </a:t>
            </a:r>
            <a:r>
              <a:rPr lang="en-MY" sz="1000" i="1" dirty="0"/>
              <a:t>Reinventing the Honey Industry: Opportunities of the Stingless Bee.</a:t>
            </a:r>
            <a:r>
              <a:rPr lang="en-MY" sz="1000" dirty="0"/>
              <a:t> Malays J Med Sci, 2018. 25(4): p. 1-5.</a:t>
            </a:r>
            <a:br>
              <a:rPr lang="en-MY" sz="1000" dirty="0"/>
            </a:br>
            <a:endParaRPr lang="en-MY" sz="1000" dirty="0"/>
          </a:p>
          <a:p>
            <a:r>
              <a:rPr lang="en-MY" sz="1000" dirty="0"/>
              <a:t>5.	Maitra, S., et al., </a:t>
            </a:r>
            <a:r>
              <a:rPr lang="en-MY" sz="1000" i="1" dirty="0"/>
              <a:t>Intraoperative blood glucose levels in nondiabetic patients undergoing elective major surgery under general anaesthesia receiving different crystalloid solutions for maintenance fluid.</a:t>
            </a:r>
            <a:r>
              <a:rPr lang="en-MY" sz="1000" dirty="0"/>
              <a:t> </a:t>
            </a:r>
            <a:r>
              <a:rPr lang="en-MY" sz="1000" dirty="0" err="1"/>
              <a:t>Anesth</a:t>
            </a:r>
            <a:r>
              <a:rPr lang="en-MY" sz="1000" dirty="0"/>
              <a:t> Essays Res, 2013. 7(2): p. 183-8.</a:t>
            </a:r>
            <a:br>
              <a:rPr lang="en-MY" sz="1000" dirty="0"/>
            </a:br>
            <a:endParaRPr lang="en-MY" sz="1000" dirty="0"/>
          </a:p>
          <a:p>
            <a:r>
              <a:rPr lang="en-MY" sz="1000" dirty="0"/>
              <a:t>6.	</a:t>
            </a:r>
            <a:r>
              <a:rPr lang="en-MY" sz="1000" dirty="0" err="1"/>
              <a:t>Ljungqvist</a:t>
            </a:r>
            <a:r>
              <a:rPr lang="en-MY" sz="1000" dirty="0"/>
              <a:t>, O., M. Scott, and K.C. Fearon, </a:t>
            </a:r>
            <a:r>
              <a:rPr lang="en-MY" sz="1000" i="1" dirty="0"/>
              <a:t>Enhanced Recovery After Surgery: A Review.</a:t>
            </a:r>
            <a:r>
              <a:rPr lang="en-MY" sz="1000" dirty="0"/>
              <a:t> JAMA </a:t>
            </a:r>
            <a:r>
              <a:rPr lang="en-MY" sz="1000" dirty="0" err="1"/>
              <a:t>Surg</a:t>
            </a:r>
            <a:r>
              <a:rPr lang="en-MY" sz="1000" dirty="0"/>
              <a:t>, 2017. 152(3): p. 292-298.</a:t>
            </a:r>
            <a:br>
              <a:rPr lang="en-MY" sz="1000" dirty="0"/>
            </a:br>
            <a:endParaRPr lang="en-MY" sz="1000" dirty="0"/>
          </a:p>
          <a:p>
            <a:r>
              <a:rPr lang="en-MY" sz="1000" dirty="0"/>
              <a:t>7.	</a:t>
            </a:r>
            <a:r>
              <a:rPr lang="en-MY" sz="1000" dirty="0" err="1"/>
              <a:t>Lassen</a:t>
            </a:r>
            <a:r>
              <a:rPr lang="en-MY" sz="1000" dirty="0"/>
              <a:t>, K., et al., </a:t>
            </a:r>
            <a:r>
              <a:rPr lang="en-MY" sz="1000" i="1" dirty="0"/>
              <a:t>Consensus review of optimal perioperative care in colorectal surgery: Enhanced Recovery After Surgery (ERAS) Group recommendations.</a:t>
            </a:r>
            <a:r>
              <a:rPr lang="en-MY" sz="1000" dirty="0"/>
              <a:t> Archives of surgery, 2009. 144(10): p. 961-969.</a:t>
            </a:r>
            <a:br>
              <a:rPr lang="en-MY" sz="1000" dirty="0"/>
            </a:br>
            <a:endParaRPr lang="en-MY" sz="1000" dirty="0"/>
          </a:p>
          <a:p>
            <a:r>
              <a:rPr lang="en-MY" sz="1000" dirty="0"/>
              <a:t>8.	</a:t>
            </a:r>
            <a:r>
              <a:rPr lang="en-MY" sz="1000" dirty="0" err="1"/>
              <a:t>Kratzing</a:t>
            </a:r>
            <a:r>
              <a:rPr lang="en-MY" sz="1000" dirty="0"/>
              <a:t>, C., </a:t>
            </a:r>
            <a:r>
              <a:rPr lang="en-MY" sz="1000" i="1" dirty="0"/>
              <a:t>Pre-operative nutrition and carbohydrate loading.</a:t>
            </a:r>
            <a:r>
              <a:rPr lang="en-MY" sz="1000" dirty="0"/>
              <a:t> Proceedings of the Nutrition Society, 2011. 70(3): p. 311-315.</a:t>
            </a:r>
            <a:br>
              <a:rPr lang="en-MY" sz="1000" dirty="0"/>
            </a:br>
            <a:endParaRPr lang="en-MY" sz="1000" dirty="0"/>
          </a:p>
          <a:p>
            <a:r>
              <a:rPr lang="en-MY" sz="1000" dirty="0"/>
              <a:t>9.	Gustafsson, U., et al., </a:t>
            </a:r>
            <a:r>
              <a:rPr lang="en-MY" sz="1000" i="1" dirty="0"/>
              <a:t>Guidelines for perioperative care in elective colonic surgery: Enhanced Recovery After Surgery (ERAS®) Society recommendations.</a:t>
            </a:r>
            <a:r>
              <a:rPr lang="en-MY" sz="1000" dirty="0"/>
              <a:t> World journal of surgery, 2013. 37(2): p. 259-284.</a:t>
            </a:r>
            <a:br>
              <a:rPr lang="en-MY" sz="1000" dirty="0"/>
            </a:br>
            <a:endParaRPr lang="en-MY" sz="1000" dirty="0"/>
          </a:p>
          <a:p>
            <a:r>
              <a:rPr lang="en-MY" sz="1000" dirty="0"/>
              <a:t>10.	</a:t>
            </a:r>
            <a:r>
              <a:rPr lang="en-MY" sz="1000" dirty="0" err="1"/>
              <a:t>Gianotti</a:t>
            </a:r>
            <a:r>
              <a:rPr lang="en-MY" sz="1000" dirty="0"/>
              <a:t>, L., et al., </a:t>
            </a:r>
            <a:r>
              <a:rPr lang="en-MY" sz="1000" i="1" dirty="0"/>
              <a:t>Preoperative Oral Carbohydrate Load Versus Placebo in Major Elective Abdominal Surgery (PROCY): A Randomized, Placebo-controlled, </a:t>
            </a:r>
            <a:r>
              <a:rPr lang="en-MY" sz="1000" i="1" dirty="0" err="1"/>
              <a:t>Multicenter</a:t>
            </a:r>
            <a:r>
              <a:rPr lang="en-MY" sz="1000" i="1" dirty="0"/>
              <a:t>, Phase III Trial.</a:t>
            </a:r>
            <a:r>
              <a:rPr lang="en-MY" sz="1000" dirty="0"/>
              <a:t> Ann </a:t>
            </a:r>
            <a:r>
              <a:rPr lang="en-MY" sz="1000" dirty="0" err="1"/>
              <a:t>Surg</a:t>
            </a:r>
            <a:r>
              <a:rPr lang="en-MY" sz="1000" dirty="0"/>
              <a:t>, 2018. 267(4): p. 623-630.</a:t>
            </a:r>
            <a:br>
              <a:rPr lang="en-MY" sz="1000" dirty="0"/>
            </a:br>
            <a:endParaRPr lang="en-MY" sz="1000" dirty="0"/>
          </a:p>
          <a:p>
            <a:r>
              <a:rPr lang="en-MY" sz="1000" dirty="0"/>
              <a:t>11.	</a:t>
            </a:r>
            <a:r>
              <a:rPr lang="en-MY" sz="1000" dirty="0" err="1"/>
              <a:t>Bilku</a:t>
            </a:r>
            <a:r>
              <a:rPr lang="en-MY" sz="1000" dirty="0"/>
              <a:t>, D.K., et al., </a:t>
            </a:r>
            <a:r>
              <a:rPr lang="en-MY" sz="1000" i="1" dirty="0"/>
              <a:t>Role of preoperative carbohydrate loading: a systematic review.</a:t>
            </a:r>
            <a:r>
              <a:rPr lang="en-MY" sz="1000" dirty="0"/>
              <a:t> Ann R Coll </a:t>
            </a:r>
            <a:r>
              <a:rPr lang="en-MY" sz="1000" dirty="0" err="1"/>
              <a:t>Surg</a:t>
            </a:r>
            <a:r>
              <a:rPr lang="en-MY" sz="1000" dirty="0"/>
              <a:t> </a:t>
            </a:r>
            <a:r>
              <a:rPr lang="en-MY" sz="1000" dirty="0" err="1"/>
              <a:t>Engl</a:t>
            </a:r>
            <a:r>
              <a:rPr lang="en-MY" sz="1000" dirty="0"/>
              <a:t>, 2014. 96(1): p. 15-22.</a:t>
            </a:r>
            <a:br>
              <a:rPr lang="en-MY" sz="1000" dirty="0"/>
            </a:br>
            <a:endParaRPr lang="en-MY" sz="1000" dirty="0"/>
          </a:p>
          <a:p>
            <a:r>
              <a:rPr lang="en-MY" sz="1000" dirty="0"/>
              <a:t>12.	Amin, Z., et al., </a:t>
            </a:r>
            <a:r>
              <a:rPr lang="en-MY" sz="1000" i="1" dirty="0"/>
              <a:t>Therapeutic Properties of Stingless Bee Honey in Comparison with European Bee Honey.</a:t>
            </a:r>
            <a:r>
              <a:rPr lang="en-MY" sz="1000" dirty="0"/>
              <a:t> Advances in pharmacological sciences, 2018. 2018.</a:t>
            </a:r>
            <a:br>
              <a:rPr lang="en-MY" sz="1000" dirty="0"/>
            </a:br>
            <a:endParaRPr lang="en-MY" sz="1000" dirty="0"/>
          </a:p>
          <a:p>
            <a:r>
              <a:rPr lang="en-MY" sz="1000" dirty="0"/>
              <a:t>13. 	</a:t>
            </a:r>
            <a:r>
              <a:rPr lang="en-MY" sz="1000" dirty="0" err="1"/>
              <a:t>Sudiyatmo</a:t>
            </a:r>
            <a:r>
              <a:rPr lang="en-MY" sz="1000" dirty="0"/>
              <a:t>, et al., Effects of Preoperative Honey Drink on Gastric Content, Perioperative Discomfort and Insulin Resistance in Patients Undergoing Open Colorectal Surgery a Randomized, Controlled Trial. British Journal of Medicine &amp; Medical Research, 14(7): 1-8, 2016.</a:t>
            </a:r>
          </a:p>
          <a:p>
            <a:endParaRPr lang="en-MY" sz="1000" dirty="0"/>
          </a:p>
        </p:txBody>
      </p:sp>
    </p:spTree>
    <p:extLst>
      <p:ext uri="{BB962C8B-B14F-4D97-AF65-F5344CB8AC3E}">
        <p14:creationId xmlns:p14="http://schemas.microsoft.com/office/powerpoint/2010/main" val="1011659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764" y="200954"/>
            <a:ext cx="11081327" cy="1293028"/>
          </a:xfrm>
        </p:spPr>
        <p:txBody>
          <a:bodyPr/>
          <a:lstStyle/>
          <a:p>
            <a:r>
              <a:rPr lang="en-MY" dirty="0"/>
              <a:t>Overcoming surgical dogma</a:t>
            </a:r>
          </a:p>
        </p:txBody>
      </p:sp>
      <p:sp>
        <p:nvSpPr>
          <p:cNvPr id="3" name="Content Placeholder 2"/>
          <p:cNvSpPr>
            <a:spLocks noGrp="1"/>
          </p:cNvSpPr>
          <p:nvPr>
            <p:ph idx="1"/>
          </p:nvPr>
        </p:nvSpPr>
        <p:spPr>
          <a:xfrm>
            <a:off x="759691" y="1686560"/>
            <a:ext cx="10820400" cy="4024125"/>
          </a:xfrm>
        </p:spPr>
        <p:txBody>
          <a:bodyPr/>
          <a:lstStyle/>
          <a:p>
            <a:r>
              <a:rPr lang="en-MY" dirty="0"/>
              <a:t>ERAS involves a multimodal, multidisciplinary approach, there are many aspects and guidelines as to the implementation of ERAS. One particular modern care change is conversion of the surgical dogma of overnight fasting to carbo-loading; whereby the patient is subjected to consume a carbohydrate rich drink the </a:t>
            </a:r>
            <a:r>
              <a:rPr lang="en-MY" dirty="0">
                <a:solidFill>
                  <a:srgbClr val="FF0000"/>
                </a:solidFill>
              </a:rPr>
              <a:t>evening prior to surgery, and 2 hours prior to induction with anaesthesia</a:t>
            </a:r>
            <a:r>
              <a:rPr lang="en-MY" dirty="0"/>
              <a:t>. The doctrine of overnight fasting or rather 6-8 hours of fasting has long been the core principal for many anaesthesiologists and surgeons, given the rationale that this would reduce gastric acidity and volume, thereby reducing the risk of vomiting and gastric content aspiration. However, modern guidelines have shown that there are </a:t>
            </a:r>
            <a:r>
              <a:rPr lang="en-MY" b="1" dirty="0">
                <a:solidFill>
                  <a:srgbClr val="FF0000"/>
                </a:solidFill>
              </a:rPr>
              <a:t>NO</a:t>
            </a:r>
            <a:r>
              <a:rPr lang="en-MY" dirty="0"/>
              <a:t> evidence that shortened fast of 2-3 hours with oral fluids increase the risk of aspiration, regurgitation or increase morbidity as compared with fasting after midnight.</a:t>
            </a:r>
          </a:p>
        </p:txBody>
      </p:sp>
      <p:sp>
        <p:nvSpPr>
          <p:cNvPr id="4" name="TextBox 3"/>
          <p:cNvSpPr txBox="1"/>
          <p:nvPr/>
        </p:nvSpPr>
        <p:spPr>
          <a:xfrm>
            <a:off x="2600037" y="6132946"/>
            <a:ext cx="6959600" cy="461665"/>
          </a:xfrm>
          <a:prstGeom prst="rect">
            <a:avLst/>
          </a:prstGeom>
          <a:noFill/>
        </p:spPr>
        <p:txBody>
          <a:bodyPr wrap="square" rtlCol="0">
            <a:spAutoFit/>
          </a:bodyPr>
          <a:lstStyle/>
          <a:p>
            <a:r>
              <a:rPr lang="en-MY" sz="1200" i="1" dirty="0"/>
              <a:t>Fasting versus Carb-Loading: What’s the Evidence for Your Enhanced Recovery after Bariatric Surgery Program? Liz Goldenberg, MPH, RD, CDN Bariatric Times. 2018;15(11):28–29.</a:t>
            </a:r>
          </a:p>
        </p:txBody>
      </p:sp>
    </p:spTree>
    <p:extLst>
      <p:ext uri="{BB962C8B-B14F-4D97-AF65-F5344CB8AC3E}">
        <p14:creationId xmlns:p14="http://schemas.microsoft.com/office/powerpoint/2010/main" val="4172929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Insulin resistance</a:t>
            </a:r>
          </a:p>
        </p:txBody>
      </p:sp>
      <p:sp>
        <p:nvSpPr>
          <p:cNvPr id="3" name="Content Placeholder 2"/>
          <p:cNvSpPr>
            <a:spLocks noGrp="1"/>
          </p:cNvSpPr>
          <p:nvPr>
            <p:ph idx="1"/>
          </p:nvPr>
        </p:nvSpPr>
        <p:spPr/>
        <p:txBody>
          <a:bodyPr/>
          <a:lstStyle/>
          <a:p>
            <a:r>
              <a:rPr lang="en-MY" dirty="0"/>
              <a:t>The problem with fasting, is that it increases insulin resistance. In line with acute-phase response, and loss of lean body mass, this will attenuate the affects of prolonged fasting. So, in an insulin resistant state, cell glucose uptake is reduced, and therefore glycogen formation reduces, which means, the liver and muscle glycogen storage are depleted. Hyperglycaemia ensues, due to the enhanced endogenous glucose production. Glucose control needs to be adequate to avoid risk of surgical complication and mortality.</a:t>
            </a:r>
          </a:p>
        </p:txBody>
      </p:sp>
      <p:sp>
        <p:nvSpPr>
          <p:cNvPr id="4" name="TextBox 3"/>
          <p:cNvSpPr txBox="1"/>
          <p:nvPr/>
        </p:nvSpPr>
        <p:spPr>
          <a:xfrm>
            <a:off x="2022763" y="5987852"/>
            <a:ext cx="7019637" cy="461665"/>
          </a:xfrm>
          <a:prstGeom prst="rect">
            <a:avLst/>
          </a:prstGeom>
          <a:noFill/>
        </p:spPr>
        <p:txBody>
          <a:bodyPr wrap="square" rtlCol="0">
            <a:spAutoFit/>
          </a:bodyPr>
          <a:lstStyle/>
          <a:p>
            <a:r>
              <a:rPr lang="en-MY" sz="1200" i="1" dirty="0"/>
              <a:t>Role of preoperative carbohydrate loading: a systematic review. </a:t>
            </a:r>
            <a:r>
              <a:rPr lang="en-MY" sz="1200" i="1" dirty="0" err="1"/>
              <a:t>Bilku</a:t>
            </a:r>
            <a:r>
              <a:rPr lang="en-MY" sz="1200" i="1" dirty="0"/>
              <a:t> DK1, Dennison AR, Hall TC, Metcalfe MS, </a:t>
            </a:r>
            <a:r>
              <a:rPr lang="en-MY" sz="1200" i="1" dirty="0" err="1"/>
              <a:t>Garcea</a:t>
            </a:r>
            <a:r>
              <a:rPr lang="en-MY" sz="1200" i="1" dirty="0"/>
              <a:t> G. Ann R </a:t>
            </a:r>
            <a:r>
              <a:rPr lang="en-MY" sz="1200" i="1" dirty="0" err="1"/>
              <a:t>Coll</a:t>
            </a:r>
            <a:r>
              <a:rPr lang="en-MY" sz="1200" i="1" dirty="0"/>
              <a:t> </a:t>
            </a:r>
            <a:r>
              <a:rPr lang="en-MY" sz="1200" i="1" dirty="0" err="1"/>
              <a:t>Surg</a:t>
            </a:r>
            <a:r>
              <a:rPr lang="en-MY" sz="1200" i="1" dirty="0"/>
              <a:t> Engl. 2014 Jan;96(1):15-22.</a:t>
            </a:r>
          </a:p>
        </p:txBody>
      </p:sp>
    </p:spTree>
    <p:extLst>
      <p:ext uri="{BB962C8B-B14F-4D97-AF65-F5344CB8AC3E}">
        <p14:creationId xmlns:p14="http://schemas.microsoft.com/office/powerpoint/2010/main" val="4011448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0800" y="764373"/>
            <a:ext cx="10185400" cy="1293028"/>
          </a:xfrm>
        </p:spPr>
        <p:txBody>
          <a:bodyPr/>
          <a:lstStyle/>
          <a:p>
            <a:r>
              <a:rPr lang="en-MY" dirty="0"/>
              <a:t>Conventional Carbo-loading</a:t>
            </a:r>
          </a:p>
        </p:txBody>
      </p:sp>
      <p:sp>
        <p:nvSpPr>
          <p:cNvPr id="3" name="Content Placeholder 2"/>
          <p:cNvSpPr>
            <a:spLocks noGrp="1"/>
          </p:cNvSpPr>
          <p:nvPr>
            <p:ph idx="1"/>
          </p:nvPr>
        </p:nvSpPr>
        <p:spPr/>
        <p:txBody>
          <a:bodyPr/>
          <a:lstStyle/>
          <a:p>
            <a:r>
              <a:rPr lang="en-MY" dirty="0"/>
              <a:t>The benefits of carbo-loading is well documented and the evidence is overwhelming. The evidence shows that </a:t>
            </a:r>
            <a:r>
              <a:rPr lang="en-MY" b="1" dirty="0">
                <a:solidFill>
                  <a:srgbClr val="FF0000"/>
                </a:solidFill>
              </a:rPr>
              <a:t>oral ingestion of 50g of Carbohydrate</a:t>
            </a:r>
            <a:r>
              <a:rPr lang="en-MY" dirty="0"/>
              <a:t> has been shown to </a:t>
            </a:r>
            <a:r>
              <a:rPr lang="en-MY" b="1" dirty="0">
                <a:solidFill>
                  <a:srgbClr val="FF0000"/>
                </a:solidFill>
              </a:rPr>
              <a:t>release Insulin similar to that of a mixed meal. </a:t>
            </a:r>
            <a:r>
              <a:rPr lang="en-MY" dirty="0"/>
              <a:t>The current guideline advocates </a:t>
            </a:r>
            <a:r>
              <a:rPr lang="en-MY" b="1" dirty="0">
                <a:solidFill>
                  <a:srgbClr val="FF0000"/>
                </a:solidFill>
              </a:rPr>
              <a:t>100g of carbohydrate consumed the evening prior to surgery and another 50g 2 hours before surgery</a:t>
            </a:r>
            <a:r>
              <a:rPr lang="en-MY" b="1" dirty="0"/>
              <a:t>.  </a:t>
            </a:r>
            <a:r>
              <a:rPr lang="en-MY" dirty="0"/>
              <a:t>The first dose is consumed with 800 mL of water, and the subsequent dose with 400mL.</a:t>
            </a:r>
          </a:p>
        </p:txBody>
      </p:sp>
      <p:sp>
        <p:nvSpPr>
          <p:cNvPr id="5" name="TextBox 4"/>
          <p:cNvSpPr txBox="1"/>
          <p:nvPr/>
        </p:nvSpPr>
        <p:spPr>
          <a:xfrm>
            <a:off x="544945" y="5523345"/>
            <a:ext cx="11425382" cy="646331"/>
          </a:xfrm>
          <a:prstGeom prst="rect">
            <a:avLst/>
          </a:prstGeom>
          <a:noFill/>
        </p:spPr>
        <p:txBody>
          <a:bodyPr wrap="square" rtlCol="0">
            <a:spAutoFit/>
          </a:bodyPr>
          <a:lstStyle/>
          <a:p>
            <a:r>
              <a:rPr lang="en-MY" sz="1200" i="1" dirty="0"/>
              <a:t>Enhanced Recovery After Surgery (ERAS) for gastrointestinal surgery, part 1: pathophysiological considerations M. J. Scott, G. </a:t>
            </a:r>
            <a:r>
              <a:rPr lang="en-MY" sz="1200" i="1" dirty="0" err="1"/>
              <a:t>Baldini</a:t>
            </a:r>
            <a:r>
              <a:rPr lang="en-MY" sz="1200" i="1" dirty="0"/>
              <a:t>, K. C. H. </a:t>
            </a:r>
            <a:r>
              <a:rPr lang="en-MY" sz="1200" i="1" dirty="0" err="1"/>
              <a:t>Fearon</a:t>
            </a:r>
            <a:r>
              <a:rPr lang="en-MY" sz="1200" i="1" dirty="0"/>
              <a:t>, A. </a:t>
            </a:r>
            <a:r>
              <a:rPr lang="en-MY" sz="1200" i="1" dirty="0" err="1"/>
              <a:t>Feldheiser</a:t>
            </a:r>
            <a:r>
              <a:rPr lang="en-MY" sz="1200" i="1" dirty="0"/>
              <a:t>, L. S. Feldman, T. J. </a:t>
            </a:r>
            <a:r>
              <a:rPr lang="en-MY" sz="1200" i="1" dirty="0" err="1"/>
              <a:t>Gan</a:t>
            </a:r>
            <a:r>
              <a:rPr lang="en-MY" sz="1200" i="1" dirty="0"/>
              <a:t>, O. </a:t>
            </a:r>
            <a:r>
              <a:rPr lang="en-MY" sz="1200" i="1" dirty="0" err="1"/>
              <a:t>Ljungqvist</a:t>
            </a:r>
            <a:r>
              <a:rPr lang="en-MY" sz="1200" i="1" dirty="0"/>
              <a:t>, D. N. Lobo, T. A. Rockall, T. </a:t>
            </a:r>
            <a:r>
              <a:rPr lang="en-MY" sz="1200" i="1" dirty="0" err="1"/>
              <a:t>Schricker</a:t>
            </a:r>
            <a:r>
              <a:rPr lang="en-MY" sz="1200" i="1" dirty="0"/>
              <a:t>, and F. Carli </a:t>
            </a:r>
            <a:r>
              <a:rPr lang="en-MY" sz="1200" i="1" dirty="0" err="1"/>
              <a:t>Acta</a:t>
            </a:r>
            <a:r>
              <a:rPr lang="en-MY" sz="1200" i="1" dirty="0"/>
              <a:t> </a:t>
            </a:r>
            <a:r>
              <a:rPr lang="en-MY" sz="1200" i="1" dirty="0" err="1"/>
              <a:t>Anaesthesiol</a:t>
            </a:r>
            <a:r>
              <a:rPr lang="en-MY" sz="1200" i="1" dirty="0"/>
              <a:t> Scand. 2015 Nov; 59(10): 1212–1231.</a:t>
            </a:r>
          </a:p>
        </p:txBody>
      </p:sp>
    </p:spTree>
    <p:extLst>
      <p:ext uri="{BB962C8B-B14F-4D97-AF65-F5344CB8AC3E}">
        <p14:creationId xmlns:p14="http://schemas.microsoft.com/office/powerpoint/2010/main" val="825707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DA930-2BA0-45EC-9217-54A34704C2F6}"/>
              </a:ext>
            </a:extLst>
          </p:cNvPr>
          <p:cNvSpPr>
            <a:spLocks noGrp="1"/>
          </p:cNvSpPr>
          <p:nvPr>
            <p:ph type="title"/>
          </p:nvPr>
        </p:nvSpPr>
        <p:spPr/>
        <p:txBody>
          <a:bodyPr/>
          <a:lstStyle/>
          <a:p>
            <a:r>
              <a:rPr lang="en-MY" dirty="0" err="1"/>
              <a:t>carborie</a:t>
            </a:r>
            <a:endParaRPr lang="en-MY" dirty="0"/>
          </a:p>
        </p:txBody>
      </p:sp>
      <p:graphicFrame>
        <p:nvGraphicFramePr>
          <p:cNvPr id="4" name="Content Placeholder 3">
            <a:extLst>
              <a:ext uri="{FF2B5EF4-FFF2-40B4-BE49-F238E27FC236}">
                <a16:creationId xmlns:a16="http://schemas.microsoft.com/office/drawing/2014/main" id="{B219EE91-8ECC-4BF3-B1C3-90155CB1AC06}"/>
              </a:ext>
            </a:extLst>
          </p:cNvPr>
          <p:cNvGraphicFramePr>
            <a:graphicFrameLocks noGrp="1"/>
          </p:cNvGraphicFramePr>
          <p:nvPr>
            <p:ph idx="1"/>
            <p:extLst>
              <p:ext uri="{D42A27DB-BD31-4B8C-83A1-F6EECF244321}">
                <p14:modId xmlns:p14="http://schemas.microsoft.com/office/powerpoint/2010/main" val="1184511739"/>
              </p:ext>
            </p:extLst>
          </p:nvPr>
        </p:nvGraphicFramePr>
        <p:xfrm>
          <a:off x="1534886" y="2351314"/>
          <a:ext cx="9851570" cy="4049488"/>
        </p:xfrm>
        <a:graphic>
          <a:graphicData uri="http://schemas.openxmlformats.org/drawingml/2006/table">
            <a:tbl>
              <a:tblPr firstRow="1" firstCol="1" bandRow="1">
                <a:tableStyleId>{5C22544A-7EE6-4342-B048-85BDC9FD1C3A}</a:tableStyleId>
              </a:tblPr>
              <a:tblGrid>
                <a:gridCol w="3071538">
                  <a:extLst>
                    <a:ext uri="{9D8B030D-6E8A-4147-A177-3AD203B41FA5}">
                      <a16:colId xmlns:a16="http://schemas.microsoft.com/office/drawing/2014/main" val="2309496684"/>
                    </a:ext>
                  </a:extLst>
                </a:gridCol>
                <a:gridCol w="3386477">
                  <a:extLst>
                    <a:ext uri="{9D8B030D-6E8A-4147-A177-3AD203B41FA5}">
                      <a16:colId xmlns:a16="http://schemas.microsoft.com/office/drawing/2014/main" val="2219211589"/>
                    </a:ext>
                  </a:extLst>
                </a:gridCol>
                <a:gridCol w="3393555">
                  <a:extLst>
                    <a:ext uri="{9D8B030D-6E8A-4147-A177-3AD203B41FA5}">
                      <a16:colId xmlns:a16="http://schemas.microsoft.com/office/drawing/2014/main" val="674478823"/>
                    </a:ext>
                  </a:extLst>
                </a:gridCol>
              </a:tblGrid>
              <a:tr h="1185138">
                <a:tc>
                  <a:txBody>
                    <a:bodyPr/>
                    <a:lstStyle/>
                    <a:p>
                      <a:pPr algn="ctr">
                        <a:lnSpc>
                          <a:spcPct val="115000"/>
                        </a:lnSpc>
                        <a:spcAft>
                          <a:spcPts val="1000"/>
                        </a:spcAft>
                      </a:pPr>
                      <a:r>
                        <a:rPr lang="en-MY" sz="2200" dirty="0">
                          <a:effectLst/>
                        </a:rPr>
                        <a:t>Nutritional Information</a:t>
                      </a:r>
                      <a:endParaRPr lang="en-MY"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Evening Dose (800 mL)</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Morning Dose (400 mL)</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02949876"/>
                  </a:ext>
                </a:extLst>
              </a:tr>
              <a:tr h="572870">
                <a:tc>
                  <a:txBody>
                    <a:bodyPr/>
                    <a:lstStyle/>
                    <a:p>
                      <a:pPr algn="ctr">
                        <a:lnSpc>
                          <a:spcPct val="115000"/>
                        </a:lnSpc>
                        <a:spcAft>
                          <a:spcPts val="1000"/>
                        </a:spcAft>
                      </a:pPr>
                      <a:r>
                        <a:rPr lang="en-MY" sz="2200">
                          <a:effectLst/>
                        </a:rPr>
                        <a:t>Energy</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380 kcal</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190 kcal</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7195568"/>
                  </a:ext>
                </a:extLst>
              </a:tr>
              <a:tr h="572870">
                <a:tc>
                  <a:txBody>
                    <a:bodyPr/>
                    <a:lstStyle/>
                    <a:p>
                      <a:pPr algn="ctr">
                        <a:lnSpc>
                          <a:spcPct val="115000"/>
                        </a:lnSpc>
                        <a:spcAft>
                          <a:spcPts val="1000"/>
                        </a:spcAft>
                      </a:pPr>
                      <a:r>
                        <a:rPr lang="en-MY" sz="2200">
                          <a:effectLst/>
                        </a:rPr>
                        <a:t>Protein</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0</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0</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6983399"/>
                  </a:ext>
                </a:extLst>
              </a:tr>
              <a:tr h="572870">
                <a:tc>
                  <a:txBody>
                    <a:bodyPr/>
                    <a:lstStyle/>
                    <a:p>
                      <a:pPr algn="ctr">
                        <a:lnSpc>
                          <a:spcPct val="115000"/>
                        </a:lnSpc>
                        <a:spcAft>
                          <a:spcPts val="1000"/>
                        </a:spcAft>
                      </a:pPr>
                      <a:r>
                        <a:rPr lang="en-MY" sz="2200">
                          <a:effectLst/>
                        </a:rPr>
                        <a:t>Carbohydrate </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94.5g</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47.3g</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4669858"/>
                  </a:ext>
                </a:extLst>
              </a:tr>
              <a:tr h="572870">
                <a:tc>
                  <a:txBody>
                    <a:bodyPr/>
                    <a:lstStyle/>
                    <a:p>
                      <a:pPr algn="ctr">
                        <a:lnSpc>
                          <a:spcPct val="115000"/>
                        </a:lnSpc>
                        <a:spcAft>
                          <a:spcPts val="1000"/>
                        </a:spcAft>
                      </a:pPr>
                      <a:r>
                        <a:rPr lang="en-MY" sz="2200">
                          <a:effectLst/>
                        </a:rPr>
                        <a:t>Fat</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0g</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0g</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30629201"/>
                  </a:ext>
                </a:extLst>
              </a:tr>
              <a:tr h="572870">
                <a:tc>
                  <a:txBody>
                    <a:bodyPr/>
                    <a:lstStyle/>
                    <a:p>
                      <a:pPr algn="ctr">
                        <a:lnSpc>
                          <a:spcPct val="115000"/>
                        </a:lnSpc>
                        <a:spcAft>
                          <a:spcPts val="1000"/>
                        </a:spcAft>
                      </a:pPr>
                      <a:r>
                        <a:rPr lang="en-MY" sz="2200">
                          <a:effectLst/>
                        </a:rPr>
                        <a:t>Osmolality</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a:effectLst/>
                        </a:rPr>
                        <a:t>133 mOsm/kg</a:t>
                      </a:r>
                      <a:endParaRPr lang="en-MY" sz="2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1000"/>
                        </a:spcAft>
                      </a:pPr>
                      <a:r>
                        <a:rPr lang="en-MY" sz="2200" dirty="0">
                          <a:effectLst/>
                        </a:rPr>
                        <a:t>133 </a:t>
                      </a:r>
                      <a:r>
                        <a:rPr lang="en-MY" sz="2200" dirty="0" err="1">
                          <a:effectLst/>
                        </a:rPr>
                        <a:t>mOsm</a:t>
                      </a:r>
                      <a:r>
                        <a:rPr lang="en-MY" sz="2200" dirty="0">
                          <a:effectLst/>
                        </a:rPr>
                        <a:t>/kg</a:t>
                      </a:r>
                      <a:endParaRPr lang="en-MY" sz="2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17895847"/>
                  </a:ext>
                </a:extLst>
              </a:tr>
            </a:tbl>
          </a:graphicData>
        </a:graphic>
      </p:graphicFrame>
    </p:spTree>
    <p:extLst>
      <p:ext uri="{BB962C8B-B14F-4D97-AF65-F5344CB8AC3E}">
        <p14:creationId xmlns:p14="http://schemas.microsoft.com/office/powerpoint/2010/main" val="233514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t>Why honey?</a:t>
            </a:r>
          </a:p>
        </p:txBody>
      </p:sp>
      <p:sp>
        <p:nvSpPr>
          <p:cNvPr id="3" name="Content Placeholder 2"/>
          <p:cNvSpPr>
            <a:spLocks noGrp="1"/>
          </p:cNvSpPr>
          <p:nvPr>
            <p:ph idx="1"/>
          </p:nvPr>
        </p:nvSpPr>
        <p:spPr/>
        <p:txBody>
          <a:bodyPr/>
          <a:lstStyle/>
          <a:p>
            <a:r>
              <a:rPr lang="en-MY" dirty="0" err="1"/>
              <a:t>Kelulut</a:t>
            </a:r>
            <a:r>
              <a:rPr lang="en-MY" dirty="0"/>
              <a:t> honey is a natural product, which contains sugar in the form of fructose and glucose produced by bees (</a:t>
            </a:r>
            <a:r>
              <a:rPr lang="en-MY" dirty="0" err="1"/>
              <a:t>Meliponini</a:t>
            </a:r>
            <a:r>
              <a:rPr lang="en-MY" dirty="0"/>
              <a:t> </a:t>
            </a:r>
            <a:r>
              <a:rPr lang="en-MY" dirty="0" err="1"/>
              <a:t>Sp</a:t>
            </a:r>
            <a:r>
              <a:rPr lang="en-MY" dirty="0"/>
              <a:t>). They have a rapid onset, as they are freely absorbed into the blood stream without requiring digestion. Honey also has a proven role in facilitating wound healing, and as an anti-inflammatory, and antibacterial agent. The aim of this study is to evaluate the use of honey as an alternative to maltodextrin extract for carbo-loading in patients undergoing elective gastrointestinal surgery (Upper GI and Lower GI) and its effects. </a:t>
            </a:r>
          </a:p>
          <a:p>
            <a:endParaRPr lang="en-MY" dirty="0"/>
          </a:p>
        </p:txBody>
      </p:sp>
      <p:sp>
        <p:nvSpPr>
          <p:cNvPr id="4" name="TextBox 3">
            <a:extLst>
              <a:ext uri="{FF2B5EF4-FFF2-40B4-BE49-F238E27FC236}">
                <a16:creationId xmlns:a16="http://schemas.microsoft.com/office/drawing/2014/main" id="{EFF40634-FDCA-4B68-B98D-82CB05966632}"/>
              </a:ext>
            </a:extLst>
          </p:cNvPr>
          <p:cNvSpPr txBox="1"/>
          <p:nvPr/>
        </p:nvSpPr>
        <p:spPr>
          <a:xfrm>
            <a:off x="1536192" y="5986272"/>
            <a:ext cx="8961120" cy="461665"/>
          </a:xfrm>
          <a:prstGeom prst="rect">
            <a:avLst/>
          </a:prstGeom>
          <a:noFill/>
        </p:spPr>
        <p:txBody>
          <a:bodyPr wrap="square" rtlCol="0">
            <a:spAutoFit/>
          </a:bodyPr>
          <a:lstStyle/>
          <a:p>
            <a:r>
              <a:rPr lang="en-MY" sz="1200" i="1" dirty="0"/>
              <a:t>Mustafa, M.Z., N.S. Yaacob, and S.A. </a:t>
            </a:r>
            <a:r>
              <a:rPr lang="en-MY" sz="1200" i="1" dirty="0" err="1"/>
              <a:t>Sulaiman</a:t>
            </a:r>
            <a:r>
              <a:rPr lang="en-MY" sz="1200" i="1" dirty="0"/>
              <a:t>, Reinventing the Honey Industry: Opportunities of the Stingless Bee. Malays J Med Sci, 2018. 25(4): p. 1-5.</a:t>
            </a:r>
          </a:p>
        </p:txBody>
      </p:sp>
    </p:spTree>
    <p:extLst>
      <p:ext uri="{BB962C8B-B14F-4D97-AF65-F5344CB8AC3E}">
        <p14:creationId xmlns:p14="http://schemas.microsoft.com/office/powerpoint/2010/main" val="2898032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CE890-5411-4263-A6DB-CD9E9E603B9D}"/>
              </a:ext>
            </a:extLst>
          </p:cNvPr>
          <p:cNvSpPr>
            <a:spLocks noGrp="1"/>
          </p:cNvSpPr>
          <p:nvPr>
            <p:ph type="title"/>
          </p:nvPr>
        </p:nvSpPr>
        <p:spPr>
          <a:xfrm>
            <a:off x="-119744" y="0"/>
            <a:ext cx="8610600" cy="786841"/>
          </a:xfrm>
        </p:spPr>
        <p:txBody>
          <a:bodyPr>
            <a:normAutofit/>
          </a:bodyPr>
          <a:lstStyle/>
          <a:p>
            <a:r>
              <a:rPr lang="en-MY" sz="3000" b="1" dirty="0"/>
              <a:t>Honey composition</a:t>
            </a:r>
          </a:p>
        </p:txBody>
      </p:sp>
      <p:graphicFrame>
        <p:nvGraphicFramePr>
          <p:cNvPr id="4" name="Content Placeholder 3">
            <a:extLst>
              <a:ext uri="{FF2B5EF4-FFF2-40B4-BE49-F238E27FC236}">
                <a16:creationId xmlns:a16="http://schemas.microsoft.com/office/drawing/2014/main" id="{36CFB9E7-19AE-41A2-9947-CECCF5F5D0EB}"/>
              </a:ext>
            </a:extLst>
          </p:cNvPr>
          <p:cNvGraphicFramePr>
            <a:graphicFrameLocks noGrp="1"/>
          </p:cNvGraphicFramePr>
          <p:nvPr>
            <p:ph idx="1"/>
            <p:extLst>
              <p:ext uri="{D42A27DB-BD31-4B8C-83A1-F6EECF244321}">
                <p14:modId xmlns:p14="http://schemas.microsoft.com/office/powerpoint/2010/main" val="2569510954"/>
              </p:ext>
            </p:extLst>
          </p:nvPr>
        </p:nvGraphicFramePr>
        <p:xfrm>
          <a:off x="239486" y="664029"/>
          <a:ext cx="11810999" cy="5346788"/>
        </p:xfrm>
        <a:graphic>
          <a:graphicData uri="http://schemas.openxmlformats.org/drawingml/2006/table">
            <a:tbl>
              <a:tblPr firstRow="1" firstCol="1" bandRow="1">
                <a:tableStyleId>{5C22544A-7EE6-4342-B048-85BDC9FD1C3A}</a:tableStyleId>
              </a:tblPr>
              <a:tblGrid>
                <a:gridCol w="2694174">
                  <a:extLst>
                    <a:ext uri="{9D8B030D-6E8A-4147-A177-3AD203B41FA5}">
                      <a16:colId xmlns:a16="http://schemas.microsoft.com/office/drawing/2014/main" val="1268664317"/>
                    </a:ext>
                  </a:extLst>
                </a:gridCol>
                <a:gridCol w="1762053">
                  <a:extLst>
                    <a:ext uri="{9D8B030D-6E8A-4147-A177-3AD203B41FA5}">
                      <a16:colId xmlns:a16="http://schemas.microsoft.com/office/drawing/2014/main" val="1502416980"/>
                    </a:ext>
                  </a:extLst>
                </a:gridCol>
                <a:gridCol w="5634147">
                  <a:extLst>
                    <a:ext uri="{9D8B030D-6E8A-4147-A177-3AD203B41FA5}">
                      <a16:colId xmlns:a16="http://schemas.microsoft.com/office/drawing/2014/main" val="111397472"/>
                    </a:ext>
                  </a:extLst>
                </a:gridCol>
                <a:gridCol w="1720625">
                  <a:extLst>
                    <a:ext uri="{9D8B030D-6E8A-4147-A177-3AD203B41FA5}">
                      <a16:colId xmlns:a16="http://schemas.microsoft.com/office/drawing/2014/main" val="4203494936"/>
                    </a:ext>
                  </a:extLst>
                </a:gridCol>
              </a:tblGrid>
              <a:tr h="135623">
                <a:tc>
                  <a:txBody>
                    <a:bodyPr/>
                    <a:lstStyle/>
                    <a:p>
                      <a:pPr>
                        <a:lnSpc>
                          <a:spcPct val="115000"/>
                        </a:lnSpc>
                        <a:spcAft>
                          <a:spcPts val="1000"/>
                        </a:spcAft>
                      </a:pPr>
                      <a:r>
                        <a:rPr lang="en-MY" sz="1000">
                          <a:effectLst/>
                        </a:rPr>
                        <a:t>TEST PARAMETER</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UNIT</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dirty="0">
                          <a:effectLst/>
                        </a:rPr>
                        <a:t>TEST METHOD</a:t>
                      </a:r>
                      <a:endParaRPr lang="en-MY"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RESULT</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3377007978"/>
                  </a:ext>
                </a:extLst>
              </a:tr>
              <a:tr h="254259">
                <a:tc>
                  <a:txBody>
                    <a:bodyPr/>
                    <a:lstStyle/>
                    <a:p>
                      <a:pPr>
                        <a:lnSpc>
                          <a:spcPct val="115000"/>
                        </a:lnSpc>
                        <a:spcAft>
                          <a:spcPts val="1000"/>
                        </a:spcAft>
                      </a:pPr>
                      <a:r>
                        <a:rPr lang="en-MY" sz="1000" dirty="0">
                          <a:effectLst/>
                        </a:rPr>
                        <a:t>Protein</a:t>
                      </a:r>
                      <a:endParaRPr lang="en-MY"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In-house method, CL-TM-01-018, based on AACC 46-12, Vol ll 9</a:t>
                      </a:r>
                      <a:r>
                        <a:rPr lang="en-MY" sz="1000" baseline="30000">
                          <a:effectLst/>
                        </a:rPr>
                        <a:t>th</a:t>
                      </a:r>
                      <a:r>
                        <a:rPr lang="en-MY" sz="1000">
                          <a:effectLst/>
                        </a:rPr>
                        <a:t> Edition</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1.2</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2497383379"/>
                  </a:ext>
                </a:extLst>
              </a:tr>
              <a:tr h="280756">
                <a:tc>
                  <a:txBody>
                    <a:bodyPr/>
                    <a:lstStyle/>
                    <a:p>
                      <a:pPr>
                        <a:lnSpc>
                          <a:spcPct val="115000"/>
                        </a:lnSpc>
                        <a:spcAft>
                          <a:spcPts val="1000"/>
                        </a:spcAft>
                      </a:pPr>
                      <a:r>
                        <a:rPr lang="en-MY" sz="1000">
                          <a:effectLst/>
                        </a:rPr>
                        <a:t>Total Fat</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AOAC 950.54</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N.D (&lt;0.1)</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3702880537"/>
                  </a:ext>
                </a:extLst>
              </a:tr>
              <a:tr h="365027">
                <a:tc>
                  <a:txBody>
                    <a:bodyPr/>
                    <a:lstStyle/>
                    <a:p>
                      <a:pPr>
                        <a:lnSpc>
                          <a:spcPct val="115000"/>
                        </a:lnSpc>
                        <a:spcAft>
                          <a:spcPts val="1000"/>
                        </a:spcAft>
                      </a:pPr>
                      <a:r>
                        <a:rPr lang="en-MY" sz="1000">
                          <a:effectLst/>
                        </a:rPr>
                        <a:t>Carbohydrate</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By Calculation (based on Method of Analysis for Nutrition Labeling, AOAC, 1993)</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75.2</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1152478084"/>
                  </a:ext>
                </a:extLst>
              </a:tr>
              <a:tr h="385230">
                <a:tc>
                  <a:txBody>
                    <a:bodyPr/>
                    <a:lstStyle/>
                    <a:p>
                      <a:pPr>
                        <a:lnSpc>
                          <a:spcPct val="115000"/>
                        </a:lnSpc>
                        <a:spcAft>
                          <a:spcPts val="1000"/>
                        </a:spcAft>
                      </a:pPr>
                      <a:r>
                        <a:rPr lang="en-MY" sz="1000">
                          <a:effectLst/>
                        </a:rPr>
                        <a:t>Calories</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kcal/100g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By Calculation (based on Method of Analysis for Nutrition Labeling, AOAC, 1993, PAGE 106 &amp; 5))</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306</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3514340739"/>
                  </a:ext>
                </a:extLst>
              </a:tr>
              <a:tr h="365027">
                <a:tc>
                  <a:txBody>
                    <a:bodyPr/>
                    <a:lstStyle/>
                    <a:p>
                      <a:pPr>
                        <a:lnSpc>
                          <a:spcPct val="115000"/>
                        </a:lnSpc>
                        <a:spcAft>
                          <a:spcPts val="1000"/>
                        </a:spcAft>
                      </a:pPr>
                      <a:r>
                        <a:rPr lang="en-MY" sz="1000">
                          <a:effectLst/>
                        </a:rPr>
                        <a:t>Calories from Fat</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kcal/100g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By Calculation (based on Method of Analysis for Nutrition Labeling, AOAC, 1993)</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N.D(&lt;1)</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748001123"/>
                  </a:ext>
                </a:extLst>
              </a:tr>
              <a:tr h="365027">
                <a:tc>
                  <a:txBody>
                    <a:bodyPr/>
                    <a:lstStyle/>
                    <a:p>
                      <a:pPr>
                        <a:lnSpc>
                          <a:spcPct val="115000"/>
                        </a:lnSpc>
                        <a:spcAft>
                          <a:spcPts val="1000"/>
                        </a:spcAft>
                      </a:pPr>
                      <a:r>
                        <a:rPr lang="en-MY" sz="1000">
                          <a:effectLst/>
                        </a:rPr>
                        <a:t>Saturated Fat</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In-house method, CL-TM-01-011, based on AOCS Ce-2-66, 2005 &amp; AOCS 1d-91, 2005 (GC)</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N.D(&lt;0.01)</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3018939782"/>
                  </a:ext>
                </a:extLst>
              </a:tr>
              <a:tr h="280756">
                <a:tc>
                  <a:txBody>
                    <a:bodyPr/>
                    <a:lstStyle/>
                    <a:p>
                      <a:pPr>
                        <a:lnSpc>
                          <a:spcPct val="115000"/>
                        </a:lnSpc>
                        <a:spcAft>
                          <a:spcPts val="1000"/>
                        </a:spcAft>
                      </a:pPr>
                      <a:r>
                        <a:rPr lang="en-MY" sz="1000">
                          <a:effectLst/>
                        </a:rPr>
                        <a:t>Cholesterol</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mg/100g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In-house SGS/SOP/FL/Chem/015 Based on AOAC 994. 10 (GC-FID)</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N.D(&lt;0.30)</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1928402316"/>
                  </a:ext>
                </a:extLst>
              </a:tr>
              <a:tr h="385230">
                <a:tc>
                  <a:txBody>
                    <a:bodyPr/>
                    <a:lstStyle/>
                    <a:p>
                      <a:pPr>
                        <a:lnSpc>
                          <a:spcPct val="115000"/>
                        </a:lnSpc>
                        <a:spcAft>
                          <a:spcPts val="1000"/>
                        </a:spcAft>
                      </a:pPr>
                      <a:r>
                        <a:rPr lang="en-MY" sz="1000">
                          <a:effectLst/>
                        </a:rPr>
                        <a:t>Sodium</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mg/100g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In house method, CL-TM-01-020, based on AOAC 985.01 &amp; AOAC 922.02. 2005; AACC 40-70, Vol. ll 9</a:t>
                      </a:r>
                      <a:r>
                        <a:rPr lang="en-MY" sz="1000" baseline="30000">
                          <a:effectLst/>
                        </a:rPr>
                        <a:t>th</a:t>
                      </a:r>
                      <a:r>
                        <a:rPr lang="en-MY" sz="1000">
                          <a:effectLst/>
                        </a:rPr>
                        <a:t> Edi (ICP-OES)</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2.32</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1422261553"/>
                  </a:ext>
                </a:extLst>
              </a:tr>
              <a:tr h="516203">
                <a:tc>
                  <a:txBody>
                    <a:bodyPr/>
                    <a:lstStyle/>
                    <a:p>
                      <a:pPr>
                        <a:lnSpc>
                          <a:spcPct val="115000"/>
                        </a:lnSpc>
                        <a:spcAft>
                          <a:spcPts val="1000"/>
                        </a:spcAft>
                      </a:pPr>
                      <a:r>
                        <a:rPr lang="en-MY" sz="1000">
                          <a:effectLst/>
                        </a:rPr>
                        <a:t>Sugars</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In-house method, CL-TM-01-006, based on AOAC 974.06 &amp; AOAC 925.05, 2005; The Chemical Analysis of Food by Pearson, 7</a:t>
                      </a:r>
                      <a:r>
                        <a:rPr lang="en-MY" sz="1000" baseline="30000">
                          <a:effectLst/>
                        </a:rPr>
                        <a:t>th</a:t>
                      </a:r>
                      <a:r>
                        <a:rPr lang="en-MY" sz="1000">
                          <a:effectLst/>
                        </a:rPr>
                        <a:t> Edi. (Lane-Eynon Titrimetric)</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dirty="0">
                          <a:effectLst/>
                        </a:rPr>
                        <a:t>55.6</a:t>
                      </a:r>
                      <a:endParaRPr lang="en-MY"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1049978171"/>
                  </a:ext>
                </a:extLst>
              </a:tr>
              <a:tr h="385230">
                <a:tc>
                  <a:txBody>
                    <a:bodyPr/>
                    <a:lstStyle/>
                    <a:p>
                      <a:pPr>
                        <a:lnSpc>
                          <a:spcPct val="115000"/>
                        </a:lnSpc>
                        <a:spcAft>
                          <a:spcPts val="1000"/>
                        </a:spcAft>
                      </a:pPr>
                      <a:r>
                        <a:rPr lang="en-MY" sz="1000">
                          <a:effectLst/>
                        </a:rPr>
                        <a:t>Vitamin A</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mg/100g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In-house CL-TM-01-050 based on Bul. Dept. Med Sci, Vol 37, No. 1 Jan-March 1995, Page 57-64 (HPLC)</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N.D(&lt;0.005)</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257327163"/>
                  </a:ext>
                </a:extLst>
              </a:tr>
              <a:tr h="385230">
                <a:tc>
                  <a:txBody>
                    <a:bodyPr/>
                    <a:lstStyle/>
                    <a:p>
                      <a:pPr>
                        <a:lnSpc>
                          <a:spcPct val="115000"/>
                        </a:lnSpc>
                        <a:spcAft>
                          <a:spcPts val="1000"/>
                        </a:spcAft>
                      </a:pPr>
                      <a:r>
                        <a:rPr lang="en-MY" sz="1000">
                          <a:effectLst/>
                        </a:rPr>
                        <a:t>Vitamin C</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mg/100g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In-house CL-TM-01-051 based on Bul. Dept. Med Sci, Vol 40, No. 3 July-Sep 1998, Page 347-357(HPLC)</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N.D(&lt;0.3)</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2956949770"/>
                  </a:ext>
                </a:extLst>
              </a:tr>
              <a:tr h="385230">
                <a:tc>
                  <a:txBody>
                    <a:bodyPr/>
                    <a:lstStyle/>
                    <a:p>
                      <a:pPr>
                        <a:lnSpc>
                          <a:spcPct val="115000"/>
                        </a:lnSpc>
                        <a:spcAft>
                          <a:spcPts val="1000"/>
                        </a:spcAft>
                      </a:pPr>
                      <a:r>
                        <a:rPr lang="en-MY" sz="1000">
                          <a:effectLst/>
                        </a:rPr>
                        <a:t>Calcium</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mg/100g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In-house method, CL-TM-01-020, based on AOAC 985.01 &amp; AOAC 922.02. 2005; AACC 40-70, Vol.ll 9</a:t>
                      </a:r>
                      <a:r>
                        <a:rPr lang="en-MY" sz="1000" baseline="30000">
                          <a:effectLst/>
                        </a:rPr>
                        <a:t>th</a:t>
                      </a:r>
                      <a:r>
                        <a:rPr lang="en-MY" sz="1000">
                          <a:effectLst/>
                        </a:rPr>
                        <a:t> Edi (ICP-OES)</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27.80</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2546329018"/>
                  </a:ext>
                </a:extLst>
              </a:tr>
              <a:tr h="385230">
                <a:tc>
                  <a:txBody>
                    <a:bodyPr/>
                    <a:lstStyle/>
                    <a:p>
                      <a:pPr>
                        <a:lnSpc>
                          <a:spcPct val="115000"/>
                        </a:lnSpc>
                        <a:spcAft>
                          <a:spcPts val="1000"/>
                        </a:spcAft>
                      </a:pPr>
                      <a:r>
                        <a:rPr lang="en-MY" sz="1000">
                          <a:effectLst/>
                        </a:rPr>
                        <a:t>Iron</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mg/100g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In-house method, CL-TM-01-020, based on AOAC 985.01 &amp; AOAC 922.02. 2005; AACC 40-70, Vol.ll 9</a:t>
                      </a:r>
                      <a:r>
                        <a:rPr lang="en-MY" sz="1000" baseline="30000">
                          <a:effectLst/>
                        </a:rPr>
                        <a:t>th</a:t>
                      </a:r>
                      <a:r>
                        <a:rPr lang="en-MY" sz="1000">
                          <a:effectLst/>
                        </a:rPr>
                        <a:t> Edi (ICP-OES)</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0.08</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3108839293"/>
                  </a:ext>
                </a:extLst>
              </a:tr>
              <a:tr h="280756">
                <a:tc>
                  <a:txBody>
                    <a:bodyPr/>
                    <a:lstStyle/>
                    <a:p>
                      <a:pPr>
                        <a:lnSpc>
                          <a:spcPct val="115000"/>
                        </a:lnSpc>
                        <a:spcAft>
                          <a:spcPts val="1000"/>
                        </a:spcAft>
                      </a:pPr>
                      <a:r>
                        <a:rPr lang="en-MY" sz="1000">
                          <a:effectLst/>
                        </a:rPr>
                        <a:t>Trans Fat</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g/100g</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In-house method, CL-TM-01-011, based on AOCS Ce 1c-89, 2005 (GC)</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a:effectLst/>
                        </a:rPr>
                        <a:t>N.D(&lt;0.01)</a:t>
                      </a:r>
                      <a:endParaRPr lang="en-MY" sz="100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2638039648"/>
                  </a:ext>
                </a:extLst>
              </a:tr>
              <a:tr h="135645">
                <a:tc>
                  <a:txBody>
                    <a:bodyPr/>
                    <a:lstStyle/>
                    <a:p>
                      <a:pPr>
                        <a:lnSpc>
                          <a:spcPct val="115000"/>
                        </a:lnSpc>
                        <a:spcAft>
                          <a:spcPts val="1000"/>
                        </a:spcAft>
                      </a:pPr>
                      <a:r>
                        <a:rPr lang="en-MY" sz="1000" dirty="0">
                          <a:effectLst/>
                        </a:rPr>
                        <a:t>Dietary Fibre</a:t>
                      </a:r>
                      <a:endParaRPr lang="en-MY"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dirty="0">
                          <a:effectLst/>
                        </a:rPr>
                        <a:t>g/100g</a:t>
                      </a:r>
                      <a:endParaRPr lang="en-MY"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dirty="0">
                          <a:effectLst/>
                        </a:rPr>
                        <a:t>AOAC 985.29, 2005</a:t>
                      </a:r>
                      <a:endParaRPr lang="en-MY"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tc>
                  <a:txBody>
                    <a:bodyPr/>
                    <a:lstStyle/>
                    <a:p>
                      <a:pPr>
                        <a:lnSpc>
                          <a:spcPct val="115000"/>
                        </a:lnSpc>
                        <a:spcAft>
                          <a:spcPts val="1000"/>
                        </a:spcAft>
                      </a:pPr>
                      <a:r>
                        <a:rPr lang="en-MY" sz="1000" dirty="0">
                          <a:effectLst/>
                        </a:rPr>
                        <a:t>0.9</a:t>
                      </a:r>
                      <a:endParaRPr lang="en-MY"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3329" marR="43329" marT="0" marB="0"/>
                </a:tc>
                <a:extLst>
                  <a:ext uri="{0D108BD9-81ED-4DB2-BD59-A6C34878D82A}">
                    <a16:rowId xmlns:a16="http://schemas.microsoft.com/office/drawing/2014/main" val="3095817530"/>
                  </a:ext>
                </a:extLst>
              </a:tr>
            </a:tbl>
          </a:graphicData>
        </a:graphic>
      </p:graphicFrame>
      <p:sp>
        <p:nvSpPr>
          <p:cNvPr id="6" name="Rectangle 1">
            <a:extLst>
              <a:ext uri="{FF2B5EF4-FFF2-40B4-BE49-F238E27FC236}">
                <a16:creationId xmlns:a16="http://schemas.microsoft.com/office/drawing/2014/main" id="{99180FA4-41D4-4111-997F-A60132F69972}"/>
              </a:ext>
            </a:extLst>
          </p:cNvPr>
          <p:cNvSpPr>
            <a:spLocks noChangeArrowheads="1"/>
          </p:cNvSpPr>
          <p:nvPr/>
        </p:nvSpPr>
        <p:spPr bwMode="auto">
          <a:xfrm>
            <a:off x="141516" y="5814396"/>
            <a:ext cx="1248128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 </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Remarks: </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ND : Not detected (Below Detection Limit)</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 : Parameter not SAMM Accredited</a:t>
            </a:r>
            <a:endParaRPr kumimoji="0" lang="en-US" altLang="en-US" sz="12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The final product for consumption will reflect a carbohydrate and caloric content with close similarity to the conventionally available carbo-loading product in the market.</a:t>
            </a:r>
            <a:endParaRPr kumimoji="0" lang="en-US" altLang="en-US" sz="1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29319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0FF72-8D32-4B0C-9BC8-A627586857C4}"/>
              </a:ext>
            </a:extLst>
          </p:cNvPr>
          <p:cNvSpPr>
            <a:spLocks noGrp="1"/>
          </p:cNvSpPr>
          <p:nvPr>
            <p:ph type="title"/>
          </p:nvPr>
        </p:nvSpPr>
        <p:spPr/>
        <p:txBody>
          <a:bodyPr/>
          <a:lstStyle/>
          <a:p>
            <a:r>
              <a:rPr lang="en-MY" dirty="0"/>
              <a:t>Study Rationale</a:t>
            </a:r>
          </a:p>
        </p:txBody>
      </p:sp>
      <p:sp>
        <p:nvSpPr>
          <p:cNvPr id="3" name="Content Placeholder 2">
            <a:extLst>
              <a:ext uri="{FF2B5EF4-FFF2-40B4-BE49-F238E27FC236}">
                <a16:creationId xmlns:a16="http://schemas.microsoft.com/office/drawing/2014/main" id="{2C31355F-121C-4733-B84F-588CC3FEAF19}"/>
              </a:ext>
            </a:extLst>
          </p:cNvPr>
          <p:cNvSpPr>
            <a:spLocks noGrp="1"/>
          </p:cNvSpPr>
          <p:nvPr>
            <p:ph idx="1"/>
          </p:nvPr>
        </p:nvSpPr>
        <p:spPr/>
        <p:txBody>
          <a:bodyPr/>
          <a:lstStyle/>
          <a:p>
            <a:r>
              <a:rPr lang="en-MY" dirty="0"/>
              <a:t>There is a myriad of studies conducted that shows the benefit of Carbo-loading prior to elective surgery in the Generation of ERAS. Commonly maltodextrin extracts such as </a:t>
            </a:r>
            <a:r>
              <a:rPr lang="en-MY" dirty="0" err="1"/>
              <a:t>Carborie</a:t>
            </a:r>
            <a:r>
              <a:rPr lang="en-MY" dirty="0"/>
              <a:t> are used for this purpose, which can be quite expensive. </a:t>
            </a:r>
          </a:p>
          <a:p>
            <a:endParaRPr lang="en-MY" dirty="0"/>
          </a:p>
          <a:p>
            <a:r>
              <a:rPr lang="en-MY" dirty="0"/>
              <a:t>Honey, a naturally occurring substance that is well accepted amongst the Asian population that is known to have antibacterial, anti-inflammatory as well as wound healing properties. If </a:t>
            </a:r>
            <a:r>
              <a:rPr lang="en-MY" dirty="0" err="1"/>
              <a:t>Kelulut</a:t>
            </a:r>
            <a:r>
              <a:rPr lang="en-MY" dirty="0"/>
              <a:t> Honey, the locally available variant is shown to have a significant effect in carbo-loading, it can be used as a cheaper alternative in our setting, as well as benefit the local economics of the bee keeping population.</a:t>
            </a:r>
          </a:p>
          <a:p>
            <a:endParaRPr lang="en-MY" dirty="0"/>
          </a:p>
        </p:txBody>
      </p:sp>
    </p:spTree>
    <p:extLst>
      <p:ext uri="{BB962C8B-B14F-4D97-AF65-F5344CB8AC3E}">
        <p14:creationId xmlns:p14="http://schemas.microsoft.com/office/powerpoint/2010/main" val="903199317"/>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449</TotalTime>
  <Words>2742</Words>
  <Application>Microsoft Office PowerPoint</Application>
  <PresentationFormat>Widescreen</PresentationFormat>
  <Paragraphs>240</Paragraphs>
  <Slides>25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Century Gothic</vt:lpstr>
      <vt:lpstr>Vapor Trail</vt:lpstr>
      <vt:lpstr>Kelulut Honey as an Alternate Source of Carbo-Loading : A Randomised double blind Control Trial</vt:lpstr>
      <vt:lpstr>Introduction</vt:lpstr>
      <vt:lpstr>Overcoming surgical dogma</vt:lpstr>
      <vt:lpstr>Insulin resistance</vt:lpstr>
      <vt:lpstr>Conventional Carbo-loading</vt:lpstr>
      <vt:lpstr>carborie</vt:lpstr>
      <vt:lpstr>Why honey?</vt:lpstr>
      <vt:lpstr>Honey composition</vt:lpstr>
      <vt:lpstr>Study Rationale</vt:lpstr>
      <vt:lpstr>Research question</vt:lpstr>
      <vt:lpstr>Objectives</vt:lpstr>
      <vt:lpstr>hYPOTHESIS</vt:lpstr>
      <vt:lpstr>Conceptual framework</vt:lpstr>
      <vt:lpstr>Methodology</vt:lpstr>
      <vt:lpstr>Subject criteria</vt:lpstr>
      <vt:lpstr>Sample Size Calculation</vt:lpstr>
      <vt:lpstr>Sample Size Calculation</vt:lpstr>
      <vt:lpstr>Randomization and Masking</vt:lpstr>
      <vt:lpstr>Research tools</vt:lpstr>
      <vt:lpstr>Data Collection</vt:lpstr>
      <vt:lpstr>Data Collection</vt:lpstr>
      <vt:lpstr>Data ANALYSIS</vt:lpstr>
      <vt:lpstr>DATA ANALYSIS</vt:lpstr>
      <vt:lpstr>Gannt chart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Kelulut Honey as an Alternate Source of Carbo-Loading for ERAS : A Prospective Randomised Double Blind Control Trial</dc:title>
  <dc:creator>Karthik Krishnan</dc:creator>
  <cp:lastModifiedBy>Karthik Krishnan</cp:lastModifiedBy>
  <cp:revision>21</cp:revision>
  <dcterms:created xsi:type="dcterms:W3CDTF">2019-09-22T02:08:36Z</dcterms:created>
  <dcterms:modified xsi:type="dcterms:W3CDTF">2019-10-21T15:13:27Z</dcterms:modified>
</cp:coreProperties>
</file>