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5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8738-5045-44A7-85C1-8873DDC1A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85E3B-C29E-4A79-96F1-347AC3CFD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47370-DBFB-405B-8E65-ADAE61AC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4668-04ED-42FD-9714-05A95D9242B7}" type="datetimeFigureOut">
              <a:rPr lang="en-MY" smtClean="0"/>
              <a:t>7/2/2021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B0E76-BC33-4541-B3BE-4B6941C9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6D993-46EB-4331-B3F9-84A2E199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3D78-B890-4B07-A544-9DB6598D36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5623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6797-0635-4432-B1E2-3417179C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8A6C6-1B94-442E-B1D1-766FBD08E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DCF26-CC4C-40C2-B70B-0EA062F9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4668-04ED-42FD-9714-05A95D9242B7}" type="datetimeFigureOut">
              <a:rPr lang="en-MY" smtClean="0"/>
              <a:t>7/2/2021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501B5-1E34-4C00-B141-866D1F77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36D09-FD9C-4E08-99C8-999732C7C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3D78-B890-4B07-A544-9DB6598D36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247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5AA60-4400-4CA5-9F7E-2B01B14FB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9AA26-D03A-42FF-86D4-651223E65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5BEFC-0D96-4A73-9DC9-EF689096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4668-04ED-42FD-9714-05A95D9242B7}" type="datetimeFigureOut">
              <a:rPr lang="en-MY" smtClean="0"/>
              <a:t>7/2/2021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D7411-5264-44E0-8706-74354065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BD69-B8E7-4B8E-99F7-78C5F680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3D78-B890-4B07-A544-9DB6598D36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7367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EF4A-4393-49C2-83ED-F941CFE9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1F946-3529-446D-885A-C19C3A12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87F9-A82B-4BE5-92B5-51C51875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4668-04ED-42FD-9714-05A95D9242B7}" type="datetimeFigureOut">
              <a:rPr lang="en-MY" smtClean="0"/>
              <a:t>7/2/2021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EFF6-962C-4C40-8545-0205F2362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8EEE-02B3-4116-80E2-62398AF0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3D78-B890-4B07-A544-9DB6598D36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467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77F4-A23B-48AB-8283-A54073AF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DBCB9-D781-47AA-985D-49D3B2A02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A07D5-20B7-4BF2-ADBC-531C92A4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4668-04ED-42FD-9714-05A95D9242B7}" type="datetimeFigureOut">
              <a:rPr lang="en-MY" smtClean="0"/>
              <a:t>7/2/2021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D9D42-B75E-4449-B9B9-666D3376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4AE4F-F2E4-44B9-ABC4-4366F40B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3D78-B890-4B07-A544-9DB6598D36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341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2B6A-C28C-4BA4-9215-C9990B09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EA394-6A61-4115-91B7-774AF640D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048B8-B96C-4D99-BE2C-4D38341FD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30890-8DDA-4FB5-B929-33B13A0FF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4668-04ED-42FD-9714-05A95D9242B7}" type="datetimeFigureOut">
              <a:rPr lang="en-MY" smtClean="0"/>
              <a:t>7/2/2021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F4F39-1664-4DA4-91FB-068E6DD7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B79C6-F7AC-4A78-AD10-23C5B1FA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3D78-B890-4B07-A544-9DB6598D36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205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5029-F446-48FD-A306-5982614B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5D01E-CA5D-494B-8EE3-75E29620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F5767-5965-4851-993E-EC48A42E9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99A09-2C7A-4120-B7CE-CCFEFA23A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72E03-5E92-4E84-BA4E-6B7358456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AACB2-EEBA-4B4E-A926-C8AF0272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4668-04ED-42FD-9714-05A95D9242B7}" type="datetimeFigureOut">
              <a:rPr lang="en-MY" smtClean="0"/>
              <a:t>7/2/2021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ECBF27-AF8A-49F5-82DA-FA918241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5F25C-CCA8-469C-8534-BA03F290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3D78-B890-4B07-A544-9DB6598D36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317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2AF-CECD-4BED-9917-4B5193A2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A9386-053B-415F-B391-66B4899B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4668-04ED-42FD-9714-05A95D9242B7}" type="datetimeFigureOut">
              <a:rPr lang="en-MY" smtClean="0"/>
              <a:t>7/2/2021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6F272-EC67-4599-BA59-65F48A52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9DF29-DE20-4C7B-AEDA-08765B17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3D78-B890-4B07-A544-9DB6598D36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251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DFC5B-8AB3-4797-A463-D522D427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4668-04ED-42FD-9714-05A95D9242B7}" type="datetimeFigureOut">
              <a:rPr lang="en-MY" smtClean="0"/>
              <a:t>7/2/2021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9F0BF-7B23-477C-8B5A-808063CB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8A65C-CDBB-4A24-BD5D-C75E88FA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3D78-B890-4B07-A544-9DB6598D36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812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457E-8611-4CC3-B5A4-C9167AFD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B346-BA86-4176-B904-A89BE8834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D908A-2AEA-44A9-BA55-BCE4C02FD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F08A1-D9CD-4FD5-A96C-969D66CC8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4668-04ED-42FD-9714-05A95D9242B7}" type="datetimeFigureOut">
              <a:rPr lang="en-MY" smtClean="0"/>
              <a:t>7/2/2021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10BC7-EA8C-4DDA-85D7-E17ED826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BC8FB-E9D2-445A-8660-A2B613D7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3D78-B890-4B07-A544-9DB6598D36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0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132F-B1FA-468B-B54F-757480AE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5198E-A0AA-4171-B83A-D09370BD0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6EFF5-8561-4517-8FA1-70318E7AE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45436-58DF-4B57-90F1-AF0995A4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4668-04ED-42FD-9714-05A95D9242B7}" type="datetimeFigureOut">
              <a:rPr lang="en-MY" smtClean="0"/>
              <a:t>7/2/2021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E6909-87C5-46B2-B15E-57A48EE4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F5099-DACD-4137-8D3E-3E7EF2F7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3D78-B890-4B07-A544-9DB6598D36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562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B32BF-6667-4D9B-9886-260E6C77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35987-035F-49CA-A2C8-5B30A7EFE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D72CA-2A25-43D2-B4E8-D48941E91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E4668-04ED-42FD-9714-05A95D9242B7}" type="datetimeFigureOut">
              <a:rPr lang="en-MY" smtClean="0"/>
              <a:t>7/2/2021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DF115-95AA-49CA-B0F9-056B4216E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3C81-985B-45FD-A4B7-03A0E26E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D3D78-B890-4B07-A544-9DB6598D36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908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8BB6-3433-4D5C-BC9E-7459DF540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640" y="3581083"/>
            <a:ext cx="9144000" cy="2387600"/>
          </a:xfrm>
        </p:spPr>
        <p:txBody>
          <a:bodyPr/>
          <a:lstStyle/>
          <a:p>
            <a:r>
              <a:rPr lang="en-MY" dirty="0"/>
              <a:t>Radiological Features of Caudate Nucleus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0EBB6-49F0-45FE-AE65-154426309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85840"/>
            <a:ext cx="9144000" cy="421640"/>
          </a:xfrm>
        </p:spPr>
        <p:txBody>
          <a:bodyPr/>
          <a:lstStyle/>
          <a:p>
            <a:r>
              <a:rPr lang="en-MY" dirty="0"/>
              <a:t>Karthik Krishnan</a:t>
            </a:r>
          </a:p>
        </p:txBody>
      </p:sp>
      <p:pic>
        <p:nvPicPr>
          <p:cNvPr id="1028" name="Picture 4" descr="Image result for caudate nucleus ct brain">
            <a:extLst>
              <a:ext uri="{FF2B5EF4-FFF2-40B4-BE49-F238E27FC236}">
                <a16:creationId xmlns:a16="http://schemas.microsoft.com/office/drawing/2014/main" id="{C2A06C01-127A-47E7-9775-9AC2E6ABF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02" y="648335"/>
            <a:ext cx="303847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5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76B3A-2125-4F21-9F3B-B2663D89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Haemorrhage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F0531F3-C961-4F98-84BC-DBB98FCF8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9" r="1" b="3524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27F76-F158-4166-9C6A-7E540142F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fontScale="92500" lnSpcReduction="20000"/>
          </a:bodyPr>
          <a:lstStyle/>
          <a:p>
            <a:r>
              <a:rPr lang="en-MY" sz="2000" dirty="0">
                <a:solidFill>
                  <a:srgbClr val="FFFFFF"/>
                </a:solidFill>
              </a:rPr>
              <a:t>Haemorrhage in basal ganglia is typically seen in hypertension. Typically occurs in elderly patients and usually in a central location.</a:t>
            </a:r>
          </a:p>
          <a:p>
            <a:r>
              <a:rPr lang="en-MY" sz="2000" dirty="0">
                <a:solidFill>
                  <a:srgbClr val="FFFFFF"/>
                </a:solidFill>
              </a:rPr>
              <a:t>Differentiates with hypertensive bleed from patients with cerebral amyloid angiopathy which is more peripheral.</a:t>
            </a:r>
          </a:p>
          <a:p>
            <a:r>
              <a:rPr lang="en-MY" sz="2000" dirty="0">
                <a:solidFill>
                  <a:srgbClr val="FFFFFF"/>
                </a:solidFill>
              </a:rPr>
              <a:t>Here, head of caudate nucleus receives blood supply from </a:t>
            </a:r>
            <a:r>
              <a:rPr lang="en-MY" sz="2000" dirty="0" err="1">
                <a:solidFill>
                  <a:srgbClr val="FFFFFF"/>
                </a:solidFill>
              </a:rPr>
              <a:t>Heubner’s</a:t>
            </a:r>
            <a:r>
              <a:rPr lang="en-MY" sz="2000" dirty="0">
                <a:solidFill>
                  <a:srgbClr val="FFFFFF"/>
                </a:solidFill>
              </a:rPr>
              <a:t> artery and lenticulostriate arteries.</a:t>
            </a:r>
          </a:p>
          <a:p>
            <a:r>
              <a:rPr lang="en-MY" sz="2000" dirty="0">
                <a:solidFill>
                  <a:srgbClr val="FFFFFF"/>
                </a:solidFill>
              </a:rPr>
              <a:t>The presence of IVH is considered poor prognostic factor due to obstruction to CSF with hydrocephalus and raised ICP</a:t>
            </a:r>
          </a:p>
        </p:txBody>
      </p:sp>
    </p:spTree>
    <p:extLst>
      <p:ext uri="{BB962C8B-B14F-4D97-AF65-F5344CB8AC3E}">
        <p14:creationId xmlns:p14="http://schemas.microsoft.com/office/powerpoint/2010/main" val="148600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3897-651E-449F-B0E5-6C04FA25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B67B2-EFEA-4A45-A722-26D341884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8275"/>
            <a:ext cx="4371975" cy="3981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6D2150-0B4F-43CB-9C20-AAA211494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49" y="1438275"/>
            <a:ext cx="4265543" cy="3950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7B8DD5-1BAD-41A0-B414-ABB206EF65FB}"/>
              </a:ext>
            </a:extLst>
          </p:cNvPr>
          <p:cNvSpPr txBox="1"/>
          <p:nvPr/>
        </p:nvSpPr>
        <p:spPr>
          <a:xfrm>
            <a:off x="702365" y="5579165"/>
            <a:ext cx="539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infarct in the territory of lateral lenticulostriate arteries involving caudate nucleus</a:t>
            </a:r>
            <a:endParaRPr lang="en-M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F9AEAB-E324-4A92-8BE7-1B6705E2A5DD}"/>
              </a:ext>
            </a:extLst>
          </p:cNvPr>
          <p:cNvSpPr txBox="1"/>
          <p:nvPr/>
        </p:nvSpPr>
        <p:spPr>
          <a:xfrm>
            <a:off x="6824867" y="5579164"/>
            <a:ext cx="49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caudate hemorrhage involving caudate nucleus and right old caudate infarct.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7265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0D84-46AA-4FA9-A8E7-23447651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47BAB-5A22-4FDA-BD1F-A7D78CC9F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Basal Ganglia comprises of several deep grey matter nuclei within forebrain, midbrain and diencephalon.</a:t>
            </a:r>
          </a:p>
          <a:p>
            <a:r>
              <a:rPr lang="en-MY" dirty="0"/>
              <a:t>Caudate Nucleus and Putamen makes up the Corpus Striatum</a:t>
            </a:r>
          </a:p>
          <a:p>
            <a:r>
              <a:rPr lang="en-MY" dirty="0"/>
              <a:t>Globus Pallidus</a:t>
            </a:r>
          </a:p>
          <a:p>
            <a:r>
              <a:rPr lang="en-MY" dirty="0"/>
              <a:t>Subthalamic Nucleus</a:t>
            </a:r>
          </a:p>
          <a:p>
            <a:r>
              <a:rPr lang="en-MY" dirty="0"/>
              <a:t>Substantia Nigra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6222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6B8B-0D7B-464B-BEC6-E087EC25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Caudate Nucleus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5A6BF-097F-4B8A-9126-5033F5E46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Caudate nucleus is a paired C-Shaped subcortical structure which lies deep inside the brain near the thalamus. </a:t>
            </a:r>
          </a:p>
          <a:p>
            <a:r>
              <a:rPr lang="en-MY" dirty="0"/>
              <a:t>Each caudate nucleus is composed of a large anterior head, a body and a thin tail that wraps anteriorly, thereby visible in the same coronal cut.</a:t>
            </a:r>
          </a:p>
          <a:p>
            <a:r>
              <a:rPr lang="en-MY" dirty="0"/>
              <a:t>It combines with the putamen to form the striatum. </a:t>
            </a:r>
          </a:p>
          <a:p>
            <a:r>
              <a:rPr lang="en-MY" dirty="0"/>
              <a:t>It’s has various functions, such as planning the execution of movement, as well as learning, memory, reward, motivation, emotion and romantic interaction.</a:t>
            </a:r>
          </a:p>
        </p:txBody>
      </p:sp>
    </p:spTree>
    <p:extLst>
      <p:ext uri="{BB962C8B-B14F-4D97-AF65-F5344CB8AC3E}">
        <p14:creationId xmlns:p14="http://schemas.microsoft.com/office/powerpoint/2010/main" val="313985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89776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89C90-AF49-4DAF-81A4-9D3610F6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Landmarks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312F2-8B26-4749-8178-74A0B33B1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20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EABBE-7A86-4F12-B8A0-6C1B8327D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MY" sz="2000">
                <a:solidFill>
                  <a:srgbClr val="FFFFFF"/>
                </a:solidFill>
              </a:rPr>
              <a:t>Made up of Head, Body and Tail</a:t>
            </a:r>
          </a:p>
          <a:p>
            <a:r>
              <a:rPr lang="en-MY" sz="2000">
                <a:solidFill>
                  <a:srgbClr val="FFFFFF"/>
                </a:solidFill>
              </a:rPr>
              <a:t>Head of Caudate nucleus indents the anterior horn of the lateral ventricle.</a:t>
            </a:r>
          </a:p>
          <a:p>
            <a:r>
              <a:rPr lang="en-MY" sz="2000">
                <a:solidFill>
                  <a:srgbClr val="FFFFFF"/>
                </a:solidFill>
              </a:rPr>
              <a:t>It’s body curves upwards and posteriorly from the head, following the contour of the body of the lateral ventricle.</a:t>
            </a:r>
          </a:p>
          <a:p>
            <a:r>
              <a:rPr lang="en-MY" sz="2000">
                <a:solidFill>
                  <a:srgbClr val="FFFFFF"/>
                </a:solidFill>
              </a:rPr>
              <a:t>The tail which comes to lie immediately superior to the temporal horn of the lateral ventricle.</a:t>
            </a:r>
          </a:p>
        </p:txBody>
      </p:sp>
    </p:spTree>
    <p:extLst>
      <p:ext uri="{BB962C8B-B14F-4D97-AF65-F5344CB8AC3E}">
        <p14:creationId xmlns:p14="http://schemas.microsoft.com/office/powerpoint/2010/main" val="217133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9EE1403-FB3D-4978-B056-542F3C33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521618"/>
            <a:ext cx="74199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969ADD-68F1-410F-974F-D19E8D9D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Surrounding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47FA-A381-4AAA-ABF8-6E9C63A58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0100" cy="4308475"/>
          </a:xfrm>
        </p:spPr>
        <p:txBody>
          <a:bodyPr/>
          <a:lstStyle/>
          <a:p>
            <a:r>
              <a:rPr lang="en-MY" dirty="0"/>
              <a:t>Medially, </a:t>
            </a:r>
            <a:r>
              <a:rPr lang="en-MY" dirty="0" err="1"/>
              <a:t>Superomedially</a:t>
            </a:r>
            <a:r>
              <a:rPr lang="en-MY" dirty="0"/>
              <a:t> – Frontal Horn of Lateral Ventricle</a:t>
            </a:r>
          </a:p>
          <a:p>
            <a:r>
              <a:rPr lang="en-MY" dirty="0"/>
              <a:t>Laterally – Anterior Limb of Internal Capsule</a:t>
            </a:r>
          </a:p>
          <a:p>
            <a:r>
              <a:rPr lang="en-MY" dirty="0"/>
              <a:t>Inferiorly – Thalamus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5169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9F81-0BDB-4CF0-8AFC-28827488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Structure of Caudate Nucleus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780BC-6095-4CF6-A600-77BA05DB4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315447" cy="4432300"/>
          </a:xfrm>
        </p:spPr>
        <p:txBody>
          <a:bodyPr>
            <a:normAutofit fontScale="92500"/>
          </a:bodyPr>
          <a:lstStyle/>
          <a:p>
            <a:r>
              <a:rPr lang="en-MY" dirty="0"/>
              <a:t>Lies near the thalamus in the </a:t>
            </a:r>
            <a:r>
              <a:rPr lang="en-MY" dirty="0" err="1"/>
              <a:t>center</a:t>
            </a:r>
            <a:r>
              <a:rPr lang="en-MY" dirty="0"/>
              <a:t> of the brain.</a:t>
            </a:r>
          </a:p>
          <a:p>
            <a:r>
              <a:rPr lang="en-MY" dirty="0"/>
              <a:t>The head of caudate nucleus forms the lateral wall of the lateral ventricle.</a:t>
            </a:r>
          </a:p>
          <a:p>
            <a:r>
              <a:rPr lang="en-MY" dirty="0"/>
              <a:t>Body lies lateral to the body of the lateral ventricle</a:t>
            </a:r>
          </a:p>
          <a:p>
            <a:r>
              <a:rPr lang="en-MY" dirty="0"/>
              <a:t>Tail lies above the temporal horn of the lateral ventricle.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6E3F1B-CAA9-493C-B9CB-1C30CBB6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47" y="600075"/>
            <a:ext cx="686752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3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 result for caudate nucleus plain ct">
            <a:extLst>
              <a:ext uri="{FF2B5EF4-FFF2-40B4-BE49-F238E27FC236}">
                <a16:creationId xmlns:a16="http://schemas.microsoft.com/office/drawing/2014/main" id="{BE18CF9A-3E7F-45D4-9A0C-68BC5169BF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166938"/>
            <a:ext cx="5789613" cy="3457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394932-988B-486D-9190-1F70C0D6A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50" y="2166938"/>
            <a:ext cx="4348163" cy="3457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7E7C8D-18E2-4814-AD93-70F17344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en-MY" sz="3200" dirty="0">
                <a:solidFill>
                  <a:schemeClr val="bg1"/>
                </a:solidFill>
              </a:rPr>
              <a:t>Imaging</a:t>
            </a:r>
          </a:p>
        </p:txBody>
      </p:sp>
    </p:spTree>
    <p:extLst>
      <p:ext uri="{BB962C8B-B14F-4D97-AF65-F5344CB8AC3E}">
        <p14:creationId xmlns:p14="http://schemas.microsoft.com/office/powerpoint/2010/main" val="199920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1FA7-FC11-4D5F-AA2E-43C67D4A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Imaging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705327-F552-40F9-84D2-E7EACF9EA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176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89076D-3BD9-4D45-B2B9-5D1816CCA1EE}"/>
              </a:ext>
            </a:extLst>
          </p:cNvPr>
          <p:cNvSpPr/>
          <p:nvPr/>
        </p:nvSpPr>
        <p:spPr>
          <a:xfrm>
            <a:off x="59427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10218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0EE9DA-2FFC-4F3E-9C49-0F82B0D80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91" r="11809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A6DC6-A11C-4823-A651-D77FFBE0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USG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63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359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Radiological Features of Caudate Nucleus</vt:lpstr>
      <vt:lpstr>Introduction</vt:lpstr>
      <vt:lpstr>Caudate Nucleus</vt:lpstr>
      <vt:lpstr>Landmarks</vt:lpstr>
      <vt:lpstr>Surrounding Structures</vt:lpstr>
      <vt:lpstr>Structure of Caudate Nucleus</vt:lpstr>
      <vt:lpstr>Imaging</vt:lpstr>
      <vt:lpstr>Imaging</vt:lpstr>
      <vt:lpstr>USG</vt:lpstr>
      <vt:lpstr>Haemorrhage</vt:lpstr>
      <vt:lpstr>MRI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Radiological Features of Caudate Nucleus</dc:title>
  <dc:creator>Karthik Krishnan</dc:creator>
  <cp:lastModifiedBy>Karthik Krishnan</cp:lastModifiedBy>
  <cp:revision>7</cp:revision>
  <dcterms:created xsi:type="dcterms:W3CDTF">2021-02-06T15:58:00Z</dcterms:created>
  <dcterms:modified xsi:type="dcterms:W3CDTF">2021-02-07T03:04:15Z</dcterms:modified>
</cp:coreProperties>
</file>