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Nunito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AA9D2B-8CB4-4C76-BE76-AD4B1F72ED92}">
  <a:tblStyle styleId="{29AA9D2B-8CB4-4C76-BE76-AD4B1F72ED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4678B66-4D00-4590-AA3C-2460BEA8744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fc913e92f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fc913e92f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fc913e92f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fc913e92f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fc913e92f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fc913e92f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1227a1ff8_3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11227a1ff8_3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1227a1ff8_3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11227a1ff8_3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1227a1ff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11227a1ff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1227a1ff8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11227a1ff8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1227a1ff8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11227a1ff8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1227a1ff8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111227a1ff8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1227a1ff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111227a1ff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7c7000218845f9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7c7000218845f9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1227a1ff8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11227a1ff8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1227a1ff8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11227a1ff8_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1227a1ff8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111227a1ff8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1227a1ff8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11227a1ff8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11227a1ff8_3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111227a1ff8_3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1227a1ff8_3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111227a1ff8_3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11227a1ff8_3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111227a1ff8_3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11227a1ff8_3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11227a1ff8_3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11227a1ff8_3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111227a1ff8_3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1227a1ff8_3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11227a1ff8_3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fc913e92f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fc913e92f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11227a1ff8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11227a1ff8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1227a1ff8_3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g111227a1ff8_3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fc913e92f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fc913e92f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fc913e92f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fc913e92f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fc913e9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fc913e9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fc913e92f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fc913e92f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fc913e92f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fc913e92f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fc913e92f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fc913e92f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457200" y="476727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3124200" y="476727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6553200" y="476727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1834053" y="112365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CENSUS PRESENTATION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34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000000"/>
                </a:solidFill>
              </a:rPr>
              <a:t>TEAM B 23/1/22 - 29/1/22</a:t>
            </a:r>
            <a:endParaRPr sz="2800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Prepared by : Fatimah Zaharah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412500" y="315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EMERGENCY OT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1">
                <a:solidFill>
                  <a:srgbClr val="000000"/>
                </a:solidFill>
              </a:rPr>
              <a:t>23</a:t>
            </a:r>
            <a:r>
              <a:rPr lang="en-GB" sz="2111" baseline="30000">
                <a:solidFill>
                  <a:srgbClr val="000000"/>
                </a:solidFill>
              </a:rPr>
              <a:t>RD</a:t>
            </a:r>
            <a:r>
              <a:rPr lang="en-GB" sz="2111">
                <a:solidFill>
                  <a:srgbClr val="000000"/>
                </a:solidFill>
              </a:rPr>
              <a:t> - 29</a:t>
            </a:r>
            <a:r>
              <a:rPr lang="en-GB" sz="2111" baseline="30000">
                <a:solidFill>
                  <a:srgbClr val="000000"/>
                </a:solidFill>
              </a:rPr>
              <a:t>TH</a:t>
            </a:r>
            <a:r>
              <a:rPr lang="en-GB" sz="2111">
                <a:solidFill>
                  <a:srgbClr val="000000"/>
                </a:solidFill>
              </a:rPr>
              <a:t>  JANUARY 2022</a:t>
            </a:r>
            <a:endParaRPr sz="2111">
              <a:solidFill>
                <a:srgbClr val="000000"/>
              </a:solidFill>
            </a:endParaRPr>
          </a:p>
        </p:txBody>
      </p:sp>
      <p:graphicFrame>
        <p:nvGraphicFramePr>
          <p:cNvPr id="191" name="Google Shape;191;p23"/>
          <p:cNvGraphicFramePr/>
          <p:nvPr/>
        </p:nvGraphicFramePr>
        <p:xfrm>
          <a:off x="299350" y="125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72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DATE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NAME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RN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AGE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DIAGNOSIS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OPERATION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WARD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24/1/22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SHAH JEHAN SHADLI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A970416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FISTULA-IN -ANO WITH PERIANAL ABSCESS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ENDOANAL ULTRASOUND, EXAMINATION UNDER ANAESTHESIA AND SETON INSERTION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 UTARA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25/1/22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MOHAMAD KHAIRUL AZRIN BIN IBRAHIM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B786687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STRANGULATED RIGHT INGUINOSCROTAL HERNIA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OPEN RIGHT HERNIORRAPHY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 (DESARDA TECHNIQUE)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THDU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25/1/22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MOHD ZAIN BIN ISMAIL 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A846811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67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SIGMOID COLON TUMOR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LAPAROSCOPIC ANTERIOR RESECTION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 UTARA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412500" y="315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EMERGENCY OT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1">
                <a:solidFill>
                  <a:srgbClr val="000000"/>
                </a:solidFill>
              </a:rPr>
              <a:t>23</a:t>
            </a:r>
            <a:r>
              <a:rPr lang="en-GB" sz="2111" baseline="30000">
                <a:solidFill>
                  <a:srgbClr val="000000"/>
                </a:solidFill>
              </a:rPr>
              <a:t>RD</a:t>
            </a:r>
            <a:r>
              <a:rPr lang="en-GB" sz="2111">
                <a:solidFill>
                  <a:srgbClr val="000000"/>
                </a:solidFill>
              </a:rPr>
              <a:t> - 29</a:t>
            </a:r>
            <a:r>
              <a:rPr lang="en-GB" sz="2111" baseline="30000">
                <a:solidFill>
                  <a:srgbClr val="000000"/>
                </a:solidFill>
              </a:rPr>
              <a:t>TH</a:t>
            </a:r>
            <a:r>
              <a:rPr lang="en-GB" sz="2111">
                <a:solidFill>
                  <a:srgbClr val="000000"/>
                </a:solidFill>
              </a:rPr>
              <a:t>  JANUARY 2022</a:t>
            </a:r>
            <a:endParaRPr sz="2111">
              <a:solidFill>
                <a:srgbClr val="000000"/>
              </a:solidFill>
            </a:endParaRPr>
          </a:p>
        </p:txBody>
      </p:sp>
      <p:graphicFrame>
        <p:nvGraphicFramePr>
          <p:cNvPr id="197" name="Google Shape;197;p24"/>
          <p:cNvGraphicFramePr/>
          <p:nvPr/>
        </p:nvGraphicFramePr>
        <p:xfrm>
          <a:off x="311650" y="127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8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DATE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NAME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RN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AGE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DIAGNOSIS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OPERATION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WARD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27/1/22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NORHIDAYAH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B012771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34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RIGHT TWISTED OVARIAN CYST &amp; PERIAPPENDICITIS 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LAPAROSCOPIC APPENDICECTOMY 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LAPAROSCOPIC OVARIAN CYSTECTOMY (GYNAE)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 UTARA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27/1/22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NIK NASHIHAH BINTI NIK AZHAN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B041582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INTESTINAL OBSTRUCTION SECONDARY INTERNAL HERNIATION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EXPLORATORY LAPARATOMY WITH MECKEL DIVERTICULECTOMY AND APPENDICECTOMY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 UTARA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27/1/22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WAN MOHD FARIS RAFIZA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B786659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RIGHT GLUTEAL AND PERIANAL ABSCESS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EXAMINATION UNDER ANAESTHESIA (EUA), THEN INCISION AND DRAINAGE (I&amp;D)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THDU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412500" y="315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EMERGENCY OT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1">
                <a:solidFill>
                  <a:srgbClr val="000000"/>
                </a:solidFill>
              </a:rPr>
              <a:t>23</a:t>
            </a:r>
            <a:r>
              <a:rPr lang="en-GB" sz="2111" baseline="30000">
                <a:solidFill>
                  <a:srgbClr val="000000"/>
                </a:solidFill>
              </a:rPr>
              <a:t>RD</a:t>
            </a:r>
            <a:r>
              <a:rPr lang="en-GB" sz="2111">
                <a:solidFill>
                  <a:srgbClr val="000000"/>
                </a:solidFill>
              </a:rPr>
              <a:t> - 29</a:t>
            </a:r>
            <a:r>
              <a:rPr lang="en-GB" sz="2111" baseline="30000">
                <a:solidFill>
                  <a:srgbClr val="000000"/>
                </a:solidFill>
              </a:rPr>
              <a:t>TH</a:t>
            </a:r>
            <a:r>
              <a:rPr lang="en-GB" sz="2111">
                <a:solidFill>
                  <a:srgbClr val="000000"/>
                </a:solidFill>
              </a:rPr>
              <a:t>  JANUARY 2022</a:t>
            </a:r>
            <a:endParaRPr sz="2111">
              <a:solidFill>
                <a:srgbClr val="000000"/>
              </a:solidFill>
            </a:endParaRPr>
          </a:p>
        </p:txBody>
      </p:sp>
      <p:graphicFrame>
        <p:nvGraphicFramePr>
          <p:cNvPr id="203" name="Google Shape;203;p25"/>
          <p:cNvGraphicFramePr/>
          <p:nvPr/>
        </p:nvGraphicFramePr>
        <p:xfrm>
          <a:off x="299350" y="133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8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DATE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NAME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RN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AGE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DIAGNOSIS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OPERATION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WARD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28/1/22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FAIZATUL HADZILA BINTI MAT NAWI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A934958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48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ACUTE APPENDICITIS + ENDOMETRIOSIS WITH RETROGRADE MENSTRUATION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LAPAROSCOPIC APPENDICECTOMY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 UTARA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29/1/22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MD SAID BIN MAT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A093149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RIGHT LOWER BACK CARBUNCLE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SAUCERIZATION OF RIGHT LOWER BACK CARBUNCLE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 INTAN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USAINS OT (4</a:t>
            </a:r>
            <a:r>
              <a:rPr lang="en-GB" baseline="30000"/>
              <a:t>TH </a:t>
            </a:r>
            <a:r>
              <a:rPr lang="en-GB"/>
              <a:t>WEEK)</a:t>
            </a:r>
            <a:endParaRPr/>
          </a:p>
        </p:txBody>
      </p:sp>
      <p:graphicFrame>
        <p:nvGraphicFramePr>
          <p:cNvPr id="209" name="Google Shape;209;p26"/>
          <p:cNvGraphicFramePr/>
          <p:nvPr/>
        </p:nvGraphicFramePr>
        <p:xfrm>
          <a:off x="385550" y="2119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81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DATE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NAME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RN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AGE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DIAGNOSIS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OPERATION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WARD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EMERGENCY ERCP  (4</a:t>
            </a:r>
            <a:r>
              <a:rPr lang="en-GB" baseline="30000"/>
              <a:t>TH</a:t>
            </a:r>
            <a:r>
              <a:rPr lang="en-GB"/>
              <a:t> WEEK)</a:t>
            </a:r>
            <a:endParaRPr/>
          </a:p>
        </p:txBody>
      </p:sp>
      <p:graphicFrame>
        <p:nvGraphicFramePr>
          <p:cNvPr id="215" name="Google Shape;215;p27"/>
          <p:cNvGraphicFramePr/>
          <p:nvPr/>
        </p:nvGraphicFramePr>
        <p:xfrm>
          <a:off x="385550" y="2119925"/>
          <a:ext cx="8363775" cy="12832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86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4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DATE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NAME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RN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AGE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DIAGNOSIS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OPERATION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WARD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27/1/2022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ABD RASHID BIN AWANG HIM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B547703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65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PUS CHOLANGITIS SECONDARY TO CHOLEDOCHOLITHIASIS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ERCP + STENTING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SICU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301575" y="2294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000000"/>
                </a:solidFill>
              </a:rPr>
              <a:t>MORTALITY CASES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419000" y="911925"/>
            <a:ext cx="2464800" cy="751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-GB" sz="1795" b="1">
                <a:highlight>
                  <a:schemeClr val="dk1"/>
                </a:highlight>
              </a:rPr>
              <a:t>SALLEH BIN AHMAD    </a:t>
            </a:r>
            <a:endParaRPr sz="1795" b="1">
              <a:highlight>
                <a:schemeClr val="dk1"/>
              </a:highlight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-GB" sz="1795" b="1">
                <a:highlight>
                  <a:schemeClr val="dk1"/>
                </a:highlight>
              </a:rPr>
              <a:t>B785502</a:t>
            </a:r>
            <a:endParaRPr sz="1795" b="1">
              <a:highlight>
                <a:schemeClr val="dk1"/>
              </a:highlight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419175" y="1729275"/>
            <a:ext cx="2464800" cy="3186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GB" sz="1750" b="0" i="0" u="none" strike="noStrike" cap="none" dirty="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78 years old, </a:t>
            </a:r>
            <a:r>
              <a:rPr lang="en-GB" sz="1750" b="0" i="0" u="none" strike="noStrike" cap="none" dirty="0" err="1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malay</a:t>
            </a:r>
            <a:r>
              <a:rPr lang="en-GB" sz="1750" b="0" i="0" u="none" strike="noStrike" cap="none" dirty="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, male, smoker</a:t>
            </a:r>
            <a:endParaRPr sz="1750" b="0" i="0" u="none" strike="noStrike" cap="none" dirty="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GB" sz="1750" b="0" i="0" u="none" strike="noStrike" cap="none" dirty="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Previously no known medical illness / Frailty</a:t>
            </a:r>
            <a:endParaRPr sz="1750" b="0" i="0" u="none" strike="noStrike" cap="none" dirty="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GB" sz="1750" b="0" i="0" u="none" strike="noStrike" cap="none" dirty="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Claimed done Right hernia repair more than 10 years at Hosp Kuantan</a:t>
            </a:r>
            <a:endParaRPr sz="1750" b="0" i="0" u="none" strike="noStrike" cap="none" dirty="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3007844" y="911804"/>
            <a:ext cx="5754900" cy="4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Pb :</a:t>
            </a:r>
            <a:endParaRPr sz="15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>
                <a:solidFill>
                  <a:srgbClr val="333333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1/ Leaking Abdominal aorta aneursym repair with impending perforation at prepyloric region</a:t>
            </a:r>
            <a:endParaRPr sz="1550" b="0" i="0" u="none" strike="noStrike" cap="none">
              <a:solidFill>
                <a:srgbClr val="333333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Referred case from Hosp Kemaman - Initially presented with:</a:t>
            </a:r>
            <a:endParaRPr sz="15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Generalised abdominal pain for 1/52 on 10/1/22, gradual onset, dull aching in nature, non radiating, temporarily relieved with analgesia</a:t>
            </a:r>
            <a:endParaRPr sz="15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Done bedside ultrasound - noted dilated abdominal aorta -counselled for further investigation but patient refused and discharged against medical advice</a:t>
            </a:r>
            <a:endParaRPr sz="15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GB" sz="15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Represented on 12/1/22 - noted worsening abdominal pain, and clinically pulsatile mass</a:t>
            </a:r>
            <a:endParaRPr sz="15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endParaRPr sz="15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b="1"/>
              <a:t>Major events (presentation to death)</a:t>
            </a:r>
            <a:endParaRPr b="1"/>
          </a:p>
        </p:txBody>
      </p:sp>
      <p:grpSp>
        <p:nvGrpSpPr>
          <p:cNvPr id="229" name="Google Shape;229;p29"/>
          <p:cNvGrpSpPr/>
          <p:nvPr/>
        </p:nvGrpSpPr>
        <p:grpSpPr>
          <a:xfrm>
            <a:off x="498784" y="844550"/>
            <a:ext cx="8146500" cy="4064099"/>
            <a:chOff x="0" y="0"/>
            <a:chExt cx="8146500" cy="4064099"/>
          </a:xfrm>
        </p:grpSpPr>
        <p:sp>
          <p:nvSpPr>
            <p:cNvPr id="230" name="Google Shape;230;p29"/>
            <p:cNvSpPr/>
            <p:nvPr/>
          </p:nvSpPr>
          <p:spPr>
            <a:xfrm>
              <a:off x="0" y="1216989"/>
              <a:ext cx="8146500" cy="162570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8D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3338" y="0"/>
              <a:ext cx="1365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 txBox="1"/>
            <p:nvPr/>
          </p:nvSpPr>
          <p:spPr>
            <a:xfrm>
              <a:off x="3338" y="0"/>
              <a:ext cx="13656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sng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Hosp. Kemaman:</a:t>
              </a:r>
              <a:br>
                <a:rPr lang="en-GB" sz="1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1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Abdo pain 10/1 then represent on 12/1/2022 AM</a:t>
              </a:r>
              <a:endPara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82952" y="1828800"/>
              <a:ext cx="406500" cy="406500"/>
            </a:xfrm>
            <a:prstGeom prst="ellipse">
              <a:avLst/>
            </a:prstGeom>
            <a:solidFill>
              <a:srgbClr val="00796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1432422" y="2438399"/>
              <a:ext cx="16452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 txBox="1"/>
            <p:nvPr/>
          </p:nvSpPr>
          <p:spPr>
            <a:xfrm>
              <a:off x="1432422" y="2438399"/>
              <a:ext cx="16452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sng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12/1/2022</a:t>
              </a:r>
              <a:b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AAA repair inlay graft + omental patch </a:t>
              </a:r>
              <a:b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1200" b="1" i="0" u="sng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13/1/2022</a:t>
              </a:r>
              <a:b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dismantle graft, right femoral, left ext iliac art. embolectomy</a:t>
              </a:r>
              <a:endPara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2051802" y="1828800"/>
              <a:ext cx="406500" cy="406500"/>
            </a:xfrm>
            <a:prstGeom prst="ellipse">
              <a:avLst/>
            </a:prstGeom>
            <a:solidFill>
              <a:srgbClr val="00796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141038" y="0"/>
              <a:ext cx="15222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 txBox="1"/>
            <p:nvPr/>
          </p:nvSpPr>
          <p:spPr>
            <a:xfrm>
              <a:off x="3141038" y="0"/>
              <a:ext cx="15222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sng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From POD1 </a:t>
              </a:r>
              <a:b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Reperfusion injury, AKI – regular dialysis: SU, SLED, CVVH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 leg mummified</a:t>
              </a:r>
              <a:endPara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3698987" y="1828800"/>
              <a:ext cx="406500" cy="406500"/>
            </a:xfrm>
            <a:prstGeom prst="ellipse">
              <a:avLst/>
            </a:prstGeom>
            <a:solidFill>
              <a:srgbClr val="00796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4726792" y="2438399"/>
              <a:ext cx="12690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 txBox="1"/>
            <p:nvPr/>
          </p:nvSpPr>
          <p:spPr>
            <a:xfrm>
              <a:off x="4726792" y="2438399"/>
              <a:ext cx="12690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1" i="0" u="sng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25/1/22</a:t>
              </a:r>
              <a:b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Wet gangrene</a:t>
              </a:r>
              <a:b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GB" sz="12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Family conference – </a:t>
              </a:r>
              <a:r>
                <a:rPr lang="en-GB" sz="1200" b="1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not for escalation of therapy</a:t>
              </a:r>
              <a:endParaRPr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5158143" y="1828800"/>
              <a:ext cx="406500" cy="406500"/>
            </a:xfrm>
            <a:prstGeom prst="ellipse">
              <a:avLst/>
            </a:prstGeom>
            <a:solidFill>
              <a:srgbClr val="00796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6059348" y="0"/>
              <a:ext cx="12690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 txBox="1"/>
            <p:nvPr/>
          </p:nvSpPr>
          <p:spPr>
            <a:xfrm>
              <a:off x="6059348" y="0"/>
              <a:ext cx="12690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Succumbed on </a:t>
              </a:r>
              <a:r>
                <a:rPr lang="en-GB" sz="1400" b="1" i="0" u="sng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26/1/22</a:t>
              </a:r>
              <a:r>
                <a:rPr lang="en-GB"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6490699" y="1828800"/>
              <a:ext cx="406500" cy="406500"/>
            </a:xfrm>
            <a:prstGeom prst="ellipse">
              <a:avLst/>
            </a:prstGeom>
            <a:solidFill>
              <a:srgbClr val="00796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body" idx="1"/>
          </p:nvPr>
        </p:nvSpPr>
        <p:spPr>
          <a:xfrm>
            <a:off x="414900" y="628500"/>
            <a:ext cx="7910100" cy="4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135"/>
              <a:buNone/>
            </a:pPr>
            <a:r>
              <a:rPr lang="en-GB" sz="1885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At ED Kemaman Hospital : Bp 127/60/ HR 86/ SPO2 90% under RA </a:t>
            </a:r>
            <a:endParaRPr sz="1885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135"/>
              <a:buNone/>
            </a:pPr>
            <a:endParaRPr sz="1885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135"/>
              <a:buNone/>
            </a:pPr>
            <a:r>
              <a:rPr lang="en-GB" sz="1885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Done CTA (Hosp Kemaman) 12/1/22 – Leaking infrarenal AAA with thin thrombus</a:t>
            </a:r>
            <a:endParaRPr sz="1885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48583"/>
              <a:buNone/>
            </a:pPr>
            <a:r>
              <a:rPr lang="en-GB" sz="3148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Transferred to Vascular HUSM and did </a:t>
            </a:r>
            <a:r>
              <a:rPr lang="en-GB" sz="3148">
                <a:solidFill>
                  <a:srgbClr val="333333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open Abdominal Aorta Aneurysm Repair with In-Lay Graft + Omental patch </a:t>
            </a:r>
            <a:r>
              <a:rPr lang="en-GB" sz="3148" b="1" u="sng">
                <a:solidFill>
                  <a:srgbClr val="333333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(12/1/22)</a:t>
            </a:r>
            <a:endParaRPr sz="3148" b="1" u="sng">
              <a:solidFill>
                <a:srgbClr val="333333"/>
              </a:solidFill>
              <a:highlight>
                <a:srgbClr val="B6D7A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5588"/>
              <a:buNone/>
            </a:pPr>
            <a:endParaRPr sz="1600">
              <a:solidFill>
                <a:srgbClr val="333333"/>
              </a:solidFill>
              <a:highlight>
                <a:srgbClr val="B6D7A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5588"/>
              <a:buNone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Findings;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5588"/>
              <a:buNone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-leaking infrarenal abdominal aortic aneurysm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5588"/>
              <a:buNone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-small necrotic patch over prepyloric area 0.5 X 0.5cm - omental patch done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95588"/>
              <a:buNone/>
            </a:pPr>
            <a:r>
              <a:rPr lang="en-GB" sz="16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-clamp time; proximal 1700H, release clamp - Right 1925 H, Left 1840H</a:t>
            </a:r>
            <a:endParaRPr sz="165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>
            <a:spLocks noGrp="1"/>
          </p:cNvSpPr>
          <p:nvPr>
            <p:ph type="body" idx="1"/>
          </p:nvPr>
        </p:nvSpPr>
        <p:spPr>
          <a:xfrm>
            <a:off x="173740" y="293628"/>
            <a:ext cx="2592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7532"/>
              <a:buNone/>
            </a:pPr>
            <a:r>
              <a:rPr lang="en-GB" sz="7700" b="1">
                <a:highlight>
                  <a:srgbClr val="FFE599"/>
                </a:highlight>
              </a:rPr>
              <a:t>Preoperative</a:t>
            </a:r>
            <a:r>
              <a:rPr lang="en-GB" b="1">
                <a:highlight>
                  <a:srgbClr val="FFE599"/>
                </a:highlight>
              </a:rPr>
              <a:t> : :</a:t>
            </a:r>
            <a:endParaRPr b="1">
              <a:highlight>
                <a:srgbClr val="FFE599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 b="1"/>
          </a:p>
        </p:txBody>
      </p:sp>
      <p:graphicFrame>
        <p:nvGraphicFramePr>
          <p:cNvPr id="256" name="Google Shape;256;p31"/>
          <p:cNvGraphicFramePr/>
          <p:nvPr/>
        </p:nvGraphicFramePr>
        <p:xfrm>
          <a:off x="267449" y="882343"/>
          <a:ext cx="4056225" cy="1956150"/>
        </p:xfrm>
        <a:graphic>
          <a:graphicData uri="http://schemas.openxmlformats.org/drawingml/2006/table">
            <a:tbl>
              <a:tblPr>
                <a:noFill/>
                <a:tableStyleId>{74678B66-4D00-4590-AA3C-2460BEA87448}</a:tableStyleId>
              </a:tblPr>
              <a:tblGrid>
                <a:gridCol w="135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Right 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Left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Femoral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Popliteal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 Biphasic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++</a:t>
                      </a:r>
                      <a:r>
                        <a:rPr lang="en-GB" sz="1400" u="none" strike="noStrike" cap="none"/>
                        <a:t>Biphasic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DPA/PTA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 Biphasic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++</a:t>
                      </a:r>
                      <a:r>
                        <a:rPr lang="en-GB" sz="1400" u="none" strike="noStrike" cap="none"/>
                        <a:t>Biphasic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7" name="Google Shape;257;p31"/>
          <p:cNvSpPr txBox="1"/>
          <p:nvPr/>
        </p:nvSpPr>
        <p:spPr>
          <a:xfrm>
            <a:off x="4740249" y="264596"/>
            <a:ext cx="278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sng" strike="noStrike" cap="none">
                <a:solidFill>
                  <a:srgbClr val="000000"/>
                </a:solidFill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</a:rPr>
              <a:t>13/1/2022 POD1</a:t>
            </a:r>
            <a:endParaRPr sz="1800" b="1" i="0" u="sng" strike="noStrike" cap="none">
              <a:solidFill>
                <a:srgbClr val="000000"/>
              </a:solidFill>
              <a:highlight>
                <a:srgbClr val="FFE59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8" name="Google Shape;258;p31"/>
          <p:cNvGraphicFramePr/>
          <p:nvPr/>
        </p:nvGraphicFramePr>
        <p:xfrm>
          <a:off x="4740250" y="853318"/>
          <a:ext cx="4056225" cy="2001325"/>
        </p:xfrm>
        <a:graphic>
          <a:graphicData uri="http://schemas.openxmlformats.org/drawingml/2006/table">
            <a:tbl>
              <a:tblPr>
                <a:noFill/>
                <a:tableStyleId>{74678B66-4D00-4590-AA3C-2460BEA87448}</a:tableStyleId>
              </a:tblPr>
              <a:tblGrid>
                <a:gridCol w="112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Right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C3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Left 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C3C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Femoral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1397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++Biphasic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 Biphasic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Popliteal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marR="0" lvl="0" indent="-3175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/>
                        <a:t>+</a:t>
                      </a:r>
                      <a:r>
                        <a:rPr lang="en-GB" sz="1400" u="none" strike="noStrike" cap="none"/>
                        <a:t>+ </a:t>
                      </a:r>
                      <a:r>
                        <a:rPr lang="en-GB"/>
                        <a:t>bi</a:t>
                      </a:r>
                      <a:r>
                        <a:rPr lang="en-GB" sz="1400" u="none" strike="noStrike" cap="none"/>
                        <a:t>phasic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DPA/PTA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9" name="Google Shape;259;p31"/>
          <p:cNvSpPr txBox="1"/>
          <p:nvPr/>
        </p:nvSpPr>
        <p:spPr>
          <a:xfrm>
            <a:off x="4740249" y="2854643"/>
            <a:ext cx="39081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CRT &gt; 2 sec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Cold peripheries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Imp: </a:t>
            </a:r>
            <a:r>
              <a:rPr lang="en-GB">
                <a:solidFill>
                  <a:srgbClr val="333333"/>
                </a:solidFill>
                <a:highlight>
                  <a:srgbClr val="FFE599"/>
                </a:highlight>
              </a:rPr>
              <a:t>Acute limb ischaemia post AAA repair</a:t>
            </a:r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4776961" y="3912608"/>
            <a:ext cx="3982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Posted for bilateral embolectomy KIV laparotomy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>
            <a:spLocks noGrp="1"/>
          </p:cNvSpPr>
          <p:nvPr>
            <p:ph type="body" idx="1"/>
          </p:nvPr>
        </p:nvSpPr>
        <p:spPr>
          <a:xfrm>
            <a:off x="608693" y="640316"/>
            <a:ext cx="7505700" cy="39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n-GB" sz="2133" b="1">
                <a:solidFill>
                  <a:srgbClr val="333333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Done Relaparotomy, dismantle bilateral distal limb graft &amp; embolectomy of graft, right femoral and left external iliac artery </a:t>
            </a:r>
            <a:r>
              <a:rPr lang="en-GB" sz="2133" b="1" u="sng">
                <a:solidFill>
                  <a:srgbClr val="333333"/>
                </a:solidFill>
                <a:highlight>
                  <a:srgbClr val="B6D7A8"/>
                </a:highlight>
                <a:latin typeface="Arial"/>
                <a:ea typeface="Arial"/>
                <a:cs typeface="Arial"/>
                <a:sym typeface="Arial"/>
              </a:rPr>
              <a:t>(13/1/22)</a:t>
            </a:r>
            <a:endParaRPr sz="1833" b="1" u="sng">
              <a:highlight>
                <a:srgbClr val="B6D7A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GB" sz="1600"/>
              <a:t>Intraop:</a:t>
            </a:r>
            <a:endParaRPr sz="1600"/>
          </a:p>
          <a:p>
            <a:pPr marL="457200" lvl="0" indent="-29876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Both distal limb dismantled at previous anastomotic site to facilitate clot removal </a:t>
            </a:r>
            <a:endParaRPr sz="1600"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Thrombus in body &amp; distal both limbs</a:t>
            </a:r>
            <a:endParaRPr sz="1600"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Right distal limb kinked due to  acute angulation</a:t>
            </a:r>
            <a:endParaRPr sz="1600"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Total occlusion over right distal limb</a:t>
            </a:r>
            <a:endParaRPr sz="1600"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Clots removed using Fogarty catheter size 4 &amp; 5 proximal &amp; distally </a:t>
            </a:r>
            <a:endParaRPr sz="1600"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Good outflow after the removal of clots</a:t>
            </a:r>
            <a:endParaRPr sz="1600"/>
          </a:p>
          <a:p>
            <a:pPr marL="457200" lvl="0" indent="-2987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Both distal reanastomose with Prolene 5/0</a:t>
            </a:r>
            <a:endParaRPr sz="1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4882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SOPD SURGERY TEAM B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11697" y="124286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42" name="Google Shape;142;p15"/>
          <p:cNvGraphicFramePr/>
          <p:nvPr/>
        </p:nvGraphicFramePr>
        <p:xfrm>
          <a:off x="607450" y="144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150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DATE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FOLLOW UP 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CASES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NEW CASE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DISCHARGE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TOTAL CASE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SEEN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23/1/22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47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16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4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/>
                        <a:t>63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>
            <a:spLocks noGrp="1"/>
          </p:cNvSpPr>
          <p:nvPr>
            <p:ph type="body" idx="1"/>
          </p:nvPr>
        </p:nvSpPr>
        <p:spPr>
          <a:xfrm>
            <a:off x="260825" y="671000"/>
            <a:ext cx="2592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032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2"/>
              <a:buNone/>
            </a:pPr>
            <a:endParaRPr/>
          </a:p>
        </p:txBody>
      </p:sp>
      <p:sp>
        <p:nvSpPr>
          <p:cNvPr id="271" name="Google Shape;271;p33"/>
          <p:cNvSpPr txBox="1"/>
          <p:nvPr/>
        </p:nvSpPr>
        <p:spPr>
          <a:xfrm>
            <a:off x="749700" y="315500"/>
            <a:ext cx="734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</a:rPr>
              <a:t>14/1/22 </a:t>
            </a:r>
            <a:r>
              <a:rPr lang="en-GB" sz="2800" b="1" i="0" u="none" strike="noStrike" cap="none">
                <a:solidFill>
                  <a:srgbClr val="000000"/>
                </a:solidFill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</a:rPr>
              <a:t>POD</a:t>
            </a:r>
            <a:r>
              <a:rPr lang="en-GB" sz="2800" b="1"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</a:rPr>
              <a:t>1 - Reperfusion syndrome + AKI</a:t>
            </a:r>
            <a:r>
              <a:rPr lang="en-GB" sz="2800" b="1" i="0" u="none" strike="noStrike" cap="none">
                <a:solidFill>
                  <a:srgbClr val="000000"/>
                </a:solidFill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>
              <a:solidFill>
                <a:srgbClr val="000000"/>
              </a:solidFill>
              <a:highlight>
                <a:srgbClr val="FFE59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2" name="Google Shape;272;p33"/>
          <p:cNvGraphicFramePr/>
          <p:nvPr/>
        </p:nvGraphicFramePr>
        <p:xfrm>
          <a:off x="804950" y="944678"/>
          <a:ext cx="4845450" cy="1834450"/>
        </p:xfrm>
        <a:graphic>
          <a:graphicData uri="http://schemas.openxmlformats.org/drawingml/2006/table">
            <a:tbl>
              <a:tblPr>
                <a:noFill/>
                <a:tableStyleId>{74678B66-4D00-4590-AA3C-2460BEA87448}</a:tableStyleId>
              </a:tblPr>
              <a:tblGrid>
                <a:gridCol w="161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Right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Left 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Femoral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++</a:t>
                      </a:r>
                      <a:r>
                        <a:rPr lang="en-GB" sz="1400" u="none" strike="noStrike" cap="none"/>
                        <a:t>Biphasic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++</a:t>
                      </a:r>
                      <a:r>
                        <a:rPr lang="en-GB" sz="1400" u="none" strike="noStrike" cap="none"/>
                        <a:t>Biphasic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Popliteal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++  Biphasic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DPA/PTA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3" name="Google Shape;273;p33"/>
          <p:cNvSpPr txBox="1"/>
          <p:nvPr/>
        </p:nvSpPr>
        <p:spPr>
          <a:xfrm>
            <a:off x="804950" y="2792700"/>
            <a:ext cx="47706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Require 2 pressors - noradrenaline + dobutamine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Urine output reducing - 5-15cc/hour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Serial ABG - worsening acidosis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Persistent hyperkalaemia, raised CK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Hb static ~ 10.5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&lt;Medical input&gt;</a:t>
            </a:r>
            <a:br>
              <a:rPr lang="en-GB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 b="1">
                <a:latin typeface="Calibri"/>
                <a:ea typeface="Calibri"/>
                <a:cs typeface="Calibri"/>
                <a:sym typeface="Calibri"/>
              </a:rPr>
              <a:t>Plan : start CVVH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5497425" y="2916350"/>
            <a:ext cx="3095400" cy="1169700"/>
          </a:xfrm>
          <a:prstGeom prst="rect">
            <a:avLst/>
          </a:prstGeom>
          <a:solidFill>
            <a:srgbClr val="C8D6D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Nightime - increasing tachycardia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ECG Fast AF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Loaded with IV Amiodarone - reverted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>
            <a:spLocks noGrp="1"/>
          </p:cNvSpPr>
          <p:nvPr>
            <p:ph type="body" idx="1"/>
          </p:nvPr>
        </p:nvSpPr>
        <p:spPr>
          <a:xfrm>
            <a:off x="702425" y="505250"/>
            <a:ext cx="7910700" cy="4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2947" b="1">
                <a:solidFill>
                  <a:srgbClr val="333333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Reperfusion syndrome + AKI</a:t>
            </a:r>
            <a:endParaRPr sz="2947" b="1">
              <a:solidFill>
                <a:srgbClr val="333333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069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923"/>
              <a:buFont typeface="Arial"/>
              <a:buChar char="●"/>
            </a:pPr>
            <a:r>
              <a:rPr lang="en-GB" sz="192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done CVVH x2 however incomplete due to dialyse circuit clot </a:t>
            </a:r>
            <a:endParaRPr sz="192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n-GB" sz="192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16/1/22 : 17 hours</a:t>
            </a:r>
            <a:endParaRPr sz="192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n-GB" sz="192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          17/1/22 : 7 hours </a:t>
            </a:r>
            <a:endParaRPr sz="1921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069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923"/>
              <a:buFont typeface="Arial"/>
              <a:buChar char="●"/>
            </a:pPr>
            <a:r>
              <a:rPr lang="en-GB" sz="1921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daily SLED x6 18/1/22 - 24/1/22</a:t>
            </a:r>
            <a:endParaRPr sz="2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35"/>
          <p:cNvGraphicFramePr/>
          <p:nvPr/>
        </p:nvGraphicFramePr>
        <p:xfrm>
          <a:off x="855525" y="1050537"/>
          <a:ext cx="7432950" cy="3042425"/>
        </p:xfrm>
        <a:graphic>
          <a:graphicData uri="http://schemas.openxmlformats.org/drawingml/2006/table">
            <a:tbl>
              <a:tblPr>
                <a:noFill/>
                <a:tableStyleId>{74678B66-4D00-4590-AA3C-2460BEA87448}</a:tableStyleId>
              </a:tblPr>
              <a:tblGrid>
                <a:gridCol w="106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12/1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13/1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17/1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23/1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25/1</a:t>
                      </a:r>
                      <a:endParaRPr sz="1400" b="1" u="none" strike="noStrike" cap="none"/>
                    </a:p>
                  </a:txBody>
                  <a:tcPr marL="91425" marR="91425" marT="91425" marB="914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UREA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12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12.5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30.5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37.9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CREAT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159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225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244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CK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1663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9227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741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1" u="none" strike="noStrike" cap="none"/>
                        <a:t>U/O </a:t>
                      </a:r>
                      <a:endParaRPr sz="1400" b="1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73 - 100cc/H 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15-90cc H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nil-5cc/ H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10-40cc/H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nil-5cc/H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/>
          </p:nvPr>
        </p:nvSpPr>
        <p:spPr>
          <a:xfrm>
            <a:off x="263600" y="424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Postop events (POD1 - POD7)</a:t>
            </a:r>
            <a:endParaRPr b="1"/>
          </a:p>
        </p:txBody>
      </p:sp>
      <p:grpSp>
        <p:nvGrpSpPr>
          <p:cNvPr id="290" name="Google Shape;290;p36"/>
          <p:cNvGrpSpPr/>
          <p:nvPr/>
        </p:nvGrpSpPr>
        <p:grpSpPr>
          <a:xfrm>
            <a:off x="4208925" y="1066800"/>
            <a:ext cx="2281027" cy="1917375"/>
            <a:chOff x="4526675" y="1669274"/>
            <a:chExt cx="2281027" cy="1917375"/>
          </a:xfrm>
        </p:grpSpPr>
        <p:sp>
          <p:nvSpPr>
            <p:cNvPr id="291" name="Google Shape;291;p36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" name="Google Shape;292;p36"/>
            <p:cNvGrpSpPr/>
            <p:nvPr/>
          </p:nvGrpSpPr>
          <p:grpSpPr>
            <a:xfrm>
              <a:off x="4526675" y="1669274"/>
              <a:ext cx="2195912" cy="1917375"/>
              <a:chOff x="4526675" y="1669274"/>
              <a:chExt cx="2195912" cy="1917375"/>
            </a:xfrm>
          </p:grpSpPr>
          <p:grpSp>
            <p:nvGrpSpPr>
              <p:cNvPr id="293" name="Google Shape;293;p36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294" name="Google Shape;294;p3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295" name="Google Shape;295;p3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6" name="Google Shape;296;p36"/>
              <p:cNvSpPr txBox="1"/>
              <p:nvPr/>
            </p:nvSpPr>
            <p:spPr>
              <a:xfrm>
                <a:off x="4526675" y="3215249"/>
                <a:ext cx="10794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POD5 (17/1)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7" name="Google Shape;297;p36"/>
              <p:cNvSpPr txBox="1"/>
              <p:nvPr/>
            </p:nvSpPr>
            <p:spPr>
              <a:xfrm>
                <a:off x="4764187" y="1669274"/>
                <a:ext cx="19584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>
                    <a:latin typeface="Roboto"/>
                    <a:ea typeface="Roboto"/>
                    <a:cs typeface="Roboto"/>
                    <a:sym typeface="Roboto"/>
                  </a:rPr>
                  <a:t>Thrombocytopenic + Leucocytosis (32k)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Escalated to Meropenem</a:t>
                </a:r>
                <a:b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Parenteral Nutrition commenced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98" name="Google Shape;298;p36"/>
          <p:cNvGrpSpPr/>
          <p:nvPr/>
        </p:nvGrpSpPr>
        <p:grpSpPr>
          <a:xfrm>
            <a:off x="6118051" y="2100125"/>
            <a:ext cx="2721149" cy="1735651"/>
            <a:chOff x="6435801" y="2702599"/>
            <a:chExt cx="2721149" cy="1735651"/>
          </a:xfrm>
        </p:grpSpPr>
        <p:sp>
          <p:nvSpPr>
            <p:cNvPr id="299" name="Google Shape;299;p36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36"/>
            <p:cNvGrpSpPr/>
            <p:nvPr/>
          </p:nvGrpSpPr>
          <p:grpSpPr>
            <a:xfrm>
              <a:off x="6435801" y="2702599"/>
              <a:ext cx="2494572" cy="1735651"/>
              <a:chOff x="6435801" y="2702599"/>
              <a:chExt cx="2494572" cy="1735651"/>
            </a:xfrm>
          </p:grpSpPr>
          <p:grpSp>
            <p:nvGrpSpPr>
              <p:cNvPr id="301" name="Google Shape;301;p36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02" name="Google Shape;302;p3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03" name="Google Shape;303;p3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36"/>
              <p:cNvSpPr txBox="1"/>
              <p:nvPr/>
            </p:nvSpPr>
            <p:spPr>
              <a:xfrm>
                <a:off x="6435801" y="2702599"/>
                <a:ext cx="1335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POD7 (19/1)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05" name="Google Shape;305;p36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>
                    <a:latin typeface="Roboto"/>
                    <a:ea typeface="Roboto"/>
                    <a:cs typeface="Roboto"/>
                    <a:sym typeface="Roboto"/>
                  </a:rPr>
                  <a:t>Slight improvement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Coming down to 2 inotropes</a:t>
                </a:r>
                <a:b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ID consult - deescalate to Tazocin (ETT CS Enterobacter)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06" name="Google Shape;306;p36"/>
          <p:cNvGrpSpPr/>
          <p:nvPr/>
        </p:nvGrpSpPr>
        <p:grpSpPr>
          <a:xfrm>
            <a:off x="178241" y="990600"/>
            <a:ext cx="2395009" cy="1993589"/>
            <a:chOff x="495991" y="1593074"/>
            <a:chExt cx="2395009" cy="1993589"/>
          </a:xfrm>
        </p:grpSpPr>
        <p:sp>
          <p:nvSpPr>
            <p:cNvPr id="307" name="Google Shape;307;p36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36"/>
            <p:cNvGrpSpPr/>
            <p:nvPr/>
          </p:nvGrpSpPr>
          <p:grpSpPr>
            <a:xfrm>
              <a:off x="495991" y="1593074"/>
              <a:ext cx="2285534" cy="1993589"/>
              <a:chOff x="495991" y="1593074"/>
              <a:chExt cx="2285534" cy="1993589"/>
            </a:xfrm>
          </p:grpSpPr>
          <p:sp>
            <p:nvSpPr>
              <p:cNvPr id="309" name="Google Shape;309;p36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POD1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10" name="Google Shape;310;p36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11" name="Google Shape;311;p36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12" name="Google Shape;312;p36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36"/>
              <p:cNvSpPr txBox="1"/>
              <p:nvPr/>
            </p:nvSpPr>
            <p:spPr>
              <a:xfrm>
                <a:off x="823125" y="1593074"/>
                <a:ext cx="19584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Reperfusion syndrome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>
                    <a:latin typeface="Roboto"/>
                    <a:ea typeface="Roboto"/>
                    <a:cs typeface="Roboto"/>
                    <a:sym typeface="Roboto"/>
                  </a:rPr>
                  <a:t>AKI</a:t>
                </a:r>
                <a:br>
                  <a:rPr lang="en-GB" sz="12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200">
                    <a:latin typeface="Roboto"/>
                    <a:ea typeface="Roboto"/>
                    <a:cs typeface="Roboto"/>
                    <a:sym typeface="Roboto"/>
                  </a:rPr>
                  <a:t>Increasing pressors (Noradrenaline + Dobutamine)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14" name="Google Shape;314;p36"/>
          <p:cNvGrpSpPr/>
          <p:nvPr/>
        </p:nvGrpSpPr>
        <p:grpSpPr>
          <a:xfrm>
            <a:off x="2207853" y="2100125"/>
            <a:ext cx="2323750" cy="1735650"/>
            <a:chOff x="2525603" y="2702599"/>
            <a:chExt cx="2323750" cy="1735650"/>
          </a:xfrm>
        </p:grpSpPr>
        <p:sp>
          <p:nvSpPr>
            <p:cNvPr id="315" name="Google Shape;315;p36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" name="Google Shape;316;p36"/>
            <p:cNvGrpSpPr/>
            <p:nvPr/>
          </p:nvGrpSpPr>
          <p:grpSpPr>
            <a:xfrm>
              <a:off x="2525603" y="2702599"/>
              <a:ext cx="2151247" cy="1735650"/>
              <a:chOff x="2525603" y="2702599"/>
              <a:chExt cx="2151247" cy="1735650"/>
            </a:xfrm>
          </p:grpSpPr>
          <p:sp>
            <p:nvSpPr>
              <p:cNvPr id="317" name="Google Shape;317;p36"/>
              <p:cNvSpPr txBox="1"/>
              <p:nvPr/>
            </p:nvSpPr>
            <p:spPr>
              <a:xfrm>
                <a:off x="2525603" y="2702599"/>
                <a:ext cx="1164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POD3 (15/1)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18" name="Google Shape;318;p36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19" name="Google Shape;319;p36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20" name="Google Shape;320;p36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1" name="Google Shape;321;p36"/>
              <p:cNvSpPr txBox="1"/>
              <p:nvPr/>
            </p:nvSpPr>
            <p:spPr>
              <a:xfrm>
                <a:off x="2773350" y="3494449"/>
                <a:ext cx="19035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>
                    <a:latin typeface="Roboto"/>
                    <a:ea typeface="Roboto"/>
                    <a:cs typeface="Roboto"/>
                    <a:sym typeface="Roboto"/>
                  </a:rPr>
                  <a:t>Worsening sepsis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Escalated to Tazocin (already on Flagyl)</a:t>
                </a:r>
                <a:b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Now 3 pressors (+Adrenaline)</a:t>
                </a:r>
                <a:b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Wound intact no SSI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body" idx="1"/>
          </p:nvPr>
        </p:nvSpPr>
        <p:spPr>
          <a:xfrm>
            <a:off x="620775" y="532075"/>
            <a:ext cx="7704000" cy="3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4) Right lower limb ischemia with wet gangrene </a:t>
            </a:r>
            <a:endParaRPr sz="2050">
              <a:solidFill>
                <a:srgbClr val="333333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Right lower limb exam :</a:t>
            </a: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-wet gangrene till distal thigh </a:t>
            </a: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-foul smelling </a:t>
            </a: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-mummification</a:t>
            </a: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planned for amputation (AKA) in same setting with tracheostomy however i/v/o poor blood parameter &amp; patient condition family conference was held on 25/1/22</a:t>
            </a: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57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*P-Possum : 94 % mortality, 99% morbidity </a:t>
            </a:r>
            <a:endParaRPr sz="157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r>
              <a:rPr lang="en-GB" sz="20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Family opted for non further escalation therapy &amp; opted for non surgical intervention</a:t>
            </a: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ct val="81825"/>
              <a:buNone/>
            </a:pP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129032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333" name="Google Shape;333;p38"/>
          <p:cNvSpPr txBox="1">
            <a:spLocks noGrp="1"/>
          </p:cNvSpPr>
          <p:nvPr>
            <p:ph type="body" idx="1"/>
          </p:nvPr>
        </p:nvSpPr>
        <p:spPr>
          <a:xfrm>
            <a:off x="819150" y="687275"/>
            <a:ext cx="7395000" cy="87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796"/>
              <a:buNone/>
            </a:pPr>
            <a:r>
              <a:rPr lang="en-GB" sz="7344">
                <a:solidFill>
                  <a:srgbClr val="333333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5) Leucocytosis with thrombocytopenia possible secondary to reactive causes –bleeding </a:t>
            </a:r>
            <a:endParaRPr sz="7344">
              <a:solidFill>
                <a:srgbClr val="333333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ct val="253658"/>
              <a:buNone/>
            </a:pPr>
            <a:endParaRPr sz="20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4" name="Google Shape;334;p38"/>
          <p:cNvGraphicFramePr/>
          <p:nvPr/>
        </p:nvGraphicFramePr>
        <p:xfrm>
          <a:off x="874900" y="145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{74678B66-4D00-4590-AA3C-2460BEA87448}</a:tableStyleId>
              </a:tblPr>
              <a:tblGrid>
                <a:gridCol w="141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12/1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16/1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23/1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26/1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HB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13.9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8.4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9.9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9.6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WBC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21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34.95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21.75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16.7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PLATELET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175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77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65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104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5" name="Google Shape;335;p38"/>
          <p:cNvSpPr txBox="1"/>
          <p:nvPr/>
        </p:nvSpPr>
        <p:spPr>
          <a:xfrm>
            <a:off x="1042000" y="3824375"/>
            <a:ext cx="717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Total transfusion : 4 pint packed cell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341" name="Google Shape;341;p3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sp>
        <p:nvSpPr>
          <p:cNvPr id="342" name="Google Shape;342;p39"/>
          <p:cNvSpPr txBox="1"/>
          <p:nvPr/>
        </p:nvSpPr>
        <p:spPr>
          <a:xfrm>
            <a:off x="885675" y="845600"/>
            <a:ext cx="7918200" cy="3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-GB" sz="2350" b="0" i="0" u="none" strike="noStrike" cap="none">
                <a:solidFill>
                  <a:srgbClr val="333333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6) Septic shock due to multifactorial</a:t>
            </a:r>
            <a:endParaRPr sz="2350" b="0" i="0" u="none" strike="noStrike" cap="none">
              <a:solidFill>
                <a:srgbClr val="333333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-GB" sz="2350" b="0" i="0" u="none" strike="noStrike" cap="none">
                <a:solidFill>
                  <a:srgbClr val="333333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-Nosocomial infection</a:t>
            </a:r>
            <a:endParaRPr sz="2350" b="0" i="0" u="none" strike="noStrike" cap="none">
              <a:solidFill>
                <a:srgbClr val="333333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r>
              <a:rPr lang="en-GB" sz="2350" b="0" i="0" u="none" strike="noStrike" cap="none">
                <a:solidFill>
                  <a:srgbClr val="333333"/>
                </a:solidFill>
                <a:highlight>
                  <a:srgbClr val="FFE599"/>
                </a:highlight>
                <a:latin typeface="Arial"/>
                <a:ea typeface="Arial"/>
                <a:cs typeface="Arial"/>
                <a:sym typeface="Arial"/>
              </a:rPr>
              <a:t>-Right Lower Limb Wet Gangrene, demarcation up to knee</a:t>
            </a:r>
            <a:endParaRPr sz="2350" b="0" i="0" u="none" strike="noStrike" cap="none">
              <a:solidFill>
                <a:srgbClr val="333333"/>
              </a:solidFill>
              <a:highlight>
                <a:srgbClr val="FFE599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23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GB" sz="16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Postoperative :</a:t>
            </a:r>
            <a:endParaRPr sz="16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GB" sz="16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BP 160/60 →started on IVI GTN  140/70 -&gt; then off on 13/1/22</a:t>
            </a:r>
            <a:endParaRPr sz="16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23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en-GB" sz="2050" b="0" i="0" u="none" strike="noStrike" cap="non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16/1/22 : triple inotrope needed </a:t>
            </a:r>
            <a:endParaRPr sz="20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0"/>
              <a:buFont typeface="Arial"/>
              <a:buNone/>
            </a:pPr>
            <a:endParaRPr sz="235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title"/>
          </p:nvPr>
        </p:nvSpPr>
        <p:spPr>
          <a:xfrm>
            <a:off x="263600" y="424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Postop events (POD8 - POD10)</a:t>
            </a:r>
            <a:endParaRPr b="1"/>
          </a:p>
        </p:txBody>
      </p:sp>
      <p:grpSp>
        <p:nvGrpSpPr>
          <p:cNvPr id="348" name="Google Shape;348;p40"/>
          <p:cNvGrpSpPr/>
          <p:nvPr/>
        </p:nvGrpSpPr>
        <p:grpSpPr>
          <a:xfrm>
            <a:off x="4208925" y="950525"/>
            <a:ext cx="2281027" cy="2033650"/>
            <a:chOff x="4526675" y="1552999"/>
            <a:chExt cx="2281027" cy="2033650"/>
          </a:xfrm>
        </p:grpSpPr>
        <p:sp>
          <p:nvSpPr>
            <p:cNvPr id="349" name="Google Shape;349;p40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" name="Google Shape;350;p40"/>
            <p:cNvGrpSpPr/>
            <p:nvPr/>
          </p:nvGrpSpPr>
          <p:grpSpPr>
            <a:xfrm>
              <a:off x="4526675" y="1552999"/>
              <a:ext cx="2184950" cy="2033650"/>
              <a:chOff x="4526675" y="1552999"/>
              <a:chExt cx="2184950" cy="2033650"/>
            </a:xfrm>
          </p:grpSpPr>
          <p:grpSp>
            <p:nvGrpSpPr>
              <p:cNvPr id="351" name="Google Shape;351;p40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52" name="Google Shape;352;p4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53" name="Google Shape;353;p4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4" name="Google Shape;354;p40"/>
              <p:cNvSpPr txBox="1"/>
              <p:nvPr/>
            </p:nvSpPr>
            <p:spPr>
              <a:xfrm>
                <a:off x="4526675" y="3215249"/>
                <a:ext cx="10794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POD11 (24/1)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55" name="Google Shape;355;p40"/>
              <p:cNvSpPr txBox="1"/>
              <p:nvPr/>
            </p:nvSpPr>
            <p:spPr>
              <a:xfrm>
                <a:off x="4753225" y="1552999"/>
                <a:ext cx="1958400" cy="166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>
                    <a:latin typeface="Roboto"/>
                    <a:ea typeface="Roboto"/>
                    <a:cs typeface="Roboto"/>
                    <a:sym typeface="Roboto"/>
                  </a:rPr>
                  <a:t>Worsening sepsis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Clinically wet gangrene, blisters &amp; smelly planned for AKA</a:t>
                </a:r>
                <a:b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Pus CS laparotomy aceniobacter (ABA)</a:t>
                </a:r>
                <a:b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ORL consult for tracheostomy</a:t>
                </a:r>
                <a:b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Now 3 pressors </a:t>
                </a:r>
                <a:endParaRPr sz="10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56" name="Google Shape;356;p40"/>
          <p:cNvGrpSpPr/>
          <p:nvPr/>
        </p:nvGrpSpPr>
        <p:grpSpPr>
          <a:xfrm>
            <a:off x="6118051" y="2100125"/>
            <a:ext cx="2721149" cy="1735651"/>
            <a:chOff x="6435801" y="2702599"/>
            <a:chExt cx="2721149" cy="1735651"/>
          </a:xfrm>
        </p:grpSpPr>
        <p:sp>
          <p:nvSpPr>
            <p:cNvPr id="357" name="Google Shape;357;p40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" name="Google Shape;358;p40"/>
            <p:cNvGrpSpPr/>
            <p:nvPr/>
          </p:nvGrpSpPr>
          <p:grpSpPr>
            <a:xfrm>
              <a:off x="6435801" y="2702599"/>
              <a:ext cx="2494572" cy="1735651"/>
              <a:chOff x="6435801" y="2702599"/>
              <a:chExt cx="2494572" cy="1735651"/>
            </a:xfrm>
          </p:grpSpPr>
          <p:grpSp>
            <p:nvGrpSpPr>
              <p:cNvPr id="359" name="Google Shape;359;p40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60" name="Google Shape;360;p4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61" name="Google Shape;361;p4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2" name="Google Shape;362;p40"/>
              <p:cNvSpPr txBox="1"/>
              <p:nvPr/>
            </p:nvSpPr>
            <p:spPr>
              <a:xfrm>
                <a:off x="6435801" y="2702599"/>
                <a:ext cx="13350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POD12 (25/1)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63" name="Google Shape;363;p40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>
                    <a:latin typeface="Roboto"/>
                    <a:ea typeface="Roboto"/>
                    <a:cs typeface="Roboto"/>
                    <a:sym typeface="Roboto"/>
                  </a:rPr>
                  <a:t>Family conference (F2F &amp; video)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100">
                    <a:latin typeface="Roboto"/>
                    <a:ea typeface="Roboto"/>
                    <a:cs typeface="Roboto"/>
                    <a:sym typeface="Roboto"/>
                  </a:rPr>
                  <a:t>P-POSSUM score 94% M 99&amp; m</a:t>
                </a:r>
                <a:endParaRPr sz="11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64" name="Google Shape;364;p40"/>
          <p:cNvGrpSpPr/>
          <p:nvPr/>
        </p:nvGrpSpPr>
        <p:grpSpPr>
          <a:xfrm>
            <a:off x="178241" y="939675"/>
            <a:ext cx="2395009" cy="2044514"/>
            <a:chOff x="495991" y="1542149"/>
            <a:chExt cx="2395009" cy="2044514"/>
          </a:xfrm>
        </p:grpSpPr>
        <p:sp>
          <p:nvSpPr>
            <p:cNvPr id="365" name="Google Shape;365;p40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" name="Google Shape;366;p40"/>
            <p:cNvGrpSpPr/>
            <p:nvPr/>
          </p:nvGrpSpPr>
          <p:grpSpPr>
            <a:xfrm>
              <a:off x="495991" y="1542149"/>
              <a:ext cx="2323434" cy="2044514"/>
              <a:chOff x="495991" y="1542149"/>
              <a:chExt cx="2323434" cy="2044514"/>
            </a:xfrm>
          </p:grpSpPr>
          <p:sp>
            <p:nvSpPr>
              <p:cNvPr id="367" name="Google Shape;367;p40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POD8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68" name="Google Shape;368;p40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69" name="Google Shape;369;p40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70" name="Google Shape;370;p40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1" name="Google Shape;371;p40"/>
              <p:cNvSpPr txBox="1"/>
              <p:nvPr/>
            </p:nvSpPr>
            <p:spPr>
              <a:xfrm>
                <a:off x="861025" y="1542149"/>
                <a:ext cx="1958400" cy="116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>
                    <a:latin typeface="Roboto"/>
                    <a:ea typeface="Roboto"/>
                    <a:cs typeface="Roboto"/>
                    <a:sym typeface="Roboto"/>
                  </a:rPr>
                  <a:t>Right lower limb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Demarcation now to knee region, distally mummified</a:t>
                </a:r>
                <a:b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→ dry gangrene</a:t>
                </a:r>
                <a:b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Still 2 pressors</a:t>
                </a:r>
                <a:b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Superficial SSI - pus CS sent</a:t>
                </a:r>
                <a:endParaRPr sz="10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72" name="Google Shape;372;p40"/>
          <p:cNvGrpSpPr/>
          <p:nvPr/>
        </p:nvGrpSpPr>
        <p:grpSpPr>
          <a:xfrm>
            <a:off x="2207853" y="2100125"/>
            <a:ext cx="2323750" cy="1735650"/>
            <a:chOff x="2525603" y="2702599"/>
            <a:chExt cx="2323750" cy="1735650"/>
          </a:xfrm>
        </p:grpSpPr>
        <p:sp>
          <p:nvSpPr>
            <p:cNvPr id="373" name="Google Shape;373;p40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40"/>
            <p:cNvGrpSpPr/>
            <p:nvPr/>
          </p:nvGrpSpPr>
          <p:grpSpPr>
            <a:xfrm>
              <a:off x="2525603" y="2702599"/>
              <a:ext cx="2151247" cy="1735650"/>
              <a:chOff x="2525603" y="2702599"/>
              <a:chExt cx="2151247" cy="1735650"/>
            </a:xfrm>
          </p:grpSpPr>
          <p:sp>
            <p:nvSpPr>
              <p:cNvPr id="375" name="Google Shape;375;p40"/>
              <p:cNvSpPr txBox="1"/>
              <p:nvPr/>
            </p:nvSpPr>
            <p:spPr>
              <a:xfrm>
                <a:off x="2525603" y="2702599"/>
                <a:ext cx="11649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200" b="1">
                    <a:latin typeface="Roboto"/>
                    <a:ea typeface="Roboto"/>
                    <a:cs typeface="Roboto"/>
                    <a:sym typeface="Roboto"/>
                  </a:rPr>
                  <a:t>POD10 (23/1)</a:t>
                </a:r>
                <a:endParaRPr sz="12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376" name="Google Shape;376;p40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77" name="Google Shape;377;p40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378" name="Google Shape;378;p40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9" name="Google Shape;379;p40"/>
              <p:cNvSpPr txBox="1"/>
              <p:nvPr/>
            </p:nvSpPr>
            <p:spPr>
              <a:xfrm>
                <a:off x="2773350" y="3494449"/>
                <a:ext cx="19035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>
                    <a:latin typeface="Roboto"/>
                    <a:ea typeface="Roboto"/>
                    <a:cs typeface="Roboto"/>
                    <a:sym typeface="Roboto"/>
                  </a:rPr>
                  <a:t>Still sepsis</a:t>
                </a:r>
                <a:endParaRPr sz="10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-GB" sz="1000">
                    <a:latin typeface="Roboto"/>
                    <a:ea typeface="Roboto"/>
                    <a:cs typeface="Roboto"/>
                    <a:sym typeface="Roboto"/>
                  </a:rPr>
                  <a:t>Empirical Fluconazole started by Anaesth</a:t>
                </a:r>
                <a:endParaRPr sz="10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>
            <a:spLocks noGrp="1"/>
          </p:cNvSpPr>
          <p:nvPr>
            <p:ph type="title"/>
          </p:nvPr>
        </p:nvSpPr>
        <p:spPr>
          <a:xfrm>
            <a:off x="276000" y="2137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400" b="1">
                <a:solidFill>
                  <a:srgbClr val="333333"/>
                </a:solidFill>
              </a:rPr>
              <a:t>CULTURE SUMMARY</a:t>
            </a:r>
            <a:endParaRPr sz="2400" b="1">
              <a:solidFill>
                <a:srgbClr val="333333"/>
              </a:solidFill>
            </a:endParaRPr>
          </a:p>
        </p:txBody>
      </p:sp>
      <p:sp>
        <p:nvSpPr>
          <p:cNvPr id="385" name="Google Shape;385;p41"/>
          <p:cNvSpPr txBox="1">
            <a:spLocks noGrp="1"/>
          </p:cNvSpPr>
          <p:nvPr>
            <p:ph type="body" idx="1"/>
          </p:nvPr>
        </p:nvSpPr>
        <p:spPr>
          <a:xfrm>
            <a:off x="486425" y="128827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endParaRPr/>
          </a:p>
        </p:txBody>
      </p:sp>
      <p:graphicFrame>
        <p:nvGraphicFramePr>
          <p:cNvPr id="386" name="Google Shape;386;p41"/>
          <p:cNvGraphicFramePr/>
          <p:nvPr/>
        </p:nvGraphicFramePr>
        <p:xfrm>
          <a:off x="393038" y="6995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{74678B66-4D00-4590-AA3C-2460BEA87448}</a:tableStyleId>
              </a:tblPr>
              <a:tblGrid>
                <a:gridCol w="117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DATE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SPECIMEN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ORGANISM ISOLATED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SENSITIVITY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12/2/2022 (INTRAOP)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Aneurysm sac C&amp;S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NG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/>
                        <a:t>14/1/22</a:t>
                      </a:r>
                      <a:endParaRPr sz="1200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Blood C&amp;S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SFNG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/>
                        <a:t>15/1/22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ETT C&amp;S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2 types of enterobacter species isolated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S = Gentamicin, Tazocin</a:t>
                      </a:r>
                      <a:endParaRPr sz="12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R = Augmentin, Ampicillin, Cefuroxime IV&amp; Oral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/>
                        <a:t>15/1/22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Urine C&amp;S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NG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/>
                        <a:t>21/1/22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ETT C&amp;S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Mixed growth of gram negative bacteria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/>
                        <a:t>23/1/22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Pus C&amp;S from laparotomy wound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 Acinetobacter sp &amp; Candida Albican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XDR organism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/>
                        <a:t>23/1/22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Blood fungal C&amp;S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Candida Albican 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b="1" u="none" strike="noStrike" cap="none"/>
                        <a:t>S = Amphotericin B, Fluconazole, Caspofungin</a:t>
                      </a:r>
                      <a:endParaRPr sz="1200" b="1" u="none" strike="noStrike" cap="none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"/>
          <p:cNvSpPr txBox="1">
            <a:spLocks noGrp="1"/>
          </p:cNvSpPr>
          <p:nvPr>
            <p:ph type="title"/>
          </p:nvPr>
        </p:nvSpPr>
        <p:spPr>
          <a:xfrm>
            <a:off x="554250" y="3756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b="1">
                <a:solidFill>
                  <a:srgbClr val="333333"/>
                </a:solidFill>
              </a:rPr>
              <a:t>Antibiotic summary</a:t>
            </a:r>
            <a:endParaRPr b="1">
              <a:solidFill>
                <a:srgbClr val="333333"/>
              </a:solidFill>
            </a:endParaRPr>
          </a:p>
        </p:txBody>
      </p:sp>
      <p:sp>
        <p:nvSpPr>
          <p:cNvPr id="392" name="Google Shape;392;p42"/>
          <p:cNvSpPr txBox="1">
            <a:spLocks noGrp="1"/>
          </p:cNvSpPr>
          <p:nvPr>
            <p:ph type="body" idx="1"/>
          </p:nvPr>
        </p:nvSpPr>
        <p:spPr>
          <a:xfrm>
            <a:off x="554250" y="1330225"/>
            <a:ext cx="7770600" cy="31086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/>
              <a:t>IV Flagyl 500mg TDS x 14/7 ( 12-26/1/22 )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/>
              <a:t>Iv Cefobid 1g BD x 3/7 ( 12-15/1/22 )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/>
              <a:t>Iv Tazocin 2.25g QID x  8/7 ( 15-17/1/22, 20-26/1/22 )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/>
              <a:t>IV Meropenem  500g BD x 3/7 ( 17-20/1/22 )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b="1"/>
              <a:t>IV Fluconazole 200mg OD x 3/7 ( 23-26/1/22 )</a:t>
            </a:r>
            <a:endParaRPr sz="2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449450" y="2047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66" b="1">
                <a:solidFill>
                  <a:srgbClr val="000000"/>
                </a:solidFill>
              </a:rPr>
              <a:t>ENDOSCOPY </a:t>
            </a:r>
            <a:endParaRPr sz="3666" b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44">
                <a:solidFill>
                  <a:srgbClr val="000000"/>
                </a:solidFill>
              </a:rPr>
              <a:t>( 23/1/22 - 29/1/22 )</a:t>
            </a:r>
            <a:endParaRPr sz="2444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48" name="Google Shape;148;p16"/>
          <p:cNvGraphicFramePr/>
          <p:nvPr/>
        </p:nvGraphicFramePr>
        <p:xfrm>
          <a:off x="952500" y="123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highlight>
                            <a:schemeClr val="dk1"/>
                          </a:highlight>
                        </a:rPr>
                        <a:t>PROCEDURE</a:t>
                      </a:r>
                      <a:endParaRPr sz="1200" b="1"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highlight>
                            <a:schemeClr val="dk1"/>
                          </a:highlight>
                        </a:rPr>
                        <a:t>ELECTIVE </a:t>
                      </a:r>
                      <a:endParaRPr sz="1200" b="1"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highlight>
                            <a:schemeClr val="dk1"/>
                          </a:highlight>
                        </a:rPr>
                        <a:t>EMERGENCY</a:t>
                      </a:r>
                      <a:endParaRPr sz="1200" b="1">
                        <a:highlight>
                          <a:schemeClr val="dk1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OGDS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COLONOSCOPY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ERCP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EAUS/ERUS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VASCULAR SCAN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PEG TUBE INSERTION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5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TOTAL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>
            <a:spLocks noGrp="1"/>
          </p:cNvSpPr>
          <p:nvPr>
            <p:ph type="body" idx="1"/>
          </p:nvPr>
        </p:nvSpPr>
        <p:spPr>
          <a:xfrm>
            <a:off x="819150" y="1352375"/>
            <a:ext cx="7505700" cy="30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GB" sz="1850" b="1" u="sng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Eventually DIL and DNR issued (25/1/22)</a:t>
            </a:r>
            <a:endParaRPr sz="1850" b="1" u="sng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endParaRPr sz="18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n-GB" sz="18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Relatives well informed about current condition of patient and keen for supportive care only.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1850">
              <a:solidFill>
                <a:srgbClr val="333333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800"/>
              </a:spcAft>
              <a:buSzPts val="1300"/>
              <a:buNone/>
            </a:pPr>
            <a:r>
              <a:rPr lang="en-GB" sz="1850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Outcome: </a:t>
            </a:r>
            <a:r>
              <a:rPr lang="en-GB" sz="1850" b="1">
                <a:solidFill>
                  <a:srgbClr val="333333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Not for escalation of treatment</a:t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237450" y="2381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26/1/22 </a:t>
            </a:r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body" idx="1"/>
          </p:nvPr>
        </p:nvSpPr>
        <p:spPr>
          <a:xfrm>
            <a:off x="825675" y="961225"/>
            <a:ext cx="7705500" cy="29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1470" algn="l" rtl="0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Informed by SN patient asystole</a:t>
            </a:r>
            <a:endParaRPr sz="1620"/>
          </a:p>
          <a:p>
            <a:pPr marL="457200" lvl="0" indent="-3314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No spontaneous breathing</a:t>
            </a:r>
            <a:endParaRPr sz="602"/>
          </a:p>
          <a:p>
            <a:pPr marL="457200" lvl="0" indent="-3314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BP unrecordable</a:t>
            </a:r>
            <a:endParaRPr sz="1620"/>
          </a:p>
          <a:p>
            <a:pPr marL="457200" lvl="0" indent="-3314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SpO2 unrecordable</a:t>
            </a:r>
            <a:endParaRPr sz="1620"/>
          </a:p>
          <a:p>
            <a:pPr marL="457200" lvl="0" indent="-3314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Peripheral and central pulses not felt</a:t>
            </a:r>
            <a:endParaRPr sz="602"/>
          </a:p>
          <a:p>
            <a:pPr marL="457200" lvl="0" indent="-3314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Heart sound absent, cold peripheries</a:t>
            </a:r>
            <a:endParaRPr sz="602"/>
          </a:p>
          <a:p>
            <a:pPr marL="457200" lvl="0" indent="-3314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ECG: asystole</a:t>
            </a:r>
            <a:endParaRPr sz="602"/>
          </a:p>
          <a:p>
            <a:pPr marL="457200" lvl="0" indent="-33147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GB" sz="1620"/>
              <a:t>Pronounced death at 0950 H</a:t>
            </a:r>
            <a:endParaRPr sz="602"/>
          </a:p>
        </p:txBody>
      </p:sp>
      <p:sp>
        <p:nvSpPr>
          <p:cNvPr id="404" name="Google Shape;404;p44"/>
          <p:cNvSpPr txBox="1"/>
          <p:nvPr/>
        </p:nvSpPr>
        <p:spPr>
          <a:xfrm>
            <a:off x="425775" y="3292275"/>
            <a:ext cx="8105400" cy="861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Causes of death : </a:t>
            </a:r>
            <a:r>
              <a:rPr lang="en-GB" sz="2200" b="1" i="0" u="none" strike="noStrike" cap="none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Sepsis 2* right lower limb wet gangrene with underlying leaking abdominal aortic aneurysm</a:t>
            </a:r>
            <a:endParaRPr sz="2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1BFF4-88FB-482B-B29F-5FDE7C90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Morbidity</a:t>
            </a:r>
          </a:p>
        </p:txBody>
      </p:sp>
      <p:sp>
        <p:nvSpPr>
          <p:cNvPr id="4" name="Google Shape;221;p28">
            <a:extLst>
              <a:ext uri="{FF2B5EF4-FFF2-40B4-BE49-F238E27FC236}">
                <a16:creationId xmlns:a16="http://schemas.microsoft.com/office/drawing/2014/main" id="{D39374E0-C1D1-429A-8BAB-DC3176E8BB95}"/>
              </a:ext>
            </a:extLst>
          </p:cNvPr>
          <p:cNvSpPr txBox="1">
            <a:spLocks/>
          </p:cNvSpPr>
          <p:nvPr/>
        </p:nvSpPr>
        <p:spPr>
          <a:xfrm>
            <a:off x="2797868" y="2195850"/>
            <a:ext cx="3774382" cy="1304588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95000"/>
              </a:lnSpc>
              <a:buSzPts val="852"/>
              <a:buFont typeface="Calibri"/>
              <a:buNone/>
            </a:pPr>
            <a:r>
              <a:rPr lang="en-GB" sz="1795" b="1" dirty="0" err="1">
                <a:highlight>
                  <a:schemeClr val="dk1"/>
                </a:highlight>
              </a:rPr>
              <a:t>Mohd</a:t>
            </a:r>
            <a:r>
              <a:rPr lang="en-GB" sz="1795" b="1" dirty="0">
                <a:highlight>
                  <a:schemeClr val="dk1"/>
                </a:highlight>
              </a:rPr>
              <a:t> </a:t>
            </a:r>
            <a:r>
              <a:rPr lang="en-GB" sz="1795" b="1" dirty="0" err="1">
                <a:highlight>
                  <a:schemeClr val="dk1"/>
                </a:highlight>
              </a:rPr>
              <a:t>Fauzi</a:t>
            </a:r>
            <a:r>
              <a:rPr lang="en-GB" sz="1795" b="1" dirty="0">
                <a:highlight>
                  <a:schemeClr val="dk1"/>
                </a:highlight>
              </a:rPr>
              <a:t> Bin </a:t>
            </a:r>
            <a:r>
              <a:rPr lang="en-GB" sz="1795" b="1" dirty="0" err="1">
                <a:highlight>
                  <a:schemeClr val="dk1"/>
                </a:highlight>
              </a:rPr>
              <a:t>Dzulkifli</a:t>
            </a:r>
            <a:r>
              <a:rPr lang="en-GB" sz="1795" b="1" dirty="0">
                <a:highlight>
                  <a:schemeClr val="dk1"/>
                </a:highlight>
              </a:rPr>
              <a:t>	</a:t>
            </a:r>
          </a:p>
          <a:p>
            <a:pPr marL="0" indent="0" algn="ctr">
              <a:lnSpc>
                <a:spcPct val="95000"/>
              </a:lnSpc>
              <a:buSzPts val="852"/>
              <a:buFont typeface="Calibri"/>
              <a:buNone/>
            </a:pPr>
            <a:r>
              <a:rPr lang="en-GB" sz="1795" b="1" dirty="0">
                <a:highlight>
                  <a:schemeClr val="dk1"/>
                </a:highlight>
              </a:rPr>
              <a:t>A864156</a:t>
            </a:r>
          </a:p>
          <a:p>
            <a:pPr marL="0" indent="0" algn="ctr">
              <a:lnSpc>
                <a:spcPct val="95000"/>
              </a:lnSpc>
              <a:buSzPts val="852"/>
              <a:buFont typeface="Calibri"/>
              <a:buNone/>
            </a:pPr>
            <a:endParaRPr lang="en-GB" sz="1795" b="1" dirty="0">
              <a:highlight>
                <a:schemeClr val="dk1"/>
              </a:highlight>
            </a:endParaRPr>
          </a:p>
          <a:p>
            <a:pPr marL="0" indent="0" algn="ctr">
              <a:lnSpc>
                <a:spcPct val="95000"/>
              </a:lnSpc>
              <a:buSzPts val="852"/>
              <a:buFont typeface="Calibri"/>
              <a:buNone/>
            </a:pPr>
            <a:r>
              <a:rPr lang="en-GB" sz="1795" b="1" dirty="0">
                <a:highlight>
                  <a:schemeClr val="dk1"/>
                </a:highlight>
              </a:rPr>
              <a:t>Bleeding AVF</a:t>
            </a:r>
          </a:p>
        </p:txBody>
      </p:sp>
    </p:spTree>
    <p:extLst>
      <p:ext uri="{BB962C8B-B14F-4D97-AF65-F5344CB8AC3E}">
        <p14:creationId xmlns:p14="http://schemas.microsoft.com/office/powerpoint/2010/main" val="1148616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DF34-4D5C-43BC-A2BF-174EE337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Background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BB1F9-24A4-4E95-9727-264D58CF2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67/M</a:t>
            </a:r>
          </a:p>
          <a:p>
            <a:r>
              <a:rPr lang="en-MY" dirty="0"/>
              <a:t>U/L DMT2, HPT, AF, CVA with Seizures, Post Covid-19 Cat 3 2/12 ago.</a:t>
            </a:r>
          </a:p>
          <a:p>
            <a:endParaRPr lang="en-MY" dirty="0"/>
          </a:p>
          <a:p>
            <a:r>
              <a:rPr lang="en-MY" dirty="0"/>
              <a:t>ESRF on PRN HD. Referred for AVF Creation.</a:t>
            </a:r>
          </a:p>
          <a:p>
            <a:r>
              <a:rPr lang="en-MY" dirty="0"/>
              <a:t>Done  Left BBF Stage 1 on 16/01/22</a:t>
            </a:r>
            <a:br>
              <a:rPr lang="en-MY" dirty="0"/>
            </a:br>
            <a:r>
              <a:rPr lang="en-MY" dirty="0" err="1"/>
              <a:t>Intraop</a:t>
            </a:r>
            <a:r>
              <a:rPr lang="en-MY" dirty="0"/>
              <a:t> finding : Left BV 2.5mm, Left BA 3mm. Good Thrill post op, radial pulse palpable.</a:t>
            </a:r>
          </a:p>
          <a:p>
            <a:r>
              <a:rPr lang="en-MY" dirty="0"/>
              <a:t>Plan for Heparin free HD next 3 cycles. TCA CKD Clinic 1/12 to review. </a:t>
            </a:r>
            <a:r>
              <a:rPr lang="en-MY" dirty="0" err="1"/>
              <a:t>Cardipirin</a:t>
            </a:r>
            <a:r>
              <a:rPr lang="en-MY" dirty="0"/>
              <a:t> restart on D3, Apixaban D7 post op.</a:t>
            </a:r>
          </a:p>
        </p:txBody>
      </p:sp>
    </p:spTree>
    <p:extLst>
      <p:ext uri="{BB962C8B-B14F-4D97-AF65-F5344CB8AC3E}">
        <p14:creationId xmlns:p14="http://schemas.microsoft.com/office/powerpoint/2010/main" val="571117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7561-25B1-4460-BE4B-0B66CF89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Presentation to 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02A6-C55E-4B9D-ADF0-4A59B5AF2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19/1/2022 POD3 Left BBF Creation</a:t>
            </a:r>
          </a:p>
          <a:p>
            <a:r>
              <a:rPr lang="en-MY" dirty="0"/>
              <a:t>Bleeding from Left BBF site since after HD (unsure if heparinised). Initially staining, dressing became soaked and came to ED.</a:t>
            </a:r>
          </a:p>
          <a:p>
            <a:r>
              <a:rPr lang="en-MY" dirty="0"/>
              <a:t>Took </a:t>
            </a:r>
            <a:r>
              <a:rPr lang="en-MY" dirty="0" err="1"/>
              <a:t>Cardipirin</a:t>
            </a:r>
            <a:r>
              <a:rPr lang="en-MY" dirty="0"/>
              <a:t> one dose today.</a:t>
            </a:r>
          </a:p>
          <a:p>
            <a:r>
              <a:rPr lang="en-MY" dirty="0"/>
              <a:t>Attended by ED team. Noted oozing over suture line, referred to Surgery as bleeding fistula.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6426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CAE7-E290-4549-B5E1-628F93FB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Surgical RV in 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70562-3260-40D1-8AE9-056DB61FF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454943"/>
            <a:ext cx="7505700" cy="2448000"/>
          </a:xfrm>
        </p:spPr>
        <p:txBody>
          <a:bodyPr/>
          <a:lstStyle/>
          <a:p>
            <a:r>
              <a:rPr lang="en-MY" dirty="0"/>
              <a:t>Surgical review in ED immediately upon review.</a:t>
            </a:r>
          </a:p>
          <a:p>
            <a:r>
              <a:rPr lang="en-MY" dirty="0"/>
              <a:t>On our assessment patient well, no pain over left limb, no numbness. Asymptomatic for Anaemia</a:t>
            </a:r>
          </a:p>
          <a:p>
            <a:r>
              <a:rPr lang="en-MY" dirty="0"/>
              <a:t>O/e BP 110/60 PR 68.  Noted oozing from over suture line. Oedema and haematoma surrounding operative area.</a:t>
            </a:r>
          </a:p>
          <a:p>
            <a:r>
              <a:rPr lang="en-MY" dirty="0"/>
              <a:t>Radial Pulse palpable, Thrill Palpable.</a:t>
            </a:r>
          </a:p>
          <a:p>
            <a:endParaRPr lang="en-MY" dirty="0"/>
          </a:p>
          <a:p>
            <a:pPr lvl="6"/>
            <a:r>
              <a:rPr lang="en-MY" dirty="0"/>
              <a:t>Other investigations pending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9DD1FD8-537B-483C-BA2D-55C08B3F4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64086"/>
              </p:ext>
            </p:extLst>
          </p:nvPr>
        </p:nvGraphicFramePr>
        <p:xfrm>
          <a:off x="959643" y="2962619"/>
          <a:ext cx="2619375" cy="1499660"/>
        </p:xfrm>
        <a:graphic>
          <a:graphicData uri="http://schemas.openxmlformats.org/drawingml/2006/table">
            <a:tbl>
              <a:tblPr firstRow="1" bandRow="1">
                <a:tableStyleId>{29AA9D2B-8CB4-4C76-BE76-AD4B1F72ED92}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3455766533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08013249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1855622"/>
                    </a:ext>
                  </a:extLst>
                </a:gridCol>
              </a:tblGrid>
              <a:tr h="374915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17/12/22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19/1/22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76879"/>
                  </a:ext>
                </a:extLst>
              </a:tr>
              <a:tr h="374915">
                <a:tc>
                  <a:txBody>
                    <a:bodyPr/>
                    <a:lstStyle/>
                    <a:p>
                      <a:r>
                        <a:rPr lang="en-MY" dirty="0"/>
                        <a:t>HB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101479"/>
                  </a:ext>
                </a:extLst>
              </a:tr>
              <a:tr h="374915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84913"/>
                  </a:ext>
                </a:extLst>
              </a:tr>
              <a:tr h="374915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3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65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0D49F-67C7-4BBA-B5B6-18BB3105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Surgical RV in 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6B285-B0D4-47F3-B3F5-023F355B5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990724"/>
            <a:ext cx="7505700" cy="2859882"/>
          </a:xfrm>
        </p:spPr>
        <p:txBody>
          <a:bodyPr>
            <a:normAutofit lnSpcReduction="10000"/>
          </a:bodyPr>
          <a:lstStyle/>
          <a:p>
            <a:r>
              <a:rPr lang="en-MY" dirty="0"/>
              <a:t>Point compression attempted over </a:t>
            </a:r>
            <a:r>
              <a:rPr lang="en-MY" dirty="0" err="1"/>
              <a:t>juxtaanastamosis</a:t>
            </a:r>
            <a:r>
              <a:rPr lang="en-MY" dirty="0"/>
              <a:t>. Bleeding stopped after compression.</a:t>
            </a:r>
          </a:p>
          <a:p>
            <a:r>
              <a:rPr lang="en-MY" dirty="0"/>
              <a:t>Post compression Thrill palpable, radial artery palpable, brachial artery palpable. </a:t>
            </a:r>
          </a:p>
          <a:p>
            <a:endParaRPr lang="en-MY" dirty="0"/>
          </a:p>
          <a:p>
            <a:r>
              <a:rPr lang="en-MY" dirty="0"/>
              <a:t>Imp: Resolved Bleeding Left BBF</a:t>
            </a:r>
          </a:p>
          <a:p>
            <a:endParaRPr lang="en-MY" dirty="0"/>
          </a:p>
          <a:p>
            <a:pPr marL="146050" indent="0">
              <a:buNone/>
            </a:pPr>
            <a:r>
              <a:rPr lang="en-MY" dirty="0"/>
              <a:t>Case and progress updated to Surgeon </a:t>
            </a:r>
            <a:r>
              <a:rPr lang="en-MY" dirty="0" err="1"/>
              <a:t>Oncall</a:t>
            </a:r>
            <a:endParaRPr lang="en-MY" dirty="0"/>
          </a:p>
          <a:p>
            <a:pPr>
              <a:buFont typeface="Arial" panose="020B0604020202020204" pitchFamily="34" charset="0"/>
              <a:buChar char="•"/>
            </a:pPr>
            <a:r>
              <a:rPr lang="en-MY" dirty="0"/>
              <a:t>Plan: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Y" dirty="0"/>
              <a:t>Admit patient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Y" dirty="0"/>
              <a:t>For USG assessment at CKD Clinic cm, KIV for exploration and evacuation of haematoma.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Y" dirty="0"/>
              <a:t>Update vascular team coming morning.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Y" dirty="0"/>
              <a:t>Inform stat if Re-bleeding.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Y" dirty="0"/>
              <a:t>GSH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MY" dirty="0"/>
              <a:t>Inform if SBP &gt;180</a:t>
            </a:r>
          </a:p>
        </p:txBody>
      </p:sp>
    </p:spTree>
    <p:extLst>
      <p:ext uri="{BB962C8B-B14F-4D97-AF65-F5344CB8AC3E}">
        <p14:creationId xmlns:p14="http://schemas.microsoft.com/office/powerpoint/2010/main" val="2574527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FCF2-9CC6-4365-97D9-6277151C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Morning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2BC45-E45B-45B6-A993-8A267E99C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587" y="1419225"/>
            <a:ext cx="3352801" cy="2448000"/>
          </a:xfrm>
        </p:spPr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en-MY" dirty="0"/>
              <a:t>Morning Review with Ward Surgeon</a:t>
            </a:r>
          </a:p>
          <a:p>
            <a:r>
              <a:rPr lang="en-MY" dirty="0"/>
              <a:t>POD4 Left BBF</a:t>
            </a:r>
          </a:p>
          <a:p>
            <a:r>
              <a:rPr lang="en-MY" dirty="0"/>
              <a:t>Currently – No pain over left BBF.</a:t>
            </a:r>
          </a:p>
          <a:p>
            <a:r>
              <a:rPr lang="en-MY" dirty="0"/>
              <a:t>O/E – No bleeding over left BBF Site. Thrill Felt. Radial Pulse Palpable.</a:t>
            </a:r>
          </a:p>
          <a:p>
            <a:endParaRPr lang="en-MY" dirty="0"/>
          </a:p>
          <a:p>
            <a:r>
              <a:rPr lang="en-MY" dirty="0"/>
              <a:t>Plan – USG at CKD Clinic Today.</a:t>
            </a:r>
            <a:br>
              <a:rPr lang="en-MY" dirty="0"/>
            </a:br>
            <a:r>
              <a:rPr lang="en-MY" dirty="0"/>
              <a:t>            KIV WE + Clot Evacuation Under 	LA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DB9C9B6-B002-4309-8CF6-46936B42A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46817"/>
              </p:ext>
            </p:extLst>
          </p:nvPr>
        </p:nvGraphicFramePr>
        <p:xfrm>
          <a:off x="4350545" y="949540"/>
          <a:ext cx="3543300" cy="3244419"/>
        </p:xfrm>
        <a:graphic>
          <a:graphicData uri="http://schemas.openxmlformats.org/drawingml/2006/table">
            <a:tbl>
              <a:tblPr firstRow="1" bandRow="1">
                <a:tableStyleId>{29AA9D2B-8CB4-4C76-BE76-AD4B1F72ED92}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3455766533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08013249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185562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550299208"/>
                    </a:ext>
                  </a:extLst>
                </a:gridCol>
              </a:tblGrid>
              <a:tr h="360491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20/01/22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76879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HB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101479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984913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533977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017275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CREAT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87209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577072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APTT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45.5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105226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INR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335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F2FF-9464-4ECE-AEB6-C5E82E80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Exploration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75DD9-1D58-46BC-A14C-B0F5B1B96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Case updated to vascular surgeon – for Emergency Exploration under LA</a:t>
            </a:r>
          </a:p>
          <a:p>
            <a:r>
              <a:rPr lang="en-MY" dirty="0"/>
              <a:t>Intraoperative – Clots seen at subcutaneous layer and around </a:t>
            </a:r>
            <a:r>
              <a:rPr lang="en-MY" dirty="0" err="1"/>
              <a:t>anastamotic</a:t>
            </a:r>
            <a:r>
              <a:rPr lang="en-MY" dirty="0"/>
              <a:t> site</a:t>
            </a:r>
          </a:p>
          <a:p>
            <a:pPr marL="146050" indent="0">
              <a:buNone/>
            </a:pPr>
            <a:r>
              <a:rPr lang="en-MY" dirty="0"/>
              <a:t>	                  No active bleeding seen</a:t>
            </a:r>
          </a:p>
          <a:p>
            <a:pPr marL="146050" indent="0">
              <a:buNone/>
            </a:pPr>
            <a:r>
              <a:rPr lang="en-MY" dirty="0"/>
              <a:t>                                      Pulsation seen over BA and basilic vein</a:t>
            </a:r>
          </a:p>
          <a:p>
            <a:pPr marL="146050" indent="0">
              <a:buNone/>
            </a:pPr>
            <a:r>
              <a:rPr lang="en-MY" dirty="0"/>
              <a:t>	                  thrill felt post op, BA and RA felt post op</a:t>
            </a:r>
          </a:p>
          <a:p>
            <a:pPr marL="146050" indent="0">
              <a:buNone/>
            </a:pPr>
            <a:r>
              <a:rPr lang="en-MY" dirty="0"/>
              <a:t>                                      </a:t>
            </a:r>
            <a:r>
              <a:rPr lang="en-MY" dirty="0" err="1"/>
              <a:t>Surgicel</a:t>
            </a:r>
            <a:r>
              <a:rPr lang="en-MY" dirty="0"/>
              <a:t> applied and wound closed</a:t>
            </a:r>
          </a:p>
        </p:txBody>
      </p:sp>
    </p:spTree>
    <p:extLst>
      <p:ext uri="{BB962C8B-B14F-4D97-AF65-F5344CB8AC3E}">
        <p14:creationId xmlns:p14="http://schemas.microsoft.com/office/powerpoint/2010/main" val="3477724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3D57-D7F7-4383-B79B-6706F60F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 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F15E1-23B7-4204-8E74-02335BB5F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1469231"/>
            <a:ext cx="7505700" cy="3202782"/>
          </a:xfrm>
        </p:spPr>
        <p:txBody>
          <a:bodyPr>
            <a:normAutofit/>
          </a:bodyPr>
          <a:lstStyle/>
          <a:p>
            <a:r>
              <a:rPr lang="en-MY" dirty="0"/>
              <a:t>POD1 : Dressing stained. Thrill palpable. Radial pulse palpable. Dressing changed. FBC repeated. Plan for a session of HD inpatient and aim to discharge next day.  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POD2 : Completed HD 4H heparin free via IJV. Wound no bleeding. Clean. No Hematoma. Radial pulse, palpable. Thrill palpable. Old blood stain on dressing – no bleeding.</a:t>
            </a:r>
          </a:p>
          <a:p>
            <a:r>
              <a:rPr lang="en-MY" dirty="0"/>
              <a:t>Allowed discharge and to be seen in CKD Clinic 1/52. </a:t>
            </a:r>
            <a:r>
              <a:rPr lang="en-MY" dirty="0" err="1"/>
              <a:t>Withold</a:t>
            </a:r>
            <a:r>
              <a:rPr lang="en-MY" dirty="0"/>
              <a:t> antiplatelet and apixaban until review.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9F0718-0968-4F7F-A6FB-5530386BC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38020"/>
              </p:ext>
            </p:extLst>
          </p:nvPr>
        </p:nvGraphicFramePr>
        <p:xfrm>
          <a:off x="2447132" y="2227286"/>
          <a:ext cx="3543300" cy="1441964"/>
        </p:xfrm>
        <a:graphic>
          <a:graphicData uri="http://schemas.openxmlformats.org/drawingml/2006/table">
            <a:tbl>
              <a:tblPr firstRow="1" bandRow="1">
                <a:tableStyleId>{29AA9D2B-8CB4-4C76-BE76-AD4B1F72ED92}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662296297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211106256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77321910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864301050"/>
                    </a:ext>
                  </a:extLst>
                </a:gridCol>
              </a:tblGrid>
              <a:tr h="360491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17/01/22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19/01/22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21/01/22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875728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HB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243638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7.49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8.88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70961"/>
                  </a:ext>
                </a:extLst>
              </a:tr>
              <a:tr h="360491">
                <a:tc>
                  <a:txBody>
                    <a:bodyPr/>
                    <a:lstStyle/>
                    <a:p>
                      <a:r>
                        <a:rPr lang="en-MY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15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39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461775" y="364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WARD MOVEMENT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33">
                <a:solidFill>
                  <a:srgbClr val="000000"/>
                </a:solidFill>
              </a:rPr>
              <a:t>( 23/1/22 - 29/1/22 )</a:t>
            </a:r>
            <a:endParaRPr sz="2333">
              <a:solidFill>
                <a:srgbClr val="000000"/>
              </a:solidFill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55" name="Google Shape;155;p17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WARD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ADMISSION 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DISCHARGE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 INTAN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ICU MUTIARA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SHDU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SICU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 UTARA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 UTARA PERI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4EF75-816D-4BEB-9881-354DB48E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TCA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BC21F-6590-44CB-9702-86B59C3AD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No more bleeding. No Pain. No numbness</a:t>
            </a:r>
          </a:p>
          <a:p>
            <a:r>
              <a:rPr lang="en-MY" dirty="0"/>
              <a:t>Thrill palpable</a:t>
            </a:r>
          </a:p>
          <a:p>
            <a:r>
              <a:rPr lang="en-MY" dirty="0"/>
              <a:t>BBF 5mm. BA 5mm. Minimal Oedema. No Haematoma.</a:t>
            </a:r>
          </a:p>
          <a:p>
            <a:endParaRPr lang="en-MY" dirty="0"/>
          </a:p>
          <a:p>
            <a:r>
              <a:rPr lang="en-MY" dirty="0"/>
              <a:t>Plan</a:t>
            </a:r>
          </a:p>
          <a:p>
            <a:r>
              <a:rPr lang="en-MY" dirty="0"/>
              <a:t>STO 1/52. TCA 1/12 to review. Second stage BBF April 2022</a:t>
            </a:r>
          </a:p>
        </p:txBody>
      </p:sp>
    </p:spTree>
    <p:extLst>
      <p:ext uri="{BB962C8B-B14F-4D97-AF65-F5344CB8AC3E}">
        <p14:creationId xmlns:p14="http://schemas.microsoft.com/office/powerpoint/2010/main" val="20259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609650" y="352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TOTAL  SURGERY</a:t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61" name="Google Shape;161;p18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 Number of cases</a:t>
                      </a:r>
                      <a:endParaRPr sz="1900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ELECTIVE GA OT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3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EMERGENCY OT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8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LA OT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3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USAINS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-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TOTAL</a:t>
                      </a:r>
                      <a:endParaRPr sz="1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900"/>
                        <a:t>14</a:t>
                      </a:r>
                      <a:endParaRPr sz="1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326225" y="2787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ELECTIVE LA OT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1">
                <a:solidFill>
                  <a:srgbClr val="000000"/>
                </a:solidFill>
              </a:rPr>
              <a:t>23</a:t>
            </a:r>
            <a:r>
              <a:rPr lang="en-GB" sz="2111" baseline="30000">
                <a:solidFill>
                  <a:srgbClr val="000000"/>
                </a:solidFill>
              </a:rPr>
              <a:t>TH</a:t>
            </a:r>
            <a:r>
              <a:rPr lang="en-GB" sz="2111">
                <a:solidFill>
                  <a:srgbClr val="000000"/>
                </a:solidFill>
              </a:rPr>
              <a:t> JANUARY 2022</a:t>
            </a:r>
            <a:endParaRPr sz="2111">
              <a:solidFill>
                <a:srgbClr val="000000"/>
              </a:solidFill>
            </a:endParaRPr>
          </a:p>
        </p:txBody>
      </p:sp>
      <p:graphicFrame>
        <p:nvGraphicFramePr>
          <p:cNvPr id="167" name="Google Shape;167;p19"/>
          <p:cNvGraphicFramePr/>
          <p:nvPr/>
        </p:nvGraphicFramePr>
        <p:xfrm>
          <a:off x="320888" y="162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4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NO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NAME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RN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AGE 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DIAGNOSIS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OPERATION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WARD</a:t>
                      </a:r>
                      <a:endParaRPr sz="12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NURUL ADAWIYYAH BINTI AHMED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B776860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26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SINOSANAL RHABDOMYOCARCOMA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CHEMOPORT REMOVAL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 UTARA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MOHD SHAFIE BIN ZAKARIA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A165139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49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RIGHT INDIRECT INGUINAL HERNIA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RIGHT OPEN INGUINAL HERNIOPLASTY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 INTAN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326225" y="2787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ELECTIVE LA OT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1">
                <a:solidFill>
                  <a:srgbClr val="000000"/>
                </a:solidFill>
              </a:rPr>
              <a:t>26TH JANUARY 2022</a:t>
            </a:r>
            <a:endParaRPr sz="2111">
              <a:solidFill>
                <a:srgbClr val="000000"/>
              </a:solidFill>
            </a:endParaRPr>
          </a:p>
        </p:txBody>
      </p:sp>
      <p:graphicFrame>
        <p:nvGraphicFramePr>
          <p:cNvPr id="173" name="Google Shape;173;p20"/>
          <p:cNvGraphicFramePr/>
          <p:nvPr/>
        </p:nvGraphicFramePr>
        <p:xfrm>
          <a:off x="320888" y="162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76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3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4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NO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NAME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RN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AGE 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DIAGNOSIS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OPERATION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b="1"/>
                        <a:t>WARD</a:t>
                      </a:r>
                      <a:endParaRPr sz="1300"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MD ISA BIN AWANG KECHIK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B779504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79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OVERGRANULATION OF LAPAROTOMY WOUND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SECONDARY SUTURING OF LAPAROTOMY WOUND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4TD ORL</a:t>
                      </a:r>
                      <a:endParaRPr sz="13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819150" y="4882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ELECTIVE GA OT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1">
                <a:solidFill>
                  <a:srgbClr val="000000"/>
                </a:solidFill>
              </a:rPr>
              <a:t>23</a:t>
            </a:r>
            <a:r>
              <a:rPr lang="en-GB" sz="2111" baseline="30000">
                <a:solidFill>
                  <a:srgbClr val="000000"/>
                </a:solidFill>
              </a:rPr>
              <a:t>RD </a:t>
            </a:r>
            <a:r>
              <a:rPr lang="en-GB" sz="2111">
                <a:solidFill>
                  <a:srgbClr val="000000"/>
                </a:solidFill>
              </a:rPr>
              <a:t>JANUARY 2022</a:t>
            </a:r>
            <a:endParaRPr sz="2111">
              <a:solidFill>
                <a:srgbClr val="000000"/>
              </a:solidFill>
            </a:endParaRPr>
          </a:p>
        </p:txBody>
      </p:sp>
      <p:graphicFrame>
        <p:nvGraphicFramePr>
          <p:cNvPr id="179" name="Google Shape;179;p21"/>
          <p:cNvGraphicFramePr/>
          <p:nvPr/>
        </p:nvGraphicFramePr>
        <p:xfrm>
          <a:off x="342425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47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NO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NAME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RN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AGE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DIAGNOSIS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OPERATION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WARD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NOR HIDAYATUL ILHAM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B749966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MORBID OBESITY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LAPAROSCOPIC SLEEVE GASTRECTOMY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3U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AZMI BIN MAHMUD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A029106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MORBID OBESITY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LAPAROSCOPIC ROUX-EN-Y GASTRIC BYPASS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2INTAN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695900" y="315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ELECTIVE GA OT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11">
                <a:solidFill>
                  <a:srgbClr val="000000"/>
                </a:solidFill>
              </a:rPr>
              <a:t>26</a:t>
            </a:r>
            <a:r>
              <a:rPr lang="en-GB" sz="2111" baseline="30000">
                <a:solidFill>
                  <a:srgbClr val="000000"/>
                </a:solidFill>
              </a:rPr>
              <a:t>TH</a:t>
            </a:r>
            <a:r>
              <a:rPr lang="en-GB" sz="2111">
                <a:solidFill>
                  <a:srgbClr val="000000"/>
                </a:solidFill>
              </a:rPr>
              <a:t> JANUARY 2022</a:t>
            </a:r>
            <a:endParaRPr sz="2111">
              <a:solidFill>
                <a:srgbClr val="000000"/>
              </a:solidFill>
            </a:endParaRPr>
          </a:p>
        </p:txBody>
      </p:sp>
      <p:graphicFrame>
        <p:nvGraphicFramePr>
          <p:cNvPr id="185" name="Google Shape;185;p22"/>
          <p:cNvGraphicFramePr/>
          <p:nvPr/>
        </p:nvGraphicFramePr>
        <p:xfrm>
          <a:off x="323975" y="127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{29AA9D2B-8CB4-4C76-BE76-AD4B1F72ED92}</a:tableStyleId>
              </a:tblPr>
              <a:tblGrid>
                <a:gridCol w="4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4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NO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NAME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RN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AGE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DIAGNOSIS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OPERATION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/>
                        <a:t>WARD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ROHANA BINTI ABDULLAH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A819170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LEFT BREAST LESION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EXCISION BIOPSY OF LEFT BREAST LESION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3U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2226</Words>
  <Application>Microsoft Office PowerPoint</Application>
  <PresentationFormat>On-screen Show (16:9)</PresentationFormat>
  <Paragraphs>613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Arial</vt:lpstr>
      <vt:lpstr>Nunito</vt:lpstr>
      <vt:lpstr>Roboto</vt:lpstr>
      <vt:lpstr>Shift</vt:lpstr>
      <vt:lpstr>CENSUS PRESENTATION</vt:lpstr>
      <vt:lpstr>SOPD SURGERY TEAM B</vt:lpstr>
      <vt:lpstr>ENDOSCOPY  ( 23/1/22 - 29/1/22 ) </vt:lpstr>
      <vt:lpstr>WARD MOVEMENT ( 23/1/22 - 29/1/22 )</vt:lpstr>
      <vt:lpstr>TOTAL  SURGERY</vt:lpstr>
      <vt:lpstr>ELECTIVE LA OT  23TH JANUARY 2022</vt:lpstr>
      <vt:lpstr>ELECTIVE LA OT  26TH JANUARY 2022</vt:lpstr>
      <vt:lpstr>ELECTIVE GA OT 23RD JANUARY 2022</vt:lpstr>
      <vt:lpstr>ELECTIVE GA OT  26TH JANUARY 2022</vt:lpstr>
      <vt:lpstr>EMERGENCY OT  23RD - 29TH  JANUARY 2022</vt:lpstr>
      <vt:lpstr>EMERGENCY OT  23RD - 29TH  JANUARY 2022</vt:lpstr>
      <vt:lpstr>EMERGENCY OT  23RD - 29TH  JANUARY 2022</vt:lpstr>
      <vt:lpstr>USAINS OT (4TH WEEK)</vt:lpstr>
      <vt:lpstr>EMERGENCY ERCP  (4TH WEEK)</vt:lpstr>
      <vt:lpstr>MORTALITY CASES </vt:lpstr>
      <vt:lpstr>Major events (presentation to death)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Postop events (POD1 - POD7)</vt:lpstr>
      <vt:lpstr>PowerPoint Presentation</vt:lpstr>
      <vt:lpstr>PowerPoint Presentation</vt:lpstr>
      <vt:lpstr>PowerPoint Presentation</vt:lpstr>
      <vt:lpstr>Postop events (POD8 - POD10)</vt:lpstr>
      <vt:lpstr>CULTURE SUMMARY</vt:lpstr>
      <vt:lpstr>Antibiotic summary</vt:lpstr>
      <vt:lpstr>PowerPoint Presentation</vt:lpstr>
      <vt:lpstr>26/1/22 </vt:lpstr>
      <vt:lpstr>Morbidity</vt:lpstr>
      <vt:lpstr>Background History</vt:lpstr>
      <vt:lpstr>Presentation to ED</vt:lpstr>
      <vt:lpstr>Surgical RV in ED</vt:lpstr>
      <vt:lpstr>Surgical RV in ED</vt:lpstr>
      <vt:lpstr>Morning Review</vt:lpstr>
      <vt:lpstr>Exploration </vt:lpstr>
      <vt:lpstr>Post Op</vt:lpstr>
      <vt:lpstr>TCA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PRESENTATION</dc:title>
  <dc:creator>Karthik Krishnan</dc:creator>
  <cp:lastModifiedBy>Karthik Krishnan</cp:lastModifiedBy>
  <cp:revision>8</cp:revision>
  <dcterms:modified xsi:type="dcterms:W3CDTF">2022-01-30T14:33:24Z</dcterms:modified>
</cp:coreProperties>
</file>