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59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35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CASES SEEN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412</c:v>
                </c:pt>
                <c:pt idx="1">
                  <c:v>385</c:v>
                </c:pt>
                <c:pt idx="2">
                  <c:v>354</c:v>
                </c:pt>
                <c:pt idx="3">
                  <c:v>320</c:v>
                </c:pt>
                <c:pt idx="4">
                  <c:v>79</c:v>
                </c:pt>
                <c:pt idx="5">
                  <c:v>276</c:v>
                </c:pt>
                <c:pt idx="6">
                  <c:v>390</c:v>
                </c:pt>
                <c:pt idx="7">
                  <c:v>313</c:v>
                </c:pt>
                <c:pt idx="8">
                  <c:v>248</c:v>
                </c:pt>
                <c:pt idx="9">
                  <c:v>316</c:v>
                </c:pt>
                <c:pt idx="10">
                  <c:v>107</c:v>
                </c:pt>
                <c:pt idx="11">
                  <c:v>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91-4D5A-839E-E70DF9085AC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9A91-4D5A-839E-E70DF9085A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2-9A91-4D5A-839E-E70DF9085A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Column3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3-9A91-4D5A-839E-E70DF9085AC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450451848"/>
        <c:axId val="450453024"/>
      </c:barChart>
      <c:catAx>
        <c:axId val="450451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453024"/>
        <c:crosses val="autoZero"/>
        <c:auto val="1"/>
        <c:lblAlgn val="ctr"/>
        <c:lblOffset val="100"/>
        <c:noMultiLvlLbl val="0"/>
      </c:catAx>
      <c:valAx>
        <c:axId val="450453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451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D256-4D41-9D65-8A2C31C30D87}"/>
              </c:ext>
            </c:extLst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D256-4D41-9D65-8A2C31C30D87}"/>
              </c:ext>
            </c:extLst>
          </c:dPt>
          <c:dLbls>
            <c:dLbl>
              <c:idx val="0"/>
              <c:layout>
                <c:manualLayout>
                  <c:x val="8.5540274254041607E-2"/>
                  <c:y val="-9.348068399030980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56-4D41-9D65-8A2C31C30D87}"/>
                </c:ext>
              </c:extLst>
            </c:dLbl>
            <c:dLbl>
              <c:idx val="1"/>
              <c:layout>
                <c:manualLayout>
                  <c:x val="-5.4595216848361702E-2"/>
                  <c:y val="8.589221932192310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56-4D41-9D65-8A2C31C30D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FOLLOW-UP</c:v>
                </c:pt>
                <c:pt idx="1">
                  <c:v>NEW CASES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2939</c:v>
                </c:pt>
                <c:pt idx="1">
                  <c:v>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95-894B-A271-8DF36FBE24C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4C31-41C6-A289-2B5E36D84B2F}"/>
              </c:ext>
            </c:extLst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4C31-41C6-A289-2B5E36D84B2F}"/>
              </c:ext>
            </c:extLst>
          </c:dPt>
          <c:dLbls>
            <c:dLbl>
              <c:idx val="0"/>
              <c:layout>
                <c:manualLayout>
                  <c:x val="1.4272845746268701E-2"/>
                  <c:y val="-3.0372834954318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C31-41C6-A289-2B5E36D84B2F}"/>
                </c:ext>
              </c:extLst>
            </c:dLbl>
            <c:dLbl>
              <c:idx val="1"/>
              <c:layout>
                <c:manualLayout>
                  <c:x val="-1.7894916973232901E-2"/>
                  <c:y val="4.118836142872930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C31-41C6-A289-2B5E36D84B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CASES SEEN</c:v>
                </c:pt>
                <c:pt idx="1">
                  <c:v>CASES DEFAULTED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1888</c:v>
                </c:pt>
                <c:pt idx="1">
                  <c:v>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9E-3041-A32B-10EFEA342B1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22EE-4CC4-8605-28EA18127F28}"/>
              </c:ext>
            </c:extLst>
          </c:dPt>
          <c:dPt>
            <c:idx val="1"/>
            <c:bubble3D val="0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22EE-4CC4-8605-28EA18127F28}"/>
              </c:ext>
            </c:extLst>
          </c:dPt>
          <c:dPt>
            <c:idx val="2"/>
            <c:bubble3D val="0"/>
            <c:spPr>
              <a:pattFill prst="ltUpDiag">
                <a:fgClr>
                  <a:schemeClr val="accent3"/>
                </a:fgClr>
                <a:bgClr>
                  <a:schemeClr val="accent3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5-22EE-4CC4-8605-28EA18127F28}"/>
              </c:ext>
            </c:extLst>
          </c:dPt>
          <c:dPt>
            <c:idx val="3"/>
            <c:bubble3D val="0"/>
            <c:spPr>
              <a:pattFill prst="ltUpDiag">
                <a:fgClr>
                  <a:schemeClr val="accent4"/>
                </a:fgClr>
                <a:bgClr>
                  <a:schemeClr val="accent4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4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22EE-4CC4-8605-28EA18127F28}"/>
              </c:ext>
            </c:extLst>
          </c:dPt>
          <c:dPt>
            <c:idx val="4"/>
            <c:bubble3D val="0"/>
            <c:spPr>
              <a:pattFill prst="ltUpDiag">
                <a:fgClr>
                  <a:schemeClr val="accent5"/>
                </a:fgClr>
                <a:bgClr>
                  <a:schemeClr val="accent5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5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9-22EE-4CC4-8605-28EA18127F28}"/>
              </c:ext>
            </c:extLst>
          </c:dPt>
          <c:dPt>
            <c:idx val="5"/>
            <c:bubble3D val="0"/>
            <c:spPr>
              <a:pattFill prst="ltUpDiag">
                <a:fgClr>
                  <a:schemeClr val="accent6"/>
                </a:fgClr>
                <a:bgClr>
                  <a:schemeClr val="accent6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6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B-22EE-4CC4-8605-28EA18127F28}"/>
              </c:ext>
            </c:extLst>
          </c:dPt>
          <c:dPt>
            <c:idx val="6"/>
            <c:bubble3D val="0"/>
            <c:spPr>
              <a:pattFill prst="ltUpDiag">
                <a:fgClr>
                  <a:schemeClr val="accent1">
                    <a:lumMod val="60000"/>
                  </a:schemeClr>
                </a:fgClr>
                <a:bgClr>
                  <a:schemeClr val="accent1">
                    <a:lumMod val="60000"/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>
                    <a:lumMod val="6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D-22EE-4CC4-8605-28EA18127F28}"/>
              </c:ext>
            </c:extLst>
          </c:dPt>
          <c:dPt>
            <c:idx val="7"/>
            <c:bubble3D val="0"/>
            <c:spPr>
              <a:pattFill prst="ltUpDiag">
                <a:fgClr>
                  <a:schemeClr val="accent2">
                    <a:lumMod val="60000"/>
                  </a:schemeClr>
                </a:fgClr>
                <a:bgClr>
                  <a:schemeClr val="accent2">
                    <a:lumMod val="60000"/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>
                    <a:lumMod val="6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F-22EE-4CC4-8605-28EA18127F28}"/>
              </c:ext>
            </c:extLst>
          </c:dPt>
          <c:dPt>
            <c:idx val="8"/>
            <c:bubble3D val="0"/>
            <c:spPr>
              <a:pattFill prst="ltUpDiag">
                <a:fgClr>
                  <a:schemeClr val="accent3">
                    <a:lumMod val="60000"/>
                  </a:schemeClr>
                </a:fgClr>
                <a:bgClr>
                  <a:schemeClr val="accent3">
                    <a:lumMod val="60000"/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>
                    <a:lumMod val="6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11-22EE-4CC4-8605-28EA18127F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8"/>
                <c:pt idx="1">
                  <c:v>COLORECTAL</c:v>
                </c:pt>
                <c:pt idx="2">
                  <c:v>THYROID</c:v>
                </c:pt>
                <c:pt idx="3">
                  <c:v>GENERAL</c:v>
                </c:pt>
                <c:pt idx="4">
                  <c:v>BREAST</c:v>
                </c:pt>
                <c:pt idx="5">
                  <c:v>HPB</c:v>
                </c:pt>
                <c:pt idx="6">
                  <c:v>HERNIA</c:v>
                </c:pt>
                <c:pt idx="7">
                  <c:v>VASCULAR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1">
                  <c:v>321</c:v>
                </c:pt>
                <c:pt idx="2">
                  <c:v>507</c:v>
                </c:pt>
                <c:pt idx="3">
                  <c:v>1233</c:v>
                </c:pt>
                <c:pt idx="4">
                  <c:v>798</c:v>
                </c:pt>
                <c:pt idx="5">
                  <c:v>311</c:v>
                </c:pt>
                <c:pt idx="6">
                  <c:v>180</c:v>
                </c:pt>
                <c:pt idx="7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75-3D44-9D2A-16C0879EBAE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236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092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638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309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943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582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79027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1160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93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822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393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24B0-E50D-44AF-A94B-3A403621ABEA}" type="datetimeFigureOut">
              <a:rPr lang="en-MY" smtClean="0"/>
              <a:t>9/1/2019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8C4A9-D549-4A77-9B94-447E821B91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786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SOPD CENCUS </a:t>
            </a:r>
            <a:br>
              <a:rPr lang="en-MY" dirty="0"/>
            </a:br>
            <a:r>
              <a:rPr lang="en-MY" dirty="0"/>
              <a:t>TEAM 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/>
              <a:t>JANUARY - DECEMBER 2018</a:t>
            </a:r>
          </a:p>
        </p:txBody>
      </p:sp>
    </p:spTree>
    <p:extLst>
      <p:ext uri="{BB962C8B-B14F-4D97-AF65-F5344CB8AC3E}">
        <p14:creationId xmlns:p14="http://schemas.microsoft.com/office/powerpoint/2010/main" val="71351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065144"/>
              </p:ext>
            </p:extLst>
          </p:nvPr>
        </p:nvGraphicFramePr>
        <p:xfrm>
          <a:off x="628650" y="883920"/>
          <a:ext cx="7886700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TOTAL CASES SEEN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FOLLOW-UP</a:t>
                      </a:r>
                      <a:r>
                        <a:rPr lang="en-MY" baseline="0" dirty="0"/>
                        <a:t> CASES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NEW CASES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DISCHARGED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JANUARY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DECEMBER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3438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2939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358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122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12856"/>
            <a:ext cx="7886700" cy="626547"/>
          </a:xfrm>
        </p:spPr>
        <p:txBody>
          <a:bodyPr>
            <a:normAutofit fontScale="90000"/>
          </a:bodyPr>
          <a:lstStyle/>
          <a:p>
            <a:pPr algn="ctr"/>
            <a:r>
              <a:rPr lang="en-MY" dirty="0"/>
              <a:t>TOTAL CASES SEEN IN SOPD IN 2018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882126"/>
              </p:ext>
            </p:extLst>
          </p:nvPr>
        </p:nvGraphicFramePr>
        <p:xfrm>
          <a:off x="628650" y="1815921"/>
          <a:ext cx="7886700" cy="4361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4654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2291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MY" sz="3200" dirty="0"/>
              <a:t>TOTAL NEW CASES FOLLOW-UP CASES IN SOPD 2018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83681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108" y="7582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MY" sz="3200" dirty="0"/>
              <a:t>TOTAL CASES SEEN AND DEFAULTED IN SOPD JUNE – DECEMBER 2018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244768"/>
              </p:ext>
            </p:extLst>
          </p:nvPr>
        </p:nvGraphicFramePr>
        <p:xfrm>
          <a:off x="714108" y="2252914"/>
          <a:ext cx="7537392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4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4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4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0" dirty="0"/>
                        <a:t>TOTAL TCA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0" dirty="0"/>
                        <a:t>CASES SEEN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0" dirty="0"/>
                        <a:t>CASES DEFAULTED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527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NOVEMBER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dirty="0"/>
                        <a:t>DECEMBER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Y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2857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1888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969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012" y="51040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MY" sz="2800" dirty="0"/>
              <a:t>TOTAL CASES SEEN AND DEFAULTED IN SOPD </a:t>
            </a:r>
            <a:br>
              <a:rPr lang="en-MY" sz="2800" dirty="0"/>
            </a:br>
            <a:r>
              <a:rPr lang="en-MY" sz="2800" dirty="0"/>
              <a:t>JUN – DEC 2018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27088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4" y="468157"/>
            <a:ext cx="7886700" cy="768215"/>
          </a:xfrm>
        </p:spPr>
        <p:txBody>
          <a:bodyPr>
            <a:normAutofit fontScale="90000"/>
          </a:bodyPr>
          <a:lstStyle/>
          <a:p>
            <a:r>
              <a:rPr lang="en-MY" dirty="0"/>
              <a:t>DIVISION TOTAL CASES SEEN IN SOPD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580751"/>
              </p:ext>
            </p:extLst>
          </p:nvPr>
        </p:nvGraphicFramePr>
        <p:xfrm>
          <a:off x="628654" y="1374865"/>
          <a:ext cx="6900864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26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2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39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00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38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2608">
                  <a:extLst>
                    <a:ext uri="{9D8B030D-6E8A-4147-A177-3AD203B41FA5}">
                      <a16:colId xmlns:a16="http://schemas.microsoft.com/office/drawing/2014/main" val="32061198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BREAST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THYROID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HPB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HERNIA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COLORECTAL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GENERAL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VASCULAR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JAN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FEB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MAC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APR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MAY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JUN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JUL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AUG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SEP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OCT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NOV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DEC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798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311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321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1233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470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030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3200" dirty="0"/>
              <a:t>DIVISION TOTAL CASES SEEN IN SOPD IN 2018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467770"/>
              </p:ext>
            </p:extLst>
          </p:nvPr>
        </p:nvGraphicFramePr>
        <p:xfrm>
          <a:off x="628650" y="1418602"/>
          <a:ext cx="7886700" cy="4758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280</Words>
  <Application>Microsoft Office PowerPoint</Application>
  <PresentationFormat>On-screen Show (4:3)</PresentationFormat>
  <Paragraphs>228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SOPD CENCUS  TEAM A</vt:lpstr>
      <vt:lpstr>PowerPoint Presentation</vt:lpstr>
      <vt:lpstr>TOTAL CASES SEEN IN SOPD IN 2018</vt:lpstr>
      <vt:lpstr>TOTAL NEW CASES FOLLOW-UP CASES IN SOPD 2018</vt:lpstr>
      <vt:lpstr>TOTAL CASES SEEN AND DEFAULTED IN SOPD JUNE – DECEMBER 2018</vt:lpstr>
      <vt:lpstr>TOTAL CASES SEEN AND DEFAULTED IN SOPD  JUN – DEC 2018</vt:lpstr>
      <vt:lpstr>DIVISION TOTAL CASES SEEN IN SOPD</vt:lpstr>
      <vt:lpstr>DIVISION TOTAL CASES SEEN IN SOPD IN 2018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SOPD CENCUS</dc:title>
  <dc:creator>Suraya Mustafa</dc:creator>
  <cp:lastModifiedBy>Karthik Krishnan</cp:lastModifiedBy>
  <cp:revision>20</cp:revision>
  <dcterms:created xsi:type="dcterms:W3CDTF">2019-01-03T13:16:59Z</dcterms:created>
  <dcterms:modified xsi:type="dcterms:W3CDTF">2019-01-08T17:04:34Z</dcterms:modified>
</cp:coreProperties>
</file>