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2" d="100"/>
          <a:sy n="102" d="100"/>
        </p:scale>
        <p:origin x="-158" y="-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FB443-023E-4D94-A320-079231BD40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D5D08E-7557-4955-AB4E-EB7FF657B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DC305-25C0-48CE-956E-BDDC4BE90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AECA-7223-4D2D-813E-D8DFF632FD0F}" type="datetimeFigureOut">
              <a:rPr lang="en-MY" smtClean="0"/>
              <a:t>9/3/2022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7DCB4-BBF6-40ED-92D6-575ECDCE6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93E46-CDCB-494B-8890-81A2ADCFF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123F-BE36-4F24-8693-F3F2D3F19B5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60269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AE22B-4794-4A0D-BE77-D8B43B701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C4742E-69DC-44CE-86F9-D88C1A25E4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80A8A-BF98-4636-A9F2-E4B891606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AECA-7223-4D2D-813E-D8DFF632FD0F}" type="datetimeFigureOut">
              <a:rPr lang="en-MY" smtClean="0"/>
              <a:t>9/3/2022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0A9B5-60F4-4BBA-9859-A78C930EB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1A63A-CE9D-423C-80CF-828EAAB2B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123F-BE36-4F24-8693-F3F2D3F19B5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3033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4ACCC6-7DD9-4DC3-A374-DB8C0F644C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6F7AFB-E33F-4429-BF7F-0AB448D3BF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14D80-506A-4CF1-B577-AA9B989A6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AECA-7223-4D2D-813E-D8DFF632FD0F}" type="datetimeFigureOut">
              <a:rPr lang="en-MY" smtClean="0"/>
              <a:t>9/3/2022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5060C-25D6-42EF-89B7-F27082A9D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3D4F7-242A-4115-ACAE-78D98F883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123F-BE36-4F24-8693-F3F2D3F19B5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3246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8769E-05AF-41C7-BBB0-5929E9419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33471-AB55-44E9-86B8-CDA5764E4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94EDA-4D62-439A-AD1B-5D885AC4A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AECA-7223-4D2D-813E-D8DFF632FD0F}" type="datetimeFigureOut">
              <a:rPr lang="en-MY" smtClean="0"/>
              <a:t>9/3/2022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327AE-1CA7-464B-B934-B7E33C857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1D348-6CF3-4639-A119-18A2AC349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123F-BE36-4F24-8693-F3F2D3F19B5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88132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DAD30-4539-4C7E-A7E7-A51958F82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87F7B4-EA45-410F-B308-B21C245AA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AE60C-877F-4A86-8D42-57AF615B7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AECA-7223-4D2D-813E-D8DFF632FD0F}" type="datetimeFigureOut">
              <a:rPr lang="en-MY" smtClean="0"/>
              <a:t>9/3/2022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9ABBA-7F38-48B0-A47C-3616593B2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784C6-B205-4F91-9CA2-2A8DD5E94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123F-BE36-4F24-8693-F3F2D3F19B5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1506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7A6F0-2042-4A1D-B050-13B5DF92D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4687F-0F43-4F54-A560-006248B797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201A2E-AF43-4DA6-B6F2-F769A4B9BD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D2C79D-4BB1-4911-9ACA-14DF0DAA9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AECA-7223-4D2D-813E-D8DFF632FD0F}" type="datetimeFigureOut">
              <a:rPr lang="en-MY" smtClean="0"/>
              <a:t>9/3/2022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DFEF6B-0820-4386-A3E7-64F8FAA5F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FAFB90-EC6B-4686-B751-E5FE8AA58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123F-BE36-4F24-8693-F3F2D3F19B5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50278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798AA-8DBF-4284-AE5C-6F16700EE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F27E8E-564F-4B55-8C0D-61E6FA226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B95496-7664-45E0-A41A-1DE177C4D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CB5574-8551-4663-BDA6-FC4E6DA632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5476C4-293C-4B07-8DAE-AFB04591B2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DCB8E1-B1B5-4BA6-8F39-31DB3E55F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AECA-7223-4D2D-813E-D8DFF632FD0F}" type="datetimeFigureOut">
              <a:rPr lang="en-MY" smtClean="0"/>
              <a:t>9/3/2022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BED2FC-AB72-496B-B5DA-600E4B8F7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DF45A5-65EE-4FC2-A9AA-77A95E97E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123F-BE36-4F24-8693-F3F2D3F19B5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85419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CE80D-515C-48A2-949E-228E753F9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C61F74-5B86-4A55-A434-4F172C1FB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AECA-7223-4D2D-813E-D8DFF632FD0F}" type="datetimeFigureOut">
              <a:rPr lang="en-MY" smtClean="0"/>
              <a:t>9/3/2022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FCB957-ACD4-40D3-BCEA-DA03FA97F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39E18C-34CE-491E-88EE-903965AF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123F-BE36-4F24-8693-F3F2D3F19B5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6084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832B0E-11BE-40C7-9F25-A9E05096B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AECA-7223-4D2D-813E-D8DFF632FD0F}" type="datetimeFigureOut">
              <a:rPr lang="en-MY" smtClean="0"/>
              <a:t>9/3/2022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2490CE-C6DA-485E-AD94-ADA38F0C9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C8AA8-D60F-4D95-B0F1-511364CD6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123F-BE36-4F24-8693-F3F2D3F19B5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17195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DCDBA-63E3-4F5B-AF64-A0CC07C34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958B7-E6F3-40E6-8E60-B0444E755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8892D1-6B5C-4149-9794-1AE208472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C4E5ED-05C7-4DDB-9A9A-28C574861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AECA-7223-4D2D-813E-D8DFF632FD0F}" type="datetimeFigureOut">
              <a:rPr lang="en-MY" smtClean="0"/>
              <a:t>9/3/2022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A3BECD-B342-4402-900D-9DBC63FBE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EEC4F6-381E-4B51-AB63-45BB37AAA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123F-BE36-4F24-8693-F3F2D3F19B5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83668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C9C86-096A-493B-9342-BCE662C21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7F302C-5247-4E21-8CA9-A9DE68568B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F40762-550A-44D2-85A0-25694D7F1E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C2A161-22B7-4219-BEC3-F36874180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AECA-7223-4D2D-813E-D8DFF632FD0F}" type="datetimeFigureOut">
              <a:rPr lang="en-MY" smtClean="0"/>
              <a:t>9/3/2022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AA778-77B4-4EC3-8C94-32E1C700A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9D1F05-6043-4356-B25C-B84E1F618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123F-BE36-4F24-8693-F3F2D3F19B5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9842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BDC515-A2DA-4766-BB9B-8EB03FA96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A4483-8E5C-43ED-B081-E14C4F2C1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44590-953C-4BA6-911F-77C7399017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2AECA-7223-4D2D-813E-D8DFF632FD0F}" type="datetimeFigureOut">
              <a:rPr lang="en-MY" smtClean="0"/>
              <a:t>9/3/2022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3D8E7-6A32-48B8-ACA8-F08A497AC6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C9066F-4408-4AC0-A049-40F2705479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7123F-BE36-4F24-8693-F3F2D3F19B5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29772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E5CED-6552-4A84-A635-F8FBE2795D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MY" dirty="0"/>
              <a:t>B. Karthik Krishnan A/L Balakrishnan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A4D5A9-F2A1-4E73-AB41-93E1D4D8A9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MY" dirty="0"/>
              <a:t>P-UM0080/18</a:t>
            </a:r>
          </a:p>
          <a:p>
            <a:r>
              <a:rPr lang="en-MY" dirty="0" err="1"/>
              <a:t>MMed</a:t>
            </a:r>
            <a:r>
              <a:rPr lang="en-MY" dirty="0"/>
              <a:t> Surgery Y4</a:t>
            </a:r>
          </a:p>
        </p:txBody>
      </p:sp>
    </p:spTree>
    <p:extLst>
      <p:ext uri="{BB962C8B-B14F-4D97-AF65-F5344CB8AC3E}">
        <p14:creationId xmlns:p14="http://schemas.microsoft.com/office/powerpoint/2010/main" val="1962757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FC9FCB-8854-48F6-B086-54A070168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SAGE Vascular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1966C6F-550E-457E-A5A5-DA1887BC3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67" y="2543345"/>
            <a:ext cx="5455917" cy="3764582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0A6B001-6EFF-42F9-A116-A7E95AC34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2067" y="2596836"/>
            <a:ext cx="5518924" cy="356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72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79EC4-C75E-4BED-91F6-81F820C69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BIMJ Image of Interest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BE5E3C-4E96-4E40-B06C-BCF514A01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316" y="1385150"/>
            <a:ext cx="6780700" cy="408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48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EE13B-2BCF-476B-96DB-68F5E57EC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Yolk Sac Tumour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50CDE7-6B64-4837-8E99-7B8E3F7C7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66" y="1690688"/>
            <a:ext cx="8162925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590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33880-55A7-4A6C-8012-EF202C76C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Carcinoma </a:t>
            </a:r>
            <a:r>
              <a:rPr lang="en-MY" dirty="0" err="1"/>
              <a:t>En-Cuirasse</a:t>
            </a:r>
            <a:r>
              <a:rPr lang="en-MY" dirty="0"/>
              <a:t> Case Report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CCA00E-952C-4EA9-A163-C1618DCBE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2" y="2366962"/>
            <a:ext cx="10048875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05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119D2-8B6B-4E23-A2CE-4E1777832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467" y="160774"/>
            <a:ext cx="10515600" cy="776288"/>
          </a:xfrm>
        </p:spPr>
        <p:txBody>
          <a:bodyPr/>
          <a:lstStyle/>
          <a:p>
            <a:r>
              <a:rPr lang="en-MY" dirty="0"/>
              <a:t>Supervisor Report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D0039A4-1109-4EE4-89CA-DDC2EE51A1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3401998"/>
              </p:ext>
            </p:extLst>
          </p:nvPr>
        </p:nvGraphicFramePr>
        <p:xfrm>
          <a:off x="944467" y="1052847"/>
          <a:ext cx="10641281" cy="5364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6882">
                  <a:extLst>
                    <a:ext uri="{9D8B030D-6E8A-4147-A177-3AD203B41FA5}">
                      <a16:colId xmlns:a16="http://schemas.microsoft.com/office/drawing/2014/main" val="3248175026"/>
                    </a:ext>
                  </a:extLst>
                </a:gridCol>
                <a:gridCol w="4039923">
                  <a:extLst>
                    <a:ext uri="{9D8B030D-6E8A-4147-A177-3AD203B41FA5}">
                      <a16:colId xmlns:a16="http://schemas.microsoft.com/office/drawing/2014/main" val="3615469730"/>
                    </a:ext>
                  </a:extLst>
                </a:gridCol>
                <a:gridCol w="2953436">
                  <a:extLst>
                    <a:ext uri="{9D8B030D-6E8A-4147-A177-3AD203B41FA5}">
                      <a16:colId xmlns:a16="http://schemas.microsoft.com/office/drawing/2014/main" val="2995140016"/>
                    </a:ext>
                  </a:extLst>
                </a:gridCol>
                <a:gridCol w="2821040">
                  <a:extLst>
                    <a:ext uri="{9D8B030D-6E8A-4147-A177-3AD203B41FA5}">
                      <a16:colId xmlns:a16="http://schemas.microsoft.com/office/drawing/2014/main" val="1864820487"/>
                    </a:ext>
                  </a:extLst>
                </a:gridCol>
              </a:tblGrid>
              <a:tr h="317556">
                <a:tc>
                  <a:txBody>
                    <a:bodyPr/>
                    <a:lstStyle/>
                    <a:p>
                      <a:r>
                        <a:rPr lang="en-MY" sz="2200">
                          <a:effectLst/>
                        </a:rPr>
                        <a:t>Num</a:t>
                      </a:r>
                      <a:endParaRPr lang="en-MY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MY" sz="2200" dirty="0">
                          <a:effectLst/>
                        </a:rPr>
                        <a:t>Date </a:t>
                      </a:r>
                      <a:endParaRPr lang="en-MY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MY" sz="2200" dirty="0">
                          <a:effectLst/>
                        </a:rPr>
                        <a:t>Posting </a:t>
                      </a:r>
                      <a:endParaRPr lang="en-MY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MY" sz="2200">
                          <a:effectLst/>
                        </a:rPr>
                        <a:t>Supervisor Report </a:t>
                      </a:r>
                      <a:endParaRPr lang="en-MY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2094090"/>
                  </a:ext>
                </a:extLst>
              </a:tr>
              <a:tr h="317556">
                <a:tc>
                  <a:txBody>
                    <a:bodyPr/>
                    <a:lstStyle/>
                    <a:p>
                      <a:r>
                        <a:rPr lang="en-MY" sz="2200">
                          <a:effectLst/>
                        </a:rPr>
                        <a:t>1</a:t>
                      </a:r>
                      <a:endParaRPr lang="en-MY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MY" sz="2200" dirty="0">
                          <a:effectLst/>
                        </a:rPr>
                        <a:t>June 2018 – Aug 2018</a:t>
                      </a:r>
                      <a:endParaRPr lang="en-MY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MY" sz="2200" dirty="0">
                          <a:effectLst/>
                        </a:rPr>
                        <a:t>Surgery (Team A)</a:t>
                      </a:r>
                      <a:endParaRPr lang="en-MY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200" dirty="0">
                          <a:effectLst/>
                        </a:rPr>
                        <a:t>Submitted </a:t>
                      </a:r>
                      <a:endParaRPr lang="en-MY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6420919"/>
                  </a:ext>
                </a:extLst>
              </a:tr>
              <a:tr h="317556">
                <a:tc>
                  <a:txBody>
                    <a:bodyPr/>
                    <a:lstStyle/>
                    <a:p>
                      <a:r>
                        <a:rPr lang="en-MY" sz="2200">
                          <a:effectLst/>
                        </a:rPr>
                        <a:t>2</a:t>
                      </a:r>
                      <a:endParaRPr lang="en-MY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MY" sz="2200">
                          <a:effectLst/>
                        </a:rPr>
                        <a:t>Sep 2018 – Nov 2018</a:t>
                      </a:r>
                      <a:endParaRPr lang="en-MY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MY" sz="2200" dirty="0">
                          <a:effectLst/>
                        </a:rPr>
                        <a:t>Surgery  (Team A)</a:t>
                      </a:r>
                      <a:endParaRPr lang="en-MY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200" dirty="0">
                          <a:effectLst/>
                        </a:rPr>
                        <a:t>Submitted </a:t>
                      </a:r>
                      <a:endParaRPr lang="en-MY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9402537"/>
                  </a:ext>
                </a:extLst>
              </a:tr>
              <a:tr h="317556">
                <a:tc>
                  <a:txBody>
                    <a:bodyPr/>
                    <a:lstStyle/>
                    <a:p>
                      <a:r>
                        <a:rPr lang="en-MY" sz="2200">
                          <a:effectLst/>
                        </a:rPr>
                        <a:t>3</a:t>
                      </a:r>
                      <a:endParaRPr lang="en-MY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MY" sz="2200">
                          <a:effectLst/>
                        </a:rPr>
                        <a:t>Dec 2018 – Feb 2019</a:t>
                      </a:r>
                      <a:endParaRPr lang="en-MY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MY" sz="2200" dirty="0">
                          <a:effectLst/>
                        </a:rPr>
                        <a:t>Surgery (Team B)</a:t>
                      </a:r>
                      <a:endParaRPr lang="en-MY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200" dirty="0">
                          <a:effectLst/>
                        </a:rPr>
                        <a:t>Submitted</a:t>
                      </a:r>
                      <a:endParaRPr lang="en-MY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0760325"/>
                  </a:ext>
                </a:extLst>
              </a:tr>
              <a:tr h="317556">
                <a:tc>
                  <a:txBody>
                    <a:bodyPr/>
                    <a:lstStyle/>
                    <a:p>
                      <a:r>
                        <a:rPr lang="en-MY" sz="2200">
                          <a:effectLst/>
                        </a:rPr>
                        <a:t>4</a:t>
                      </a:r>
                      <a:endParaRPr lang="en-MY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MY" sz="2200">
                          <a:effectLst/>
                        </a:rPr>
                        <a:t>March 2019- May 2019</a:t>
                      </a:r>
                      <a:endParaRPr lang="en-MY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MY" sz="2200" dirty="0">
                          <a:effectLst/>
                        </a:rPr>
                        <a:t>Surgery (Team B)</a:t>
                      </a:r>
                      <a:endParaRPr lang="en-MY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200" dirty="0">
                          <a:effectLst/>
                        </a:rPr>
                        <a:t>Submitted </a:t>
                      </a:r>
                      <a:endParaRPr lang="en-MY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9596038"/>
                  </a:ext>
                </a:extLst>
              </a:tr>
              <a:tr h="317556">
                <a:tc>
                  <a:txBody>
                    <a:bodyPr/>
                    <a:lstStyle/>
                    <a:p>
                      <a:r>
                        <a:rPr lang="en-MY" sz="2200">
                          <a:effectLst/>
                        </a:rPr>
                        <a:t>5</a:t>
                      </a:r>
                      <a:endParaRPr lang="en-MY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MY" sz="2200">
                          <a:effectLst/>
                        </a:rPr>
                        <a:t>June 2019 – Aug 2019</a:t>
                      </a:r>
                      <a:endParaRPr lang="en-MY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MY" sz="2200" dirty="0">
                          <a:effectLst/>
                        </a:rPr>
                        <a:t>Surgery (HRPZ)</a:t>
                      </a:r>
                      <a:endParaRPr lang="en-MY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200" dirty="0">
                          <a:effectLst/>
                        </a:rPr>
                        <a:t>Submitted </a:t>
                      </a:r>
                      <a:endParaRPr lang="en-MY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5339255"/>
                  </a:ext>
                </a:extLst>
              </a:tr>
              <a:tr h="317556">
                <a:tc>
                  <a:txBody>
                    <a:bodyPr/>
                    <a:lstStyle/>
                    <a:p>
                      <a:r>
                        <a:rPr lang="en-MY" sz="2200">
                          <a:effectLst/>
                        </a:rPr>
                        <a:t>6</a:t>
                      </a:r>
                      <a:endParaRPr lang="en-MY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MY" sz="2200">
                          <a:effectLst/>
                        </a:rPr>
                        <a:t>Sep 2019 – Nov 2019</a:t>
                      </a:r>
                      <a:endParaRPr lang="en-MY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MY" sz="2200" dirty="0" err="1">
                          <a:effectLst/>
                        </a:rPr>
                        <a:t>Paeds</a:t>
                      </a:r>
                      <a:r>
                        <a:rPr lang="en-MY" sz="2200" dirty="0">
                          <a:effectLst/>
                        </a:rPr>
                        <a:t> Surgery (HUSM)</a:t>
                      </a:r>
                      <a:endParaRPr lang="en-MY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200" dirty="0">
                          <a:effectLst/>
                        </a:rPr>
                        <a:t>Submitted </a:t>
                      </a:r>
                      <a:endParaRPr lang="en-MY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9128986"/>
                  </a:ext>
                </a:extLst>
              </a:tr>
              <a:tr h="317556">
                <a:tc>
                  <a:txBody>
                    <a:bodyPr/>
                    <a:lstStyle/>
                    <a:p>
                      <a:r>
                        <a:rPr lang="en-MY" sz="2200">
                          <a:effectLst/>
                        </a:rPr>
                        <a:t>7</a:t>
                      </a:r>
                      <a:endParaRPr lang="en-MY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MY" sz="2200">
                          <a:effectLst/>
                        </a:rPr>
                        <a:t>Dec 2019 – Feb 2020</a:t>
                      </a:r>
                      <a:endParaRPr lang="en-MY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MY" sz="2200" dirty="0">
                          <a:effectLst/>
                        </a:rPr>
                        <a:t>Urology (HRPZ)</a:t>
                      </a:r>
                      <a:endParaRPr lang="en-MY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200" dirty="0">
                          <a:effectLst/>
                        </a:rPr>
                        <a:t>Submitted</a:t>
                      </a:r>
                      <a:endParaRPr lang="en-MY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1759803"/>
                  </a:ext>
                </a:extLst>
              </a:tr>
              <a:tr h="317556">
                <a:tc>
                  <a:txBody>
                    <a:bodyPr/>
                    <a:lstStyle/>
                    <a:p>
                      <a:r>
                        <a:rPr lang="en-MY" sz="2200">
                          <a:effectLst/>
                        </a:rPr>
                        <a:t>8</a:t>
                      </a:r>
                      <a:endParaRPr lang="en-MY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MY" sz="2200">
                          <a:effectLst/>
                        </a:rPr>
                        <a:t>March 2020 – May 2020</a:t>
                      </a:r>
                      <a:endParaRPr lang="en-MY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MY" sz="2200" dirty="0">
                          <a:effectLst/>
                        </a:rPr>
                        <a:t>Vascular (HUKM)</a:t>
                      </a:r>
                      <a:endParaRPr lang="en-MY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200" dirty="0">
                          <a:effectLst/>
                        </a:rPr>
                        <a:t>Submitted </a:t>
                      </a:r>
                      <a:endParaRPr lang="en-MY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0941661"/>
                  </a:ext>
                </a:extLst>
              </a:tr>
              <a:tr h="317556">
                <a:tc>
                  <a:txBody>
                    <a:bodyPr/>
                    <a:lstStyle/>
                    <a:p>
                      <a:r>
                        <a:rPr lang="en-MY" sz="2200">
                          <a:effectLst/>
                        </a:rPr>
                        <a:t>9</a:t>
                      </a:r>
                      <a:endParaRPr lang="en-MY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MY" sz="2200">
                          <a:effectLst/>
                        </a:rPr>
                        <a:t>June 2020-Aug 2020</a:t>
                      </a:r>
                      <a:endParaRPr lang="en-MY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MY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Vascular (HUKM)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200" dirty="0">
                          <a:effectLst/>
                        </a:rPr>
                        <a:t>Submitted </a:t>
                      </a:r>
                      <a:endParaRPr lang="en-MY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6888126"/>
                  </a:ext>
                </a:extLst>
              </a:tr>
              <a:tr h="317556">
                <a:tc>
                  <a:txBody>
                    <a:bodyPr/>
                    <a:lstStyle/>
                    <a:p>
                      <a:r>
                        <a:rPr lang="en-MY" sz="2200">
                          <a:effectLst/>
                        </a:rPr>
                        <a:t>10</a:t>
                      </a:r>
                      <a:endParaRPr lang="en-MY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MY" sz="2200">
                          <a:effectLst/>
                        </a:rPr>
                        <a:t>Sep 2020– Nov 2020</a:t>
                      </a:r>
                      <a:endParaRPr lang="en-MY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MY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Upper GI (HSAJB)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200" dirty="0">
                          <a:effectLst/>
                        </a:rPr>
                        <a:t>Submitted </a:t>
                      </a:r>
                      <a:endParaRPr lang="en-MY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6340609"/>
                  </a:ext>
                </a:extLst>
              </a:tr>
              <a:tr h="317556">
                <a:tc>
                  <a:txBody>
                    <a:bodyPr/>
                    <a:lstStyle/>
                    <a:p>
                      <a:r>
                        <a:rPr lang="en-MY" sz="2200">
                          <a:effectLst/>
                        </a:rPr>
                        <a:t>11</a:t>
                      </a:r>
                      <a:endParaRPr lang="en-MY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MY" sz="2200">
                          <a:effectLst/>
                        </a:rPr>
                        <a:t>Dec 2020 – Feb 2021</a:t>
                      </a:r>
                      <a:endParaRPr lang="en-MY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MY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Neurosurgery (HUSM)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200" dirty="0">
                          <a:effectLst/>
                        </a:rPr>
                        <a:t>Submitted</a:t>
                      </a:r>
                      <a:endParaRPr lang="en-MY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6750169"/>
                  </a:ext>
                </a:extLst>
              </a:tr>
              <a:tr h="317556">
                <a:tc>
                  <a:txBody>
                    <a:bodyPr/>
                    <a:lstStyle/>
                    <a:p>
                      <a:r>
                        <a:rPr lang="en-MY" sz="2200">
                          <a:effectLst/>
                        </a:rPr>
                        <a:t>12</a:t>
                      </a:r>
                      <a:endParaRPr lang="en-MY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MY" sz="2200">
                          <a:effectLst/>
                        </a:rPr>
                        <a:t>March 2021- May 2021</a:t>
                      </a:r>
                      <a:endParaRPr lang="en-MY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MY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CTS (HUSM)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200" dirty="0">
                          <a:effectLst/>
                        </a:rPr>
                        <a:t>Submitted </a:t>
                      </a:r>
                      <a:endParaRPr lang="en-MY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1792714"/>
                  </a:ext>
                </a:extLst>
              </a:tr>
              <a:tr h="317556">
                <a:tc>
                  <a:txBody>
                    <a:bodyPr/>
                    <a:lstStyle/>
                    <a:p>
                      <a:r>
                        <a:rPr lang="en-MY" sz="2200">
                          <a:effectLst/>
                        </a:rPr>
                        <a:t>13</a:t>
                      </a:r>
                      <a:endParaRPr lang="en-MY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MY" sz="2200">
                          <a:effectLst/>
                        </a:rPr>
                        <a:t>June 2021-Aug 2021</a:t>
                      </a:r>
                      <a:endParaRPr lang="en-MY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MY" sz="2200" dirty="0">
                          <a:effectLst/>
                        </a:rPr>
                        <a:t>Surgery (Team A)</a:t>
                      </a:r>
                      <a:endParaRPr lang="en-MY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200" dirty="0">
                          <a:effectLst/>
                        </a:rPr>
                        <a:t>Submitted </a:t>
                      </a:r>
                      <a:endParaRPr lang="en-MY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3398438"/>
                  </a:ext>
                </a:extLst>
              </a:tr>
              <a:tr h="317556">
                <a:tc>
                  <a:txBody>
                    <a:bodyPr/>
                    <a:lstStyle/>
                    <a:p>
                      <a:r>
                        <a:rPr lang="en-MY" sz="2200">
                          <a:effectLst/>
                        </a:rPr>
                        <a:t>14</a:t>
                      </a:r>
                      <a:endParaRPr lang="en-MY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MY" sz="2200">
                          <a:effectLst/>
                        </a:rPr>
                        <a:t>Sep 2021– Nov 2021</a:t>
                      </a:r>
                      <a:endParaRPr lang="en-MY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MY" sz="2200" dirty="0">
                          <a:effectLst/>
                        </a:rPr>
                        <a:t>Surgery (Team A)</a:t>
                      </a:r>
                      <a:endParaRPr lang="en-MY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200" dirty="0">
                          <a:effectLst/>
                        </a:rPr>
                        <a:t>Submitted </a:t>
                      </a:r>
                      <a:endParaRPr lang="en-MY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3275374"/>
                  </a:ext>
                </a:extLst>
              </a:tr>
              <a:tr h="317556">
                <a:tc>
                  <a:txBody>
                    <a:bodyPr/>
                    <a:lstStyle/>
                    <a:p>
                      <a:r>
                        <a:rPr lang="en-MY" sz="2200">
                          <a:effectLst/>
                        </a:rPr>
                        <a:t>15</a:t>
                      </a:r>
                      <a:endParaRPr lang="en-MY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MY" sz="2200">
                          <a:effectLst/>
                        </a:rPr>
                        <a:t>Dec 2021– Feb 2022</a:t>
                      </a:r>
                      <a:endParaRPr lang="en-MY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MY" sz="2200" dirty="0">
                          <a:effectLst/>
                        </a:rPr>
                        <a:t>Surgery (Team B)</a:t>
                      </a:r>
                      <a:endParaRPr lang="en-MY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200" dirty="0">
                          <a:effectLst/>
                        </a:rPr>
                        <a:t>Submitted</a:t>
                      </a:r>
                      <a:endParaRPr lang="en-MY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9645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9504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5A65C-59F5-488A-A9C1-465A90724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Logbook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9A946-7A29-44D5-8187-C1C1DE03A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333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MY" dirty="0"/>
              <a:t>Individual Rotation Summary is in the Student File for each rotation.</a:t>
            </a:r>
          </a:p>
          <a:p>
            <a:pPr marL="0" indent="0">
              <a:buNone/>
            </a:pPr>
            <a:endParaRPr lang="en-MY" dirty="0"/>
          </a:p>
          <a:p>
            <a:pPr marL="0" indent="0" algn="ctr">
              <a:buNone/>
            </a:pPr>
            <a:r>
              <a:rPr lang="en-MY" dirty="0"/>
              <a:t>HUSM Endoscopy</a:t>
            </a:r>
          </a:p>
          <a:p>
            <a:pPr marL="22860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MY" sz="1800" b="1" i="0" u="none" strike="noStrike" kern="1200" dirty="0">
              <a:solidFill>
                <a:srgbClr val="FFFFFF"/>
              </a:solidFill>
              <a:effectLst/>
              <a:latin typeface="Calibri" panose="020F0502020204030204" pitchFamily="34" charset="0"/>
            </a:endParaRPr>
          </a:p>
          <a:p>
            <a:pPr marL="22860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MY" sz="1800" b="1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22860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MY" sz="18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1</a:t>
            </a:r>
            <a:endParaRPr lang="en-MY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B2DADD6-D4E0-4DAE-91E9-45DF847882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231176"/>
              </p:ext>
            </p:extLst>
          </p:nvPr>
        </p:nvGraphicFramePr>
        <p:xfrm>
          <a:off x="3695076" y="3073532"/>
          <a:ext cx="442209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993">
                  <a:extLst>
                    <a:ext uri="{9D8B030D-6E8A-4147-A177-3AD203B41FA5}">
                      <a16:colId xmlns:a16="http://schemas.microsoft.com/office/drawing/2014/main" val="2956807731"/>
                    </a:ext>
                  </a:extLst>
                </a:gridCol>
                <a:gridCol w="1693888">
                  <a:extLst>
                    <a:ext uri="{9D8B030D-6E8A-4147-A177-3AD203B41FA5}">
                      <a16:colId xmlns:a16="http://schemas.microsoft.com/office/drawing/2014/main" val="4080407324"/>
                    </a:ext>
                  </a:extLst>
                </a:gridCol>
                <a:gridCol w="1956217">
                  <a:extLst>
                    <a:ext uri="{9D8B030D-6E8A-4147-A177-3AD203B41FA5}">
                      <a16:colId xmlns:a16="http://schemas.microsoft.com/office/drawing/2014/main" val="15284889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dirty="0" err="1"/>
                        <a:t>Num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Procedure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Performed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32576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OGDS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2842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ENET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1486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Dilatation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4713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Sigmoidoscopy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5519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Colonoscopy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503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7835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30F79-8EF2-4167-8007-91EA98EBF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MY" dirty="0"/>
              <a:t>Laparoscopic Cases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37BCA00-6540-484E-B4FA-C7FED59AD6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5176061"/>
              </p:ext>
            </p:extLst>
          </p:nvPr>
        </p:nvGraphicFramePr>
        <p:xfrm>
          <a:off x="838200" y="1328961"/>
          <a:ext cx="9227695" cy="2505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797">
                  <a:extLst>
                    <a:ext uri="{9D8B030D-6E8A-4147-A177-3AD203B41FA5}">
                      <a16:colId xmlns:a16="http://schemas.microsoft.com/office/drawing/2014/main" val="2000122923"/>
                    </a:ext>
                  </a:extLst>
                </a:gridCol>
                <a:gridCol w="5460998">
                  <a:extLst>
                    <a:ext uri="{9D8B030D-6E8A-4147-A177-3AD203B41FA5}">
                      <a16:colId xmlns:a16="http://schemas.microsoft.com/office/drawing/2014/main" val="2743529650"/>
                    </a:ext>
                  </a:extLst>
                </a:gridCol>
                <a:gridCol w="3075900">
                  <a:extLst>
                    <a:ext uri="{9D8B030D-6E8A-4147-A177-3AD203B41FA5}">
                      <a16:colId xmlns:a16="http://schemas.microsoft.com/office/drawing/2014/main" val="307488038"/>
                    </a:ext>
                  </a:extLst>
                </a:gridCol>
              </a:tblGrid>
              <a:tr h="382249">
                <a:tc>
                  <a:txBody>
                    <a:bodyPr/>
                    <a:lstStyle/>
                    <a:p>
                      <a:pPr algn="ctr"/>
                      <a:r>
                        <a:rPr lang="en-MY" dirty="0" err="1"/>
                        <a:t>Num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Number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118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Laparoscopic Appendicectomy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36 + (9 Open)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797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Laparoscopic Cholecystectomy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26 (Assisted to varying degrees)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718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TAPP/TEP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378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Bariatric (Roux </a:t>
                      </a:r>
                      <a:r>
                        <a:rPr lang="en-MY" dirty="0" err="1"/>
                        <a:t>En</a:t>
                      </a:r>
                      <a:r>
                        <a:rPr lang="en-MY" dirty="0"/>
                        <a:t>-y, Sleeve </a:t>
                      </a:r>
                      <a:r>
                        <a:rPr lang="en-MY" dirty="0" err="1"/>
                        <a:t>Gastrec</a:t>
                      </a:r>
                      <a:r>
                        <a:rPr lang="en-MY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377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Lap. Assisted Colostomy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8282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50CDF03-9ABD-40A7-A2C3-55868E690C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8891175"/>
              </p:ext>
            </p:extLst>
          </p:nvPr>
        </p:nvGraphicFramePr>
        <p:xfrm>
          <a:off x="2412167" y="4604091"/>
          <a:ext cx="5809938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697">
                  <a:extLst>
                    <a:ext uri="{9D8B030D-6E8A-4147-A177-3AD203B41FA5}">
                      <a16:colId xmlns:a16="http://schemas.microsoft.com/office/drawing/2014/main" val="1339596056"/>
                    </a:ext>
                  </a:extLst>
                </a:gridCol>
                <a:gridCol w="3032595">
                  <a:extLst>
                    <a:ext uri="{9D8B030D-6E8A-4147-A177-3AD203B41FA5}">
                      <a16:colId xmlns:a16="http://schemas.microsoft.com/office/drawing/2014/main" val="3802371030"/>
                    </a:ext>
                  </a:extLst>
                </a:gridCol>
                <a:gridCol w="1936646">
                  <a:extLst>
                    <a:ext uri="{9D8B030D-6E8A-4147-A177-3AD203B41FA5}">
                      <a16:colId xmlns:a16="http://schemas.microsoft.com/office/drawing/2014/main" val="1621276137"/>
                    </a:ext>
                  </a:extLst>
                </a:gridCol>
              </a:tblGrid>
              <a:tr h="330190">
                <a:tc>
                  <a:txBody>
                    <a:bodyPr/>
                    <a:lstStyle/>
                    <a:p>
                      <a:r>
                        <a:rPr lang="en-MY" dirty="0" err="1"/>
                        <a:t>Num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Surgery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Numbers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529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Total Thyroidectomy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041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Hemithyroidectomy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577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Parathyroidectomy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06286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E38C8B7-F64E-4CAD-A3DD-E62B735FAB39}"/>
              </a:ext>
            </a:extLst>
          </p:cNvPr>
          <p:cNvSpPr txBox="1"/>
          <p:nvPr/>
        </p:nvSpPr>
        <p:spPr>
          <a:xfrm>
            <a:off x="3386528" y="3834650"/>
            <a:ext cx="74888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400" dirty="0">
                <a:latin typeface="+mj-lt"/>
              </a:rPr>
              <a:t>Thyroid Surgery</a:t>
            </a:r>
          </a:p>
        </p:txBody>
      </p:sp>
    </p:spTree>
    <p:extLst>
      <p:ext uri="{BB962C8B-B14F-4D97-AF65-F5344CB8AC3E}">
        <p14:creationId xmlns:p14="http://schemas.microsoft.com/office/powerpoint/2010/main" val="4273590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5D32E-DC60-49D3-ACC8-EBE287E5D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MY" dirty="0"/>
              <a:t>Laparotomy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80A9086-189E-4D11-848E-A9B9F2134D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60098"/>
              </p:ext>
            </p:extLst>
          </p:nvPr>
        </p:nvGraphicFramePr>
        <p:xfrm>
          <a:off x="1964545" y="1619076"/>
          <a:ext cx="8127999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635">
                  <a:extLst>
                    <a:ext uri="{9D8B030D-6E8A-4147-A177-3AD203B41FA5}">
                      <a16:colId xmlns:a16="http://schemas.microsoft.com/office/drawing/2014/main" val="2019351700"/>
                    </a:ext>
                  </a:extLst>
                </a:gridCol>
                <a:gridCol w="4610031">
                  <a:extLst>
                    <a:ext uri="{9D8B030D-6E8A-4147-A177-3AD203B41FA5}">
                      <a16:colId xmlns:a16="http://schemas.microsoft.com/office/drawing/2014/main" val="13268496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204413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 err="1"/>
                        <a:t>Num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Procedure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Numbers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41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Hemicolectomy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557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Anterior Resection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591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Pelvic Exenteration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562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Small Bowel Resection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997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Cholecystectomy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7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126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Pancreatectomy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762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Liver Resection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2310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Laparostomy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0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9.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Splenectomy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2152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PDU/PGU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097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5563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AD977-2C14-4DAB-BFE8-82C3ABBA4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MY" dirty="0"/>
              <a:t>Breast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1F187A3-4064-492F-A0B3-4DB9B1086A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544757"/>
              </p:ext>
            </p:extLst>
          </p:nvPr>
        </p:nvGraphicFramePr>
        <p:xfrm>
          <a:off x="2032000" y="1505268"/>
          <a:ext cx="81279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75501687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20221214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010740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 err="1"/>
                        <a:t>Num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Procedure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Number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652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MAC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329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WLE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408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HWL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87272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845A01D-B512-49FC-A3A8-6CAEDD693E32}"/>
              </a:ext>
            </a:extLst>
          </p:cNvPr>
          <p:cNvSpPr txBox="1"/>
          <p:nvPr/>
        </p:nvSpPr>
        <p:spPr>
          <a:xfrm>
            <a:off x="659567" y="3267855"/>
            <a:ext cx="80463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400" dirty="0">
                <a:latin typeface="+mj-lt"/>
              </a:rPr>
              <a:t>			LA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103E209-5DE8-40F0-84D7-7D8F6C8DA0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287339"/>
              </p:ext>
            </p:extLst>
          </p:nvPr>
        </p:nvGraphicFramePr>
        <p:xfrm>
          <a:off x="2032000" y="4037296"/>
          <a:ext cx="81279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616">
                  <a:extLst>
                    <a:ext uri="{9D8B030D-6E8A-4147-A177-3AD203B41FA5}">
                      <a16:colId xmlns:a16="http://schemas.microsoft.com/office/drawing/2014/main" val="2783342210"/>
                    </a:ext>
                  </a:extLst>
                </a:gridCol>
                <a:gridCol w="4580050">
                  <a:extLst>
                    <a:ext uri="{9D8B030D-6E8A-4147-A177-3AD203B41FA5}">
                      <a16:colId xmlns:a16="http://schemas.microsoft.com/office/drawing/2014/main" val="141608736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9751777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 err="1"/>
                        <a:t>Num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Procedure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Number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01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AVF Creation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575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AVF Ligation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533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AVF Exploration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934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err="1"/>
                        <a:t>Chemoport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86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6239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9D959-E926-4076-9F5D-584C809C5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610F3-08F4-4CE8-97B0-2982674CB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Dissertation</a:t>
            </a:r>
          </a:p>
          <a:p>
            <a:r>
              <a:rPr lang="en-MY" dirty="0"/>
              <a:t>Academic Progress</a:t>
            </a:r>
          </a:p>
          <a:p>
            <a:r>
              <a:rPr lang="en-MY" dirty="0"/>
              <a:t>Supervisor Report</a:t>
            </a:r>
          </a:p>
          <a:p>
            <a:r>
              <a:rPr lang="en-MY" dirty="0"/>
              <a:t>Logbook Summary</a:t>
            </a:r>
          </a:p>
        </p:txBody>
      </p:sp>
    </p:spTree>
    <p:extLst>
      <p:ext uri="{BB962C8B-B14F-4D97-AF65-F5344CB8AC3E}">
        <p14:creationId xmlns:p14="http://schemas.microsoft.com/office/powerpoint/2010/main" val="2101378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32B1E8-BC40-4380-97A6-14C0320AE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BEABD9-E1ED-49C7-8734-5494C88E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F7645D-B549-42D6-A7B4-D57EE5380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010912"/>
            <a:ext cx="2889504" cy="1344168"/>
          </a:xfrm>
        </p:spPr>
        <p:txBody>
          <a:bodyPr anchor="ctr">
            <a:normAutofit/>
          </a:bodyPr>
          <a:lstStyle/>
          <a:p>
            <a:r>
              <a:rPr lang="en-MY" sz="2600">
                <a:solidFill>
                  <a:schemeClr val="bg1"/>
                </a:solidFill>
              </a:rPr>
              <a:t>Dissertation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673005-D961-4CF1-9B5C-CBB2F7FB8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973" y="371749"/>
            <a:ext cx="4479552" cy="4345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771766-9C6B-41AB-8892-185F0037C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8" y="436626"/>
            <a:ext cx="4959477" cy="426309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7341211-05E5-4FDD-98B1-F551CD0EA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9512"/>
            <a:ext cx="0" cy="914400"/>
          </a:xfrm>
          <a:prstGeom prst="line">
            <a:avLst/>
          </a:prstGeom>
          <a:ln w="1905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ADEAF-8ED4-4ED3-8469-3020EF476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976" y="5010912"/>
            <a:ext cx="6976872" cy="1344168"/>
          </a:xfrm>
        </p:spPr>
        <p:txBody>
          <a:bodyPr anchor="ctr">
            <a:normAutofit/>
          </a:bodyPr>
          <a:lstStyle/>
          <a:p>
            <a:r>
              <a:rPr lang="en-MY" sz="1700" dirty="0">
                <a:solidFill>
                  <a:schemeClr val="bg1"/>
                </a:solidFill>
              </a:rPr>
              <a:t>First Submission: 25/11/21</a:t>
            </a:r>
          </a:p>
          <a:p>
            <a:r>
              <a:rPr lang="en-MY" sz="1700" dirty="0">
                <a:solidFill>
                  <a:schemeClr val="bg1"/>
                </a:solidFill>
              </a:rPr>
              <a:t>Correction and Resubmission : 21/02/22</a:t>
            </a:r>
          </a:p>
        </p:txBody>
      </p:sp>
    </p:spTree>
    <p:extLst>
      <p:ext uri="{BB962C8B-B14F-4D97-AF65-F5344CB8AC3E}">
        <p14:creationId xmlns:p14="http://schemas.microsoft.com/office/powerpoint/2010/main" val="36309076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C46685-D534-44A3-913D-70100D2A2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Academic Progress – Oral Presentation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FB5B3E-0F4E-4AF6-937F-0DB72366A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454869"/>
            <a:ext cx="3425609" cy="37033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FB93C7-2016-4247-AE74-10EEAA881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306" y="330045"/>
            <a:ext cx="3827313" cy="4081181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EA0A462-15F8-47F6-A654-6B464FF4B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2351" y="330045"/>
            <a:ext cx="2258664" cy="3997637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130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34EC48-FA2A-48E4-B9DD-E77A72A7F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294" y="3017297"/>
            <a:ext cx="4941888" cy="2749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D6D512-952A-4129-97E2-A69194571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199" y="3017297"/>
            <a:ext cx="5054600" cy="2749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34340-E525-4BE1-8A50-7C9E3121F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23398" cy="857894"/>
          </a:xfrm>
        </p:spPr>
        <p:txBody>
          <a:bodyPr>
            <a:normAutofit/>
          </a:bodyPr>
          <a:lstStyle/>
          <a:p>
            <a:r>
              <a:rPr lang="en-MY" sz="4000">
                <a:solidFill>
                  <a:srgbClr val="FFFFFF"/>
                </a:solidFill>
              </a:rPr>
              <a:t>Academic Progress – Oral Presentation</a:t>
            </a:r>
          </a:p>
        </p:txBody>
      </p:sp>
    </p:spTree>
    <p:extLst>
      <p:ext uri="{BB962C8B-B14F-4D97-AF65-F5344CB8AC3E}">
        <p14:creationId xmlns:p14="http://schemas.microsoft.com/office/powerpoint/2010/main" val="2784518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98B72-3969-4F0D-891A-4E5E23CF6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Publications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8601523-B4E2-4104-8941-82EFBDC496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389605"/>
              </p:ext>
            </p:extLst>
          </p:nvPr>
        </p:nvGraphicFramePr>
        <p:xfrm>
          <a:off x="838200" y="1593873"/>
          <a:ext cx="8128000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943">
                  <a:extLst>
                    <a:ext uri="{9D8B030D-6E8A-4147-A177-3AD203B41FA5}">
                      <a16:colId xmlns:a16="http://schemas.microsoft.com/office/drawing/2014/main" val="2751642348"/>
                    </a:ext>
                  </a:extLst>
                </a:gridCol>
                <a:gridCol w="2813538">
                  <a:extLst>
                    <a:ext uri="{9D8B030D-6E8A-4147-A177-3AD203B41FA5}">
                      <a16:colId xmlns:a16="http://schemas.microsoft.com/office/drawing/2014/main" val="167514562"/>
                    </a:ext>
                  </a:extLst>
                </a:gridCol>
                <a:gridCol w="1613319">
                  <a:extLst>
                    <a:ext uri="{9D8B030D-6E8A-4147-A177-3AD203B41FA5}">
                      <a16:colId xmlns:a16="http://schemas.microsoft.com/office/drawing/2014/main" val="359132718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84356871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8729348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Journal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0959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Tailgut Cyst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Image of Interest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BIMJ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Published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056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A rare extra-gonadal Germ Cell Tumour mimicking Ischaemic Heart 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Case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BMC Surgery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Under Review</a:t>
                      </a:r>
                    </a:p>
                    <a:p>
                      <a:r>
                        <a:rPr lang="en-MY" dirty="0"/>
                        <a:t>FEE Waiver granted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297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Blood Donation – A peculiar cause of traumatic ulnar artery thrombosis causing ischaemia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Case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SAGE Vascular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Under Peer-Review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597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Carcinoma </a:t>
                      </a:r>
                      <a:r>
                        <a:rPr lang="en-MY" dirty="0" err="1"/>
                        <a:t>En</a:t>
                      </a:r>
                      <a:r>
                        <a:rPr lang="en-MY" dirty="0"/>
                        <a:t> </a:t>
                      </a:r>
                      <a:r>
                        <a:rPr lang="en-MY" dirty="0" err="1"/>
                        <a:t>Cuirasse</a:t>
                      </a:r>
                      <a:r>
                        <a:rPr lang="en-MY" dirty="0"/>
                        <a:t>; A rare breast cancer manifestation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Image of Interest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BIMJ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Under Review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596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0049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973A7-0A7C-40BE-A480-826E256A0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Case Reports and Pending Publications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47C2C8C-D91A-468E-98CE-9FD261DFE0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008703"/>
              </p:ext>
            </p:extLst>
          </p:nvPr>
        </p:nvGraphicFramePr>
        <p:xfrm>
          <a:off x="1057310" y="1690688"/>
          <a:ext cx="10186795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9147">
                  <a:extLst>
                    <a:ext uri="{9D8B030D-6E8A-4147-A177-3AD203B41FA5}">
                      <a16:colId xmlns:a16="http://schemas.microsoft.com/office/drawing/2014/main" val="219852067"/>
                    </a:ext>
                  </a:extLst>
                </a:gridCol>
                <a:gridCol w="4404250">
                  <a:extLst>
                    <a:ext uri="{9D8B030D-6E8A-4147-A177-3AD203B41FA5}">
                      <a16:colId xmlns:a16="http://schemas.microsoft.com/office/drawing/2014/main" val="2611455425"/>
                    </a:ext>
                  </a:extLst>
                </a:gridCol>
                <a:gridCol w="2546699">
                  <a:extLst>
                    <a:ext uri="{9D8B030D-6E8A-4147-A177-3AD203B41FA5}">
                      <a16:colId xmlns:a16="http://schemas.microsoft.com/office/drawing/2014/main" val="1590197404"/>
                    </a:ext>
                  </a:extLst>
                </a:gridCol>
                <a:gridCol w="2546699">
                  <a:extLst>
                    <a:ext uri="{9D8B030D-6E8A-4147-A177-3AD203B41FA5}">
                      <a16:colId xmlns:a16="http://schemas.microsoft.com/office/drawing/2014/main" val="29857063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572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Atypical Presentation of Yolk Sac Tumour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Case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Awaiting Correction for Submission – Prof Ikhwan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8667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 err="1"/>
                        <a:t>Kelulut</a:t>
                      </a:r>
                      <a:r>
                        <a:rPr lang="en-MY" dirty="0"/>
                        <a:t> Honey as an alternate source for carbohydrate loading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RCT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Awaiting edits for Submission – Prof Andee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417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A rare manifestation of Breast Cancer; Carcinoma </a:t>
                      </a:r>
                      <a:r>
                        <a:rPr lang="en-MY" dirty="0" err="1"/>
                        <a:t>En</a:t>
                      </a:r>
                      <a:r>
                        <a:rPr lang="en-MY" dirty="0"/>
                        <a:t> </a:t>
                      </a:r>
                      <a:r>
                        <a:rPr lang="en-MY" dirty="0" err="1"/>
                        <a:t>Cuirasse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Case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CSAMM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56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026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244041B3-B8EA-42FD-8E75-764FB61AA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55" y="1123527"/>
            <a:ext cx="3234872" cy="4604800"/>
          </a:xfrm>
          <a:prstGeom prst="rect">
            <a:avLst/>
          </a:prstGeom>
        </p:spPr>
      </p:pic>
      <p:cxnSp>
        <p:nvCxnSpPr>
          <p:cNvPr id="22" name="Straight Connector 13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BCA10F88-2235-45DC-AF2C-4C7C29755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596" y="1123527"/>
            <a:ext cx="3361504" cy="4604800"/>
          </a:xfrm>
          <a:prstGeom prst="rect">
            <a:avLst/>
          </a:prstGeom>
        </p:spPr>
      </p:pic>
      <p:cxnSp>
        <p:nvCxnSpPr>
          <p:cNvPr id="23" name="Straight Connector 15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DE974331-E246-45A6-B7EF-04F684A340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948" y="1123528"/>
            <a:ext cx="3257896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634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20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C6F66F-265A-43BF-9E30-06CD98778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498" y="655128"/>
            <a:ext cx="4613919" cy="14996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dirty="0"/>
              <a:t>BMC Surgery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F49CE81-B2F4-47B2-9D4A-886DCE0A8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4BE32177-3EAD-42DA-997C-8DAE1BFEE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A0DEE160-9825-4DB5-8188-911AC13EA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9C5FEDB5-0AEE-40E4-9CA6-6718B956D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1A11DF2D-1D4B-45DA-906B-2A1F84C99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4">
              <a:extLst>
                <a:ext uri="{FF2B5EF4-FFF2-40B4-BE49-F238E27FC236}">
                  <a16:creationId xmlns:a16="http://schemas.microsoft.com/office/drawing/2014/main" id="{B6A5BAC0-9806-4124-A584-7F924A658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6">
              <a:extLst>
                <a:ext uri="{FF2B5EF4-FFF2-40B4-BE49-F238E27FC236}">
                  <a16:creationId xmlns:a16="http://schemas.microsoft.com/office/drawing/2014/main" id="{A8F6BFA3-38BE-4F0A-94D9-EF0E6EA01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BE6BCF21-959F-419E-BCA4-B20AF92EF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54B6E037-E222-42EB-9AEB-C45EF2090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A0494426-372E-42B8-87E1-170F1B596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14DB5AB5-5D73-4375-8CF4-DF4B7A5D7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009B2A6E-6D36-4A9A-AFAA-CF4D85914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85DC0718-B29F-47A6-931F-F0EF9FA9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AAED958D-AFCC-4BEF-818A-EFF7E41D1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C216DD5A-D1AE-429E-937E-456A50345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4">
              <a:extLst>
                <a:ext uri="{FF2B5EF4-FFF2-40B4-BE49-F238E27FC236}">
                  <a16:creationId xmlns:a16="http://schemas.microsoft.com/office/drawing/2014/main" id="{A845B253-9DEE-45AC-AADA-FAA6812C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CE7B6CBF-757B-4B55-84CB-062B712D3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2CC28C7A-EF33-43D3-90CD-DCAC92546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BC0C9DCF-F15B-4B7A-A16B-37B4335E6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4">
              <a:extLst>
                <a:ext uri="{FF2B5EF4-FFF2-40B4-BE49-F238E27FC236}">
                  <a16:creationId xmlns:a16="http://schemas.microsoft.com/office/drawing/2014/main" id="{94991FD1-406A-4958-87D4-8DFA9FEA4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6">
              <a:extLst>
                <a:ext uri="{FF2B5EF4-FFF2-40B4-BE49-F238E27FC236}">
                  <a16:creationId xmlns:a16="http://schemas.microsoft.com/office/drawing/2014/main" id="{5CD32F69-27AD-4088-877C-E2A40F8B0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ECA961D-EC9B-441A-AD9C-F1E6C72C6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196" y="925867"/>
            <a:ext cx="8077583" cy="2059783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A156B6-9779-47DE-BB63-2B6B58A29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722" y="3315854"/>
            <a:ext cx="5441906" cy="3455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3DC8EC-A7DA-486A-B6EF-745E97E6D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9838" y="3395512"/>
            <a:ext cx="5586942" cy="329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22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559</Words>
  <Application>Microsoft Office PowerPoint</Application>
  <PresentationFormat>Widescreen</PresentationFormat>
  <Paragraphs>247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B. Karthik Krishnan A/L Balakrishnan</vt:lpstr>
      <vt:lpstr>Content</vt:lpstr>
      <vt:lpstr>Dissertation</vt:lpstr>
      <vt:lpstr>Academic Progress – Oral Presentation</vt:lpstr>
      <vt:lpstr>Academic Progress – Oral Presentation</vt:lpstr>
      <vt:lpstr>Publications</vt:lpstr>
      <vt:lpstr>Case Reports and Pending Publications</vt:lpstr>
      <vt:lpstr>PowerPoint Presentation</vt:lpstr>
      <vt:lpstr>BMC Surgery</vt:lpstr>
      <vt:lpstr>SAGE Vascular</vt:lpstr>
      <vt:lpstr>BIMJ Image of Interest</vt:lpstr>
      <vt:lpstr>Yolk Sac Tumour</vt:lpstr>
      <vt:lpstr>Carcinoma En-Cuirasse Case Report</vt:lpstr>
      <vt:lpstr>Supervisor Report</vt:lpstr>
      <vt:lpstr>Logbook Summary</vt:lpstr>
      <vt:lpstr>Laparoscopic Cases</vt:lpstr>
      <vt:lpstr>Laparotomy</vt:lpstr>
      <vt:lpstr>Breast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B. Karthik Krishnan A/L Balakrishnan</dc:title>
  <dc:creator>Karthik Krishnan</dc:creator>
  <cp:lastModifiedBy>Karthik Krishnan</cp:lastModifiedBy>
  <cp:revision>28</cp:revision>
  <dcterms:created xsi:type="dcterms:W3CDTF">2022-03-08T11:11:35Z</dcterms:created>
  <dcterms:modified xsi:type="dcterms:W3CDTF">2022-03-09T16:33:44Z</dcterms:modified>
</cp:coreProperties>
</file>