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4" r:id="rId5"/>
    <p:sldId id="263" r:id="rId6"/>
    <p:sldId id="265" r:id="rId7"/>
    <p:sldId id="267" r:id="rId8"/>
    <p:sldId id="266" r:id="rId9"/>
    <p:sldId id="269" r:id="rId10"/>
    <p:sldId id="271" r:id="rId11"/>
    <p:sldId id="272" r:id="rId12"/>
    <p:sldId id="273" r:id="rId13"/>
    <p:sldId id="27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1" autoAdjust="0"/>
    <p:restoredTop sz="94660"/>
  </p:normalViewPr>
  <p:slideViewPr>
    <p:cSldViewPr snapToGrid="0">
      <p:cViewPr varScale="1">
        <p:scale>
          <a:sx n="127" d="100"/>
          <a:sy n="127" d="100"/>
        </p:scale>
        <p:origin x="110" y="4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2F8D9F2-18E4-4DD1-852F-A653AE0B3DD0}" type="datetimeFigureOut">
              <a:rPr lang="en-MY" smtClean="0"/>
              <a:t>3/11/2018</a:t>
            </a:fld>
            <a:endParaRPr lang="en-MY"/>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MY"/>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EFDB179-FBD9-485E-8F8E-C491CDEFD356}" type="slidenum">
              <a:rPr lang="en-MY" smtClean="0"/>
              <a:t>‹#›</a:t>
            </a:fld>
            <a:endParaRPr lang="en-MY"/>
          </a:p>
        </p:txBody>
      </p:sp>
    </p:spTree>
    <p:extLst>
      <p:ext uri="{BB962C8B-B14F-4D97-AF65-F5344CB8AC3E}">
        <p14:creationId xmlns:p14="http://schemas.microsoft.com/office/powerpoint/2010/main" val="2278982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F8D9F2-18E4-4DD1-852F-A653AE0B3DD0}" type="datetimeFigureOut">
              <a:rPr lang="en-MY" smtClean="0"/>
              <a:t>3/11/2018</a:t>
            </a:fld>
            <a:endParaRPr lang="en-MY"/>
          </a:p>
        </p:txBody>
      </p:sp>
      <p:sp>
        <p:nvSpPr>
          <p:cNvPr id="6" name="Footer Placeholder 5"/>
          <p:cNvSpPr>
            <a:spLocks noGrp="1"/>
          </p:cNvSpPr>
          <p:nvPr>
            <p:ph type="ftr" sz="quarter" idx="11"/>
          </p:nvPr>
        </p:nvSpPr>
        <p:spPr/>
        <p:txBody>
          <a:bodyPr/>
          <a:lstStyle/>
          <a:p>
            <a:endParaRPr lang="en-MY"/>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EFDB179-FBD9-485E-8F8E-C491CDEFD356}" type="slidenum">
              <a:rPr lang="en-MY" smtClean="0"/>
              <a:t>‹#›</a:t>
            </a:fld>
            <a:endParaRPr lang="en-MY"/>
          </a:p>
        </p:txBody>
      </p:sp>
    </p:spTree>
    <p:extLst>
      <p:ext uri="{BB962C8B-B14F-4D97-AF65-F5344CB8AC3E}">
        <p14:creationId xmlns:p14="http://schemas.microsoft.com/office/powerpoint/2010/main" val="171517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2F8D9F2-18E4-4DD1-852F-A653AE0B3DD0}" type="datetimeFigureOut">
              <a:rPr lang="en-MY" smtClean="0"/>
              <a:t>3/11/2018</a:t>
            </a:fld>
            <a:endParaRPr lang="en-MY"/>
          </a:p>
        </p:txBody>
      </p:sp>
      <p:sp>
        <p:nvSpPr>
          <p:cNvPr id="5" name="Footer Placeholder 4"/>
          <p:cNvSpPr>
            <a:spLocks noGrp="1"/>
          </p:cNvSpPr>
          <p:nvPr>
            <p:ph type="ftr" sz="quarter" idx="11"/>
          </p:nvPr>
        </p:nvSpPr>
        <p:spPr/>
        <p:txBody>
          <a:bodyPr/>
          <a:lstStyle/>
          <a:p>
            <a:endParaRPr lang="en-MY"/>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EFDB179-FBD9-485E-8F8E-C491CDEFD356}" type="slidenum">
              <a:rPr lang="en-MY" smtClean="0"/>
              <a:t>‹#›</a:t>
            </a:fld>
            <a:endParaRPr lang="en-MY"/>
          </a:p>
        </p:txBody>
      </p:sp>
    </p:spTree>
    <p:extLst>
      <p:ext uri="{BB962C8B-B14F-4D97-AF65-F5344CB8AC3E}">
        <p14:creationId xmlns:p14="http://schemas.microsoft.com/office/powerpoint/2010/main" val="3362240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2F8D9F2-18E4-4DD1-852F-A653AE0B3DD0}" type="datetimeFigureOut">
              <a:rPr lang="en-MY" smtClean="0"/>
              <a:t>3/11/2018</a:t>
            </a:fld>
            <a:endParaRPr lang="en-MY"/>
          </a:p>
        </p:txBody>
      </p:sp>
      <p:sp>
        <p:nvSpPr>
          <p:cNvPr id="5" name="Footer Placeholder 4"/>
          <p:cNvSpPr>
            <a:spLocks noGrp="1"/>
          </p:cNvSpPr>
          <p:nvPr>
            <p:ph type="ftr" sz="quarter" idx="11"/>
          </p:nvPr>
        </p:nvSpPr>
        <p:spPr/>
        <p:txBody>
          <a:bodyPr/>
          <a:lstStyle/>
          <a:p>
            <a:endParaRPr lang="en-MY"/>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EFDB179-FBD9-485E-8F8E-C491CDEFD356}" type="slidenum">
              <a:rPr lang="en-MY" smtClean="0"/>
              <a:t>‹#›</a:t>
            </a:fld>
            <a:endParaRPr lang="en-MY"/>
          </a:p>
        </p:txBody>
      </p:sp>
    </p:spTree>
    <p:extLst>
      <p:ext uri="{BB962C8B-B14F-4D97-AF65-F5344CB8AC3E}">
        <p14:creationId xmlns:p14="http://schemas.microsoft.com/office/powerpoint/2010/main" val="2425826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F8D9F2-18E4-4DD1-852F-A653AE0B3DD0}" type="datetimeFigureOut">
              <a:rPr lang="en-MY" smtClean="0"/>
              <a:t>3/11/2018</a:t>
            </a:fld>
            <a:endParaRPr lang="en-MY"/>
          </a:p>
        </p:txBody>
      </p:sp>
      <p:sp>
        <p:nvSpPr>
          <p:cNvPr id="5" name="Footer Placeholder 4"/>
          <p:cNvSpPr>
            <a:spLocks noGrp="1"/>
          </p:cNvSpPr>
          <p:nvPr>
            <p:ph type="ftr" sz="quarter" idx="11"/>
          </p:nvPr>
        </p:nvSpPr>
        <p:spPr/>
        <p:txBody>
          <a:bodyPr/>
          <a:lstStyle/>
          <a:p>
            <a:endParaRPr lang="en-MY"/>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EFDB179-FBD9-485E-8F8E-C491CDEFD356}" type="slidenum">
              <a:rPr lang="en-MY" smtClean="0"/>
              <a:t>‹#›</a:t>
            </a:fld>
            <a:endParaRPr lang="en-MY"/>
          </a:p>
        </p:txBody>
      </p:sp>
    </p:spTree>
    <p:extLst>
      <p:ext uri="{BB962C8B-B14F-4D97-AF65-F5344CB8AC3E}">
        <p14:creationId xmlns:p14="http://schemas.microsoft.com/office/powerpoint/2010/main" val="1552079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2F8D9F2-18E4-4DD1-852F-A653AE0B3DD0}" type="datetimeFigureOut">
              <a:rPr lang="en-MY" smtClean="0"/>
              <a:t>3/11/2018</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5EFDB179-FBD9-485E-8F8E-C491CDEFD356}" type="slidenum">
              <a:rPr lang="en-MY" smtClean="0"/>
              <a:t>‹#›</a:t>
            </a:fld>
            <a:endParaRPr lang="en-MY"/>
          </a:p>
        </p:txBody>
      </p:sp>
    </p:spTree>
    <p:extLst>
      <p:ext uri="{BB962C8B-B14F-4D97-AF65-F5344CB8AC3E}">
        <p14:creationId xmlns:p14="http://schemas.microsoft.com/office/powerpoint/2010/main" val="3508429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2F8D9F2-18E4-4DD1-852F-A653AE0B3DD0}" type="datetimeFigureOut">
              <a:rPr lang="en-MY" smtClean="0"/>
              <a:t>3/11/2018</a:t>
            </a:fld>
            <a:endParaRPr lang="en-MY"/>
          </a:p>
        </p:txBody>
      </p:sp>
      <p:sp>
        <p:nvSpPr>
          <p:cNvPr id="8" name="Footer Placeholder 7"/>
          <p:cNvSpPr>
            <a:spLocks noGrp="1"/>
          </p:cNvSpPr>
          <p:nvPr>
            <p:ph type="ftr" sz="quarter" idx="11"/>
          </p:nvPr>
        </p:nvSpPr>
        <p:spPr>
          <a:xfrm>
            <a:off x="561111" y="6391838"/>
            <a:ext cx="3644282" cy="304801"/>
          </a:xfrm>
        </p:spPr>
        <p:txBody>
          <a:bodyPr/>
          <a:lstStyle/>
          <a:p>
            <a:endParaRPr lang="en-MY"/>
          </a:p>
        </p:txBody>
      </p:sp>
      <p:sp>
        <p:nvSpPr>
          <p:cNvPr id="9" name="Slide Number Placeholder 8"/>
          <p:cNvSpPr>
            <a:spLocks noGrp="1"/>
          </p:cNvSpPr>
          <p:nvPr>
            <p:ph type="sldNum" sz="quarter" idx="12"/>
          </p:nvPr>
        </p:nvSpPr>
        <p:spPr/>
        <p:txBody>
          <a:bodyPr/>
          <a:lstStyle/>
          <a:p>
            <a:fld id="{5EFDB179-FBD9-485E-8F8E-C491CDEFD356}" type="slidenum">
              <a:rPr lang="en-MY" smtClean="0"/>
              <a:t>‹#›</a:t>
            </a:fld>
            <a:endParaRPr lang="en-MY"/>
          </a:p>
        </p:txBody>
      </p:sp>
    </p:spTree>
    <p:extLst>
      <p:ext uri="{BB962C8B-B14F-4D97-AF65-F5344CB8AC3E}">
        <p14:creationId xmlns:p14="http://schemas.microsoft.com/office/powerpoint/2010/main" val="4246407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2F8D9F2-18E4-4DD1-852F-A653AE0B3DD0}" type="datetimeFigureOut">
              <a:rPr lang="en-MY" smtClean="0"/>
              <a:t>3/11/2018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EFDB179-FBD9-485E-8F8E-C491CDEFD356}" type="slidenum">
              <a:rPr lang="en-MY" smtClean="0"/>
              <a:t>‹#›</a:t>
            </a:fld>
            <a:endParaRPr lang="en-MY"/>
          </a:p>
        </p:txBody>
      </p:sp>
    </p:spTree>
    <p:extLst>
      <p:ext uri="{BB962C8B-B14F-4D97-AF65-F5344CB8AC3E}">
        <p14:creationId xmlns:p14="http://schemas.microsoft.com/office/powerpoint/2010/main" val="3277113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2F8D9F2-18E4-4DD1-852F-A653AE0B3DD0}" type="datetimeFigureOut">
              <a:rPr lang="en-MY" smtClean="0"/>
              <a:t>3/11/2018</a:t>
            </a:fld>
            <a:endParaRPr lang="en-MY"/>
          </a:p>
        </p:txBody>
      </p:sp>
      <p:sp>
        <p:nvSpPr>
          <p:cNvPr id="5" name="Footer Placeholder 4"/>
          <p:cNvSpPr>
            <a:spLocks noGrp="1"/>
          </p:cNvSpPr>
          <p:nvPr>
            <p:ph type="ftr" sz="quarter" idx="11"/>
          </p:nvPr>
        </p:nvSpPr>
        <p:spPr/>
        <p:txBody>
          <a:bodyPr/>
          <a:lstStyle/>
          <a:p>
            <a:endParaRPr lang="en-MY"/>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EFDB179-FBD9-485E-8F8E-C491CDEFD356}" type="slidenum">
              <a:rPr lang="en-MY" smtClean="0"/>
              <a:t>‹#›</a:t>
            </a:fld>
            <a:endParaRPr lang="en-MY"/>
          </a:p>
        </p:txBody>
      </p:sp>
    </p:spTree>
    <p:extLst>
      <p:ext uri="{BB962C8B-B14F-4D97-AF65-F5344CB8AC3E}">
        <p14:creationId xmlns:p14="http://schemas.microsoft.com/office/powerpoint/2010/main" val="4052285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F8D9F2-18E4-4DD1-852F-A653AE0B3DD0}" type="datetimeFigureOut">
              <a:rPr lang="en-MY" smtClean="0"/>
              <a:t>3/11/2018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EFDB179-FBD9-485E-8F8E-C491CDEFD356}" type="slidenum">
              <a:rPr lang="en-MY" smtClean="0"/>
              <a:t>‹#›</a:t>
            </a:fld>
            <a:endParaRPr lang="en-MY"/>
          </a:p>
        </p:txBody>
      </p:sp>
    </p:spTree>
    <p:extLst>
      <p:ext uri="{BB962C8B-B14F-4D97-AF65-F5344CB8AC3E}">
        <p14:creationId xmlns:p14="http://schemas.microsoft.com/office/powerpoint/2010/main" val="635896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F8D9F2-18E4-4DD1-852F-A653AE0B3DD0}" type="datetimeFigureOut">
              <a:rPr lang="en-MY" smtClean="0"/>
              <a:t>3/11/2018</a:t>
            </a:fld>
            <a:endParaRPr lang="en-MY"/>
          </a:p>
        </p:txBody>
      </p:sp>
      <p:sp>
        <p:nvSpPr>
          <p:cNvPr id="5" name="Footer Placeholder 4"/>
          <p:cNvSpPr>
            <a:spLocks noGrp="1"/>
          </p:cNvSpPr>
          <p:nvPr>
            <p:ph type="ftr" sz="quarter" idx="11"/>
          </p:nvPr>
        </p:nvSpPr>
        <p:spPr/>
        <p:txBody>
          <a:bodyPr/>
          <a:lstStyle/>
          <a:p>
            <a:endParaRPr lang="en-MY"/>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EFDB179-FBD9-485E-8F8E-C491CDEFD356}" type="slidenum">
              <a:rPr lang="en-MY" smtClean="0"/>
              <a:t>‹#›</a:t>
            </a:fld>
            <a:endParaRPr lang="en-MY"/>
          </a:p>
        </p:txBody>
      </p:sp>
    </p:spTree>
    <p:extLst>
      <p:ext uri="{BB962C8B-B14F-4D97-AF65-F5344CB8AC3E}">
        <p14:creationId xmlns:p14="http://schemas.microsoft.com/office/powerpoint/2010/main" val="2946345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F8D9F2-18E4-4DD1-852F-A653AE0B3DD0}" type="datetimeFigureOut">
              <a:rPr lang="en-MY" smtClean="0"/>
              <a:t>3/11/2018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EFDB179-FBD9-485E-8F8E-C491CDEFD356}" type="slidenum">
              <a:rPr lang="en-MY" smtClean="0"/>
              <a:t>‹#›</a:t>
            </a:fld>
            <a:endParaRPr lang="en-MY"/>
          </a:p>
        </p:txBody>
      </p:sp>
    </p:spTree>
    <p:extLst>
      <p:ext uri="{BB962C8B-B14F-4D97-AF65-F5344CB8AC3E}">
        <p14:creationId xmlns:p14="http://schemas.microsoft.com/office/powerpoint/2010/main" val="197570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F8D9F2-18E4-4DD1-852F-A653AE0B3DD0}" type="datetimeFigureOut">
              <a:rPr lang="en-MY" smtClean="0"/>
              <a:t>3/11/2018</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5EFDB179-FBD9-485E-8F8E-C491CDEFD356}" type="slidenum">
              <a:rPr lang="en-MY" smtClean="0"/>
              <a:t>‹#›</a:t>
            </a:fld>
            <a:endParaRPr lang="en-MY"/>
          </a:p>
        </p:txBody>
      </p:sp>
    </p:spTree>
    <p:extLst>
      <p:ext uri="{BB962C8B-B14F-4D97-AF65-F5344CB8AC3E}">
        <p14:creationId xmlns:p14="http://schemas.microsoft.com/office/powerpoint/2010/main" val="457015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F8D9F2-18E4-4DD1-852F-A653AE0B3DD0}" type="datetimeFigureOut">
              <a:rPr lang="en-MY" smtClean="0"/>
              <a:t>3/11/2018</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5EFDB179-FBD9-485E-8F8E-C491CDEFD356}" type="slidenum">
              <a:rPr lang="en-MY" smtClean="0"/>
              <a:t>‹#›</a:t>
            </a:fld>
            <a:endParaRPr lang="en-MY"/>
          </a:p>
        </p:txBody>
      </p:sp>
    </p:spTree>
    <p:extLst>
      <p:ext uri="{BB962C8B-B14F-4D97-AF65-F5344CB8AC3E}">
        <p14:creationId xmlns:p14="http://schemas.microsoft.com/office/powerpoint/2010/main" val="96105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8D9F2-18E4-4DD1-852F-A653AE0B3DD0}" type="datetimeFigureOut">
              <a:rPr lang="en-MY" smtClean="0"/>
              <a:t>3/11/2018</a:t>
            </a:fld>
            <a:endParaRPr lang="en-MY"/>
          </a:p>
        </p:txBody>
      </p:sp>
      <p:sp>
        <p:nvSpPr>
          <p:cNvPr id="3" name="Footer Placeholder 2"/>
          <p:cNvSpPr>
            <a:spLocks noGrp="1"/>
          </p:cNvSpPr>
          <p:nvPr>
            <p:ph type="ftr" sz="quarter" idx="11"/>
          </p:nvPr>
        </p:nvSpPr>
        <p:spPr/>
        <p:txBody>
          <a:bodyPr/>
          <a:lstStyle/>
          <a:p>
            <a:endParaRPr lang="en-MY"/>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EFDB179-FBD9-485E-8F8E-C491CDEFD356}" type="slidenum">
              <a:rPr lang="en-MY" smtClean="0"/>
              <a:t>‹#›</a:t>
            </a:fld>
            <a:endParaRPr lang="en-MY"/>
          </a:p>
        </p:txBody>
      </p:sp>
    </p:spTree>
    <p:extLst>
      <p:ext uri="{BB962C8B-B14F-4D97-AF65-F5344CB8AC3E}">
        <p14:creationId xmlns:p14="http://schemas.microsoft.com/office/powerpoint/2010/main" val="397719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F8D9F2-18E4-4DD1-852F-A653AE0B3DD0}" type="datetimeFigureOut">
              <a:rPr lang="en-MY" smtClean="0"/>
              <a:t>3/11/2018</a:t>
            </a:fld>
            <a:endParaRPr lang="en-MY"/>
          </a:p>
        </p:txBody>
      </p:sp>
      <p:sp>
        <p:nvSpPr>
          <p:cNvPr id="6" name="Footer Placeholder 5"/>
          <p:cNvSpPr>
            <a:spLocks noGrp="1"/>
          </p:cNvSpPr>
          <p:nvPr>
            <p:ph type="ftr" sz="quarter" idx="11"/>
          </p:nvPr>
        </p:nvSpPr>
        <p:spPr/>
        <p:txBody>
          <a:bodyPr/>
          <a:lstStyle/>
          <a:p>
            <a:endParaRPr lang="en-MY"/>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EFDB179-FBD9-485E-8F8E-C491CDEFD356}" type="slidenum">
              <a:rPr lang="en-MY" smtClean="0"/>
              <a:t>‹#›</a:t>
            </a:fld>
            <a:endParaRPr lang="en-MY"/>
          </a:p>
        </p:txBody>
      </p:sp>
    </p:spTree>
    <p:extLst>
      <p:ext uri="{BB962C8B-B14F-4D97-AF65-F5344CB8AC3E}">
        <p14:creationId xmlns:p14="http://schemas.microsoft.com/office/powerpoint/2010/main" val="2722161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F8D9F2-18E4-4DD1-852F-A653AE0B3DD0}" type="datetimeFigureOut">
              <a:rPr lang="en-MY" smtClean="0"/>
              <a:t>3/11/2018</a:t>
            </a:fld>
            <a:endParaRPr lang="en-MY"/>
          </a:p>
        </p:txBody>
      </p:sp>
      <p:sp>
        <p:nvSpPr>
          <p:cNvPr id="6" name="Footer Placeholder 5"/>
          <p:cNvSpPr>
            <a:spLocks noGrp="1"/>
          </p:cNvSpPr>
          <p:nvPr>
            <p:ph type="ftr" sz="quarter" idx="11"/>
          </p:nvPr>
        </p:nvSpPr>
        <p:spPr/>
        <p:txBody>
          <a:bodyPr/>
          <a:lstStyle/>
          <a:p>
            <a:endParaRPr lang="en-MY"/>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EFDB179-FBD9-485E-8F8E-C491CDEFD356}" type="slidenum">
              <a:rPr lang="en-MY" smtClean="0"/>
              <a:t>‹#›</a:t>
            </a:fld>
            <a:endParaRPr lang="en-MY"/>
          </a:p>
        </p:txBody>
      </p:sp>
    </p:spTree>
    <p:extLst>
      <p:ext uri="{BB962C8B-B14F-4D97-AF65-F5344CB8AC3E}">
        <p14:creationId xmlns:p14="http://schemas.microsoft.com/office/powerpoint/2010/main" val="1954922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2F8D9F2-18E4-4DD1-852F-A653AE0B3DD0}" type="datetimeFigureOut">
              <a:rPr lang="en-MY" smtClean="0"/>
              <a:t>3/11/2018</a:t>
            </a:fld>
            <a:endParaRPr lang="en-MY"/>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MY"/>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EFDB179-FBD9-485E-8F8E-C491CDEFD356}" type="slidenum">
              <a:rPr lang="en-MY" smtClean="0"/>
              <a:t>‹#›</a:t>
            </a:fld>
            <a:endParaRPr lang="en-MY"/>
          </a:p>
        </p:txBody>
      </p:sp>
    </p:spTree>
    <p:extLst>
      <p:ext uri="{BB962C8B-B14F-4D97-AF65-F5344CB8AC3E}">
        <p14:creationId xmlns:p14="http://schemas.microsoft.com/office/powerpoint/2010/main" val="3946366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044E2-D5E6-49A6-8D67-8C64C824F6DF}"/>
              </a:ext>
            </a:extLst>
          </p:cNvPr>
          <p:cNvSpPr>
            <a:spLocks noGrp="1"/>
          </p:cNvSpPr>
          <p:nvPr>
            <p:ph type="ctrTitle"/>
          </p:nvPr>
        </p:nvSpPr>
        <p:spPr>
          <a:xfrm>
            <a:off x="649452" y="3712532"/>
            <a:ext cx="10893095" cy="1174947"/>
          </a:xfrm>
        </p:spPr>
        <p:txBody>
          <a:bodyPr>
            <a:normAutofit/>
          </a:bodyPr>
          <a:lstStyle/>
          <a:p>
            <a:pPr>
              <a:lnSpc>
                <a:spcPct val="90000"/>
              </a:lnSpc>
            </a:pPr>
            <a:r>
              <a:rPr lang="en-MY" sz="5100" dirty="0"/>
              <a:t>Case Discussion</a:t>
            </a:r>
          </a:p>
        </p:txBody>
      </p:sp>
      <p:sp>
        <p:nvSpPr>
          <p:cNvPr id="3" name="Subtitle 2">
            <a:extLst>
              <a:ext uri="{FF2B5EF4-FFF2-40B4-BE49-F238E27FC236}">
                <a16:creationId xmlns:a16="http://schemas.microsoft.com/office/drawing/2014/main" id="{3FBEC940-B3B7-4F40-AA02-391A46072545}"/>
              </a:ext>
            </a:extLst>
          </p:cNvPr>
          <p:cNvSpPr>
            <a:spLocks noGrp="1"/>
          </p:cNvSpPr>
          <p:nvPr>
            <p:ph type="subTitle" idx="1"/>
          </p:nvPr>
        </p:nvSpPr>
        <p:spPr>
          <a:xfrm>
            <a:off x="649452" y="4823163"/>
            <a:ext cx="10893095" cy="535304"/>
          </a:xfrm>
        </p:spPr>
        <p:txBody>
          <a:bodyPr>
            <a:normAutofit fontScale="25000" lnSpcReduction="20000"/>
          </a:bodyPr>
          <a:lstStyle/>
          <a:p>
            <a:pPr>
              <a:lnSpc>
                <a:spcPct val="90000"/>
              </a:lnSpc>
            </a:pPr>
            <a:endParaRPr lang="en-US" sz="500" dirty="0"/>
          </a:p>
          <a:p>
            <a:pPr>
              <a:lnSpc>
                <a:spcPct val="90000"/>
              </a:lnSpc>
            </a:pPr>
            <a:r>
              <a:rPr lang="en-US" sz="8000" dirty="0"/>
              <a:t> Karthik </a:t>
            </a:r>
            <a:r>
              <a:rPr lang="en-US" sz="8000" dirty="0" err="1"/>
              <a:t>krishnan</a:t>
            </a:r>
            <a:r>
              <a:rPr lang="en-US" sz="8000" dirty="0"/>
              <a:t> </a:t>
            </a:r>
          </a:p>
          <a:p>
            <a:pPr>
              <a:lnSpc>
                <a:spcPct val="90000"/>
              </a:lnSpc>
            </a:pPr>
            <a:r>
              <a:rPr lang="en-US" sz="8000" dirty="0"/>
              <a:t> Department of general surgery</a:t>
            </a:r>
          </a:p>
          <a:p>
            <a:pPr>
              <a:lnSpc>
                <a:spcPct val="90000"/>
              </a:lnSpc>
            </a:pPr>
            <a:r>
              <a:rPr lang="en-US" sz="8000" dirty="0"/>
              <a:t> Hospital </a:t>
            </a:r>
            <a:r>
              <a:rPr lang="en-US" sz="8000" dirty="0" err="1"/>
              <a:t>universiti</a:t>
            </a:r>
            <a:r>
              <a:rPr lang="en-US" sz="8000" dirty="0"/>
              <a:t> </a:t>
            </a:r>
            <a:r>
              <a:rPr lang="en-US" sz="8000" dirty="0" err="1"/>
              <a:t>sains</a:t>
            </a:r>
            <a:r>
              <a:rPr lang="en-US" sz="8000" dirty="0"/>
              <a:t> Malaysia</a:t>
            </a:r>
          </a:p>
          <a:p>
            <a:pPr>
              <a:lnSpc>
                <a:spcPct val="90000"/>
              </a:lnSpc>
            </a:pPr>
            <a:r>
              <a:rPr lang="en-US" sz="8000" dirty="0"/>
              <a:t> 6</a:t>
            </a:r>
            <a:r>
              <a:rPr lang="en-US" sz="8000" baseline="30000" dirty="0"/>
              <a:t>th</a:t>
            </a:r>
            <a:r>
              <a:rPr lang="en-US" sz="8000" dirty="0"/>
              <a:t> Malaysian Breast &amp; Endocrine Surgery Course 2018</a:t>
            </a:r>
          </a:p>
          <a:p>
            <a:pPr>
              <a:lnSpc>
                <a:spcPct val="90000"/>
              </a:lnSpc>
            </a:pPr>
            <a:endParaRPr lang="en-MY" sz="500" dirty="0"/>
          </a:p>
        </p:txBody>
      </p:sp>
      <p:pic>
        <p:nvPicPr>
          <p:cNvPr id="1026" name="Picture 2" descr="Image result for HUSM transparent logo">
            <a:extLst>
              <a:ext uri="{FF2B5EF4-FFF2-40B4-BE49-F238E27FC236}">
                <a16:creationId xmlns:a16="http://schemas.microsoft.com/office/drawing/2014/main" id="{32321E96-EBB6-4B3C-B0F3-E733CBC0B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10" y="1444825"/>
            <a:ext cx="5448111" cy="1498230"/>
          </a:xfrm>
          <a:prstGeom prst="roundRect">
            <a:avLst>
              <a:gd name="adj" fmla="val 1858"/>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0F8C50A-85E8-48D1-829C-5B4A5E686542}"/>
              </a:ext>
            </a:extLst>
          </p:cNvPr>
          <p:cNvPicPr>
            <a:picLocks noChangeAspect="1"/>
          </p:cNvPicPr>
          <p:nvPr/>
        </p:nvPicPr>
        <p:blipFill>
          <a:blip r:embed="rId3"/>
          <a:stretch>
            <a:fillRect/>
          </a:stretch>
        </p:blipFill>
        <p:spPr>
          <a:xfrm>
            <a:off x="7043912" y="598095"/>
            <a:ext cx="4131672" cy="3439617"/>
          </a:xfrm>
          <a:prstGeom prst="roundRect">
            <a:avLst>
              <a:gd name="adj" fmla="val 1858"/>
            </a:avLst>
          </a:prstGeom>
          <a:effectLst/>
        </p:spPr>
      </p:pic>
    </p:spTree>
    <p:extLst>
      <p:ext uri="{BB962C8B-B14F-4D97-AF65-F5344CB8AC3E}">
        <p14:creationId xmlns:p14="http://schemas.microsoft.com/office/powerpoint/2010/main" val="599472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E036B-600D-45CF-855A-09181CEF36C5}"/>
              </a:ext>
            </a:extLst>
          </p:cNvPr>
          <p:cNvSpPr>
            <a:spLocks noGrp="1"/>
          </p:cNvSpPr>
          <p:nvPr>
            <p:ph type="title"/>
          </p:nvPr>
        </p:nvSpPr>
        <p:spPr/>
        <p:txBody>
          <a:bodyPr/>
          <a:lstStyle/>
          <a:p>
            <a:r>
              <a:rPr lang="en-MY" dirty="0"/>
              <a:t>Histopathological Examination</a:t>
            </a:r>
          </a:p>
        </p:txBody>
      </p:sp>
      <p:sp>
        <p:nvSpPr>
          <p:cNvPr id="3" name="Content Placeholder 2">
            <a:extLst>
              <a:ext uri="{FF2B5EF4-FFF2-40B4-BE49-F238E27FC236}">
                <a16:creationId xmlns:a16="http://schemas.microsoft.com/office/drawing/2014/main" id="{7051B40C-E2BA-44AC-A8FD-F862C852BA60}"/>
              </a:ext>
            </a:extLst>
          </p:cNvPr>
          <p:cNvSpPr>
            <a:spLocks noGrp="1"/>
          </p:cNvSpPr>
          <p:nvPr>
            <p:ph idx="1"/>
          </p:nvPr>
        </p:nvSpPr>
        <p:spPr/>
        <p:txBody>
          <a:bodyPr>
            <a:normAutofit fontScale="92500"/>
          </a:bodyPr>
          <a:lstStyle/>
          <a:p>
            <a:r>
              <a:rPr lang="en-MY" dirty="0"/>
              <a:t>Total Thyroidectomy Specimen</a:t>
            </a:r>
          </a:p>
          <a:p>
            <a:r>
              <a:rPr lang="en-MY" dirty="0"/>
              <a:t>Sections from the right lobe and isthmus shows multifocal (4 foci) of papillary thyroid carcinoma, with the largest tumour diameter of 7mm. Malignant cells are arranged in papillary configuration with some are in compact </a:t>
            </a:r>
            <a:r>
              <a:rPr lang="en-MY" dirty="0" err="1"/>
              <a:t>microfollicles</a:t>
            </a:r>
            <a:r>
              <a:rPr lang="en-MY" dirty="0"/>
              <a:t>.</a:t>
            </a:r>
            <a:br>
              <a:rPr lang="en-MY" dirty="0"/>
            </a:br>
            <a:r>
              <a:rPr lang="en-MY" b="1" dirty="0"/>
              <a:t>Multifocal Papillary Thyroid Carcinoma pT1a </a:t>
            </a:r>
            <a:r>
              <a:rPr lang="en-MY" b="1" dirty="0" err="1"/>
              <a:t>pNX</a:t>
            </a:r>
            <a:r>
              <a:rPr lang="en-MY" b="1" dirty="0"/>
              <a:t> (TNM 8</a:t>
            </a:r>
            <a:r>
              <a:rPr lang="en-MY" b="1" baseline="30000" dirty="0"/>
              <a:t>TH</a:t>
            </a:r>
            <a:r>
              <a:rPr lang="en-MY" b="1" dirty="0"/>
              <a:t> Edition, 2016)</a:t>
            </a:r>
          </a:p>
          <a:p>
            <a:r>
              <a:rPr lang="en-MY" dirty="0"/>
              <a:t>Mediastinal Mass and Nodule are composed of Thyroid Tissue with features of Nodular Hyperplasia and Degenerative Changes. No features of Malignancy.</a:t>
            </a:r>
            <a:br>
              <a:rPr lang="en-MY" dirty="0"/>
            </a:br>
            <a:r>
              <a:rPr lang="en-MY" b="1" dirty="0"/>
              <a:t>Toxic / Hyperfunctioning Nodular Hyperplasia</a:t>
            </a:r>
          </a:p>
          <a:p>
            <a:r>
              <a:rPr lang="en-MY" dirty="0"/>
              <a:t>The ?lymph node excised turned out to be composed of thyroid tissue as well.</a:t>
            </a:r>
          </a:p>
        </p:txBody>
      </p:sp>
    </p:spTree>
    <p:extLst>
      <p:ext uri="{BB962C8B-B14F-4D97-AF65-F5344CB8AC3E}">
        <p14:creationId xmlns:p14="http://schemas.microsoft.com/office/powerpoint/2010/main" val="154918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325A-4A4D-4AD0-80F8-6EBE8A94FAC8}"/>
              </a:ext>
            </a:extLst>
          </p:cNvPr>
          <p:cNvSpPr>
            <a:spLocks noGrp="1"/>
          </p:cNvSpPr>
          <p:nvPr>
            <p:ph type="title"/>
          </p:nvPr>
        </p:nvSpPr>
        <p:spPr/>
        <p:txBody>
          <a:bodyPr/>
          <a:lstStyle/>
          <a:p>
            <a:r>
              <a:rPr lang="en-MY" dirty="0"/>
              <a:t>Thyroid Scan</a:t>
            </a:r>
          </a:p>
        </p:txBody>
      </p:sp>
      <p:sp>
        <p:nvSpPr>
          <p:cNvPr id="3" name="Content Placeholder 2">
            <a:extLst>
              <a:ext uri="{FF2B5EF4-FFF2-40B4-BE49-F238E27FC236}">
                <a16:creationId xmlns:a16="http://schemas.microsoft.com/office/drawing/2014/main" id="{03B70988-BB3A-4C9F-BBA9-D9C362738558}"/>
              </a:ext>
            </a:extLst>
          </p:cNvPr>
          <p:cNvSpPr>
            <a:spLocks noGrp="1"/>
          </p:cNvSpPr>
          <p:nvPr>
            <p:ph idx="1"/>
          </p:nvPr>
        </p:nvSpPr>
        <p:spPr/>
        <p:txBody>
          <a:bodyPr/>
          <a:lstStyle/>
          <a:p>
            <a:r>
              <a:rPr lang="en-MY" dirty="0"/>
              <a:t>Having reviewed the Histopathological Report, and given the Mediastinal Ectopic Thyroid Mass, it was imperative to identify if there were thyroid tissue elsewhere.</a:t>
            </a:r>
          </a:p>
          <a:p>
            <a:r>
              <a:rPr lang="en-MY" dirty="0"/>
              <a:t>We had subjected her to a TC-99M Pertechnetate Scan</a:t>
            </a:r>
          </a:p>
        </p:txBody>
      </p:sp>
      <p:pic>
        <p:nvPicPr>
          <p:cNvPr id="4" name="Picture 3">
            <a:extLst>
              <a:ext uri="{FF2B5EF4-FFF2-40B4-BE49-F238E27FC236}">
                <a16:creationId xmlns:a16="http://schemas.microsoft.com/office/drawing/2014/main" id="{A22920E4-3621-4586-800F-C59B2BDC3A65}"/>
              </a:ext>
            </a:extLst>
          </p:cNvPr>
          <p:cNvPicPr>
            <a:picLocks noChangeAspect="1"/>
          </p:cNvPicPr>
          <p:nvPr/>
        </p:nvPicPr>
        <p:blipFill>
          <a:blip r:embed="rId2"/>
          <a:stretch>
            <a:fillRect/>
          </a:stretch>
        </p:blipFill>
        <p:spPr>
          <a:xfrm>
            <a:off x="1329119" y="3918577"/>
            <a:ext cx="4766881" cy="2824276"/>
          </a:xfrm>
          <a:prstGeom prst="rect">
            <a:avLst/>
          </a:prstGeom>
        </p:spPr>
      </p:pic>
      <p:sp>
        <p:nvSpPr>
          <p:cNvPr id="5" name="TextBox 4">
            <a:extLst>
              <a:ext uri="{FF2B5EF4-FFF2-40B4-BE49-F238E27FC236}">
                <a16:creationId xmlns:a16="http://schemas.microsoft.com/office/drawing/2014/main" id="{2173B770-4A29-407C-8A21-BFDA130D634F}"/>
              </a:ext>
            </a:extLst>
          </p:cNvPr>
          <p:cNvSpPr txBox="1"/>
          <p:nvPr/>
        </p:nvSpPr>
        <p:spPr>
          <a:xfrm>
            <a:off x="6258560" y="3975947"/>
            <a:ext cx="4856480" cy="2308324"/>
          </a:xfrm>
          <a:prstGeom prst="rect">
            <a:avLst/>
          </a:prstGeom>
          <a:noFill/>
        </p:spPr>
        <p:txBody>
          <a:bodyPr wrap="square" rtlCol="0">
            <a:spAutoFit/>
          </a:bodyPr>
          <a:lstStyle/>
          <a:p>
            <a:r>
              <a:rPr lang="en-MY" dirty="0"/>
              <a:t>Focal Increased Tracer Uptake is seen in the left lower neck, adjacent to the trachea at C7 Vertebra level with corresponding soft tissue lesion measuring 1.4 cm x 1.2 cm x 1.4 cm. </a:t>
            </a:r>
          </a:p>
          <a:p>
            <a:endParaRPr lang="en-MY" dirty="0"/>
          </a:p>
          <a:p>
            <a:r>
              <a:rPr lang="en-MY" b="1" dirty="0"/>
              <a:t>Scan evidence of remnant of thyroid tissue at left lower neck.</a:t>
            </a:r>
          </a:p>
        </p:txBody>
      </p:sp>
    </p:spTree>
    <p:extLst>
      <p:ext uri="{BB962C8B-B14F-4D97-AF65-F5344CB8AC3E}">
        <p14:creationId xmlns:p14="http://schemas.microsoft.com/office/powerpoint/2010/main" val="1633601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DCCE-303C-4254-8802-BA936E274F0B}"/>
              </a:ext>
            </a:extLst>
          </p:cNvPr>
          <p:cNvSpPr>
            <a:spLocks noGrp="1"/>
          </p:cNvSpPr>
          <p:nvPr>
            <p:ph type="title"/>
          </p:nvPr>
        </p:nvSpPr>
        <p:spPr/>
        <p:txBody>
          <a:bodyPr/>
          <a:lstStyle/>
          <a:p>
            <a:r>
              <a:rPr lang="en-MY" dirty="0"/>
              <a:t>Discussion</a:t>
            </a:r>
          </a:p>
        </p:txBody>
      </p:sp>
      <p:sp>
        <p:nvSpPr>
          <p:cNvPr id="3" name="Content Placeholder 2">
            <a:extLst>
              <a:ext uri="{FF2B5EF4-FFF2-40B4-BE49-F238E27FC236}">
                <a16:creationId xmlns:a16="http://schemas.microsoft.com/office/drawing/2014/main" id="{436DF979-4F8A-4874-8527-A03BDD92221A}"/>
              </a:ext>
            </a:extLst>
          </p:cNvPr>
          <p:cNvSpPr>
            <a:spLocks noGrp="1"/>
          </p:cNvSpPr>
          <p:nvPr>
            <p:ph idx="1"/>
          </p:nvPr>
        </p:nvSpPr>
        <p:spPr/>
        <p:txBody>
          <a:bodyPr/>
          <a:lstStyle/>
          <a:p>
            <a:r>
              <a:rPr lang="en-MY" dirty="0"/>
              <a:t>How Do We Proceed? What is the Prognosis?</a:t>
            </a:r>
          </a:p>
          <a:p>
            <a:r>
              <a:rPr lang="en-MY" dirty="0"/>
              <a:t>Surely we cannot Re-explore the hostile neck environment?</a:t>
            </a:r>
          </a:p>
          <a:p>
            <a:r>
              <a:rPr lang="en-MY" dirty="0"/>
              <a:t>How do we manage this patient?</a:t>
            </a:r>
          </a:p>
          <a:p>
            <a:endParaRPr lang="en-MY" dirty="0"/>
          </a:p>
          <a:p>
            <a:endParaRPr lang="en-MY" dirty="0"/>
          </a:p>
        </p:txBody>
      </p:sp>
    </p:spTree>
    <p:extLst>
      <p:ext uri="{BB962C8B-B14F-4D97-AF65-F5344CB8AC3E}">
        <p14:creationId xmlns:p14="http://schemas.microsoft.com/office/powerpoint/2010/main" val="4104473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BB555-2960-4C30-8A6D-47CB5C6490EA}"/>
              </a:ext>
            </a:extLst>
          </p:cNvPr>
          <p:cNvSpPr>
            <a:spLocks noGrp="1"/>
          </p:cNvSpPr>
          <p:nvPr>
            <p:ph type="title"/>
          </p:nvPr>
        </p:nvSpPr>
        <p:spPr>
          <a:xfrm>
            <a:off x="1299410" y="594673"/>
            <a:ext cx="8761413" cy="706964"/>
          </a:xfrm>
        </p:spPr>
        <p:txBody>
          <a:bodyPr/>
          <a:lstStyle/>
          <a:p>
            <a:r>
              <a:rPr lang="en-MY" dirty="0"/>
              <a:t>RISK STRATIFICATION</a:t>
            </a:r>
          </a:p>
        </p:txBody>
      </p:sp>
      <p:sp>
        <p:nvSpPr>
          <p:cNvPr id="3" name="Content Placeholder 2">
            <a:extLst>
              <a:ext uri="{FF2B5EF4-FFF2-40B4-BE49-F238E27FC236}">
                <a16:creationId xmlns:a16="http://schemas.microsoft.com/office/drawing/2014/main" id="{22148FBD-89DF-4012-AD73-25C89BD39969}"/>
              </a:ext>
            </a:extLst>
          </p:cNvPr>
          <p:cNvSpPr>
            <a:spLocks noGrp="1"/>
          </p:cNvSpPr>
          <p:nvPr>
            <p:ph idx="1"/>
          </p:nvPr>
        </p:nvSpPr>
        <p:spPr/>
        <p:txBody>
          <a:bodyPr>
            <a:normAutofit fontScale="92500" lnSpcReduction="20000"/>
          </a:bodyPr>
          <a:lstStyle/>
          <a:p>
            <a:r>
              <a:rPr lang="en-MY" dirty="0"/>
              <a:t>The Malaysian Consensus Guidelines described three groups of risk stratification; </a:t>
            </a:r>
            <a:r>
              <a:rPr lang="en-MY" b="1" dirty="0"/>
              <a:t>1) Low-Risk 2) Intermediate-Risk 3) High-Risk</a:t>
            </a:r>
            <a:r>
              <a:rPr lang="en-MY" b="1" baseline="-25000" dirty="0"/>
              <a:t>5</a:t>
            </a:r>
            <a:endParaRPr lang="en-MY" b="1" dirty="0"/>
          </a:p>
          <a:p>
            <a:r>
              <a:rPr lang="en-MY" dirty="0"/>
              <a:t>Based on this stratification, our patient is deemed to be in the </a:t>
            </a:r>
            <a:r>
              <a:rPr lang="en-MY" b="1" dirty="0"/>
              <a:t>low-risk group</a:t>
            </a:r>
            <a:r>
              <a:rPr lang="en-MY" dirty="0"/>
              <a:t>.</a:t>
            </a:r>
          </a:p>
          <a:p>
            <a:r>
              <a:rPr lang="en-MY" dirty="0"/>
              <a:t>Should we plan for Radioactive Remnant ablation, whereby it is administered for the destruction of residual tissue as the patient has had prior toxic status.</a:t>
            </a:r>
          </a:p>
          <a:p>
            <a:r>
              <a:rPr lang="en-MY" dirty="0"/>
              <a:t>The Malaysian Consensus describes three levels of indication for post-operative RAI </a:t>
            </a:r>
            <a:r>
              <a:rPr lang="en-MY" b="1" dirty="0"/>
              <a:t>1) No Indication (Low Risk Patients) 2) Definite Indication (High-Risk Patients) 3) Uncertain Indications (Intermediate-Risk Patients)</a:t>
            </a:r>
          </a:p>
          <a:p>
            <a:r>
              <a:rPr lang="en-MY" dirty="0"/>
              <a:t>Our patient falls under the uncertain indication subgroup, due to the extrathyroidal extension, which dictates </a:t>
            </a:r>
            <a:r>
              <a:rPr lang="en-MY" b="1" dirty="0"/>
              <a:t>Selective Use of Radioactive Remnant Ablation</a:t>
            </a:r>
          </a:p>
          <a:p>
            <a:r>
              <a:rPr lang="en-MY" b="1" dirty="0"/>
              <a:t>MACIS Score 6.05 with 20-Year Survival Rate of 89%.</a:t>
            </a:r>
          </a:p>
        </p:txBody>
      </p:sp>
      <p:sp>
        <p:nvSpPr>
          <p:cNvPr id="4" name="TextBox 3">
            <a:extLst>
              <a:ext uri="{FF2B5EF4-FFF2-40B4-BE49-F238E27FC236}">
                <a16:creationId xmlns:a16="http://schemas.microsoft.com/office/drawing/2014/main" id="{533523D1-B113-4DEC-AFF2-AC3F7B323576}"/>
              </a:ext>
            </a:extLst>
          </p:cNvPr>
          <p:cNvSpPr txBox="1"/>
          <p:nvPr/>
        </p:nvSpPr>
        <p:spPr>
          <a:xfrm>
            <a:off x="1299410" y="1306237"/>
            <a:ext cx="9889957" cy="646331"/>
          </a:xfrm>
          <a:prstGeom prst="rect">
            <a:avLst/>
          </a:prstGeom>
          <a:noFill/>
        </p:spPr>
        <p:txBody>
          <a:bodyPr wrap="square" rtlCol="0">
            <a:spAutoFit/>
          </a:bodyPr>
          <a:lstStyle/>
          <a:p>
            <a:r>
              <a:rPr lang="en-MY" dirty="0">
                <a:solidFill>
                  <a:schemeClr val="bg1"/>
                </a:solidFill>
              </a:rPr>
              <a:t>Malaysian Consensus Guidelines On Screening, Diagnosis, Treatment and Follow-Up of Well-Differentiated Thyroid Cancers – Malaysian Endocrine &amp; Metabolic Society</a:t>
            </a:r>
          </a:p>
        </p:txBody>
      </p:sp>
    </p:spTree>
    <p:extLst>
      <p:ext uri="{BB962C8B-B14F-4D97-AF65-F5344CB8AC3E}">
        <p14:creationId xmlns:p14="http://schemas.microsoft.com/office/powerpoint/2010/main" val="82775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7B00-0FB9-440A-8E9B-88A1B2A6AEA5}"/>
              </a:ext>
            </a:extLst>
          </p:cNvPr>
          <p:cNvSpPr>
            <a:spLocks noGrp="1"/>
          </p:cNvSpPr>
          <p:nvPr>
            <p:ph type="title"/>
          </p:nvPr>
        </p:nvSpPr>
        <p:spPr/>
        <p:txBody>
          <a:bodyPr/>
          <a:lstStyle/>
          <a:p>
            <a:r>
              <a:rPr lang="en-MY" dirty="0"/>
              <a:t>Madam R.</a:t>
            </a:r>
          </a:p>
        </p:txBody>
      </p:sp>
      <p:sp>
        <p:nvSpPr>
          <p:cNvPr id="3" name="Content Placeholder 2">
            <a:extLst>
              <a:ext uri="{FF2B5EF4-FFF2-40B4-BE49-F238E27FC236}">
                <a16:creationId xmlns:a16="http://schemas.microsoft.com/office/drawing/2014/main" id="{8E939861-AE75-44DE-A0E9-EBA72DEA7650}"/>
              </a:ext>
            </a:extLst>
          </p:cNvPr>
          <p:cNvSpPr>
            <a:spLocks noGrp="1"/>
          </p:cNvSpPr>
          <p:nvPr>
            <p:ph idx="1"/>
          </p:nvPr>
        </p:nvSpPr>
        <p:spPr/>
        <p:txBody>
          <a:bodyPr/>
          <a:lstStyle/>
          <a:p>
            <a:r>
              <a:rPr lang="en-MY" dirty="0"/>
              <a:t>48 Year Old Female, Underlying Hypertension</a:t>
            </a:r>
          </a:p>
          <a:p>
            <a:r>
              <a:rPr lang="en-MY" dirty="0"/>
              <a:t>C/O Neck Swelling for over a year duration</a:t>
            </a:r>
          </a:p>
          <a:p>
            <a:r>
              <a:rPr lang="en-MY" dirty="0"/>
              <a:t>Eventually presented herself to the local </a:t>
            </a:r>
            <a:r>
              <a:rPr lang="en-MY" dirty="0" err="1"/>
              <a:t>Klinik</a:t>
            </a:r>
            <a:r>
              <a:rPr lang="en-MY" dirty="0"/>
              <a:t> Kesihatan as she started developing symptoms </a:t>
            </a:r>
            <a:br>
              <a:rPr lang="en-MY" dirty="0"/>
            </a:br>
            <a:r>
              <a:rPr lang="en-MY" dirty="0"/>
              <a:t>~ Hand Tremors</a:t>
            </a:r>
            <a:br>
              <a:rPr lang="en-MY" dirty="0"/>
            </a:br>
            <a:r>
              <a:rPr lang="en-MY" dirty="0"/>
              <a:t>~ Palpitations</a:t>
            </a:r>
            <a:br>
              <a:rPr lang="en-MY" dirty="0"/>
            </a:br>
            <a:r>
              <a:rPr lang="en-MY" dirty="0"/>
              <a:t>~ Heat Intolerance</a:t>
            </a:r>
          </a:p>
          <a:p>
            <a:r>
              <a:rPr lang="en-MY" dirty="0"/>
              <a:t>Their initial investigation  noted a Goitre, with Hyperthyroidism (T4 </a:t>
            </a:r>
            <a:r>
              <a:rPr lang="en-MY" b="1" dirty="0"/>
              <a:t> 60.87, </a:t>
            </a:r>
            <a:r>
              <a:rPr lang="en-MY" dirty="0"/>
              <a:t>TSH </a:t>
            </a:r>
            <a:r>
              <a:rPr lang="en-MY" b="1" dirty="0"/>
              <a:t>&lt;0.005</a:t>
            </a:r>
            <a:r>
              <a:rPr lang="en-MY" dirty="0"/>
              <a:t>)</a:t>
            </a:r>
          </a:p>
          <a:p>
            <a:r>
              <a:rPr lang="en-MY" dirty="0"/>
              <a:t>She was started on </a:t>
            </a:r>
            <a:r>
              <a:rPr lang="en-MY" dirty="0" err="1"/>
              <a:t>Carbimazole</a:t>
            </a:r>
            <a:r>
              <a:rPr lang="en-MY" dirty="0"/>
              <a:t> and subsequently referred to us.</a:t>
            </a:r>
          </a:p>
        </p:txBody>
      </p:sp>
    </p:spTree>
    <p:extLst>
      <p:ext uri="{BB962C8B-B14F-4D97-AF65-F5344CB8AC3E}">
        <p14:creationId xmlns:p14="http://schemas.microsoft.com/office/powerpoint/2010/main" val="2426857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5752-DB45-4AE5-912C-74969ABCA52C}"/>
              </a:ext>
            </a:extLst>
          </p:cNvPr>
          <p:cNvSpPr>
            <a:spLocks noGrp="1"/>
          </p:cNvSpPr>
          <p:nvPr>
            <p:ph type="title"/>
          </p:nvPr>
        </p:nvSpPr>
        <p:spPr/>
        <p:txBody>
          <a:bodyPr/>
          <a:lstStyle/>
          <a:p>
            <a:r>
              <a:rPr lang="en-MY" dirty="0"/>
              <a:t>SOPD Visit</a:t>
            </a:r>
          </a:p>
        </p:txBody>
      </p:sp>
      <p:sp>
        <p:nvSpPr>
          <p:cNvPr id="3" name="Content Placeholder 2">
            <a:extLst>
              <a:ext uri="{FF2B5EF4-FFF2-40B4-BE49-F238E27FC236}">
                <a16:creationId xmlns:a16="http://schemas.microsoft.com/office/drawing/2014/main" id="{460EC3D1-EEA1-466D-AE2E-43B004E87B9D}"/>
              </a:ext>
            </a:extLst>
          </p:cNvPr>
          <p:cNvSpPr>
            <a:spLocks noGrp="1"/>
          </p:cNvSpPr>
          <p:nvPr>
            <p:ph idx="1"/>
          </p:nvPr>
        </p:nvSpPr>
        <p:spPr/>
        <p:txBody>
          <a:bodyPr>
            <a:normAutofit lnSpcReduction="10000"/>
          </a:bodyPr>
          <a:lstStyle/>
          <a:p>
            <a:r>
              <a:rPr lang="en-MY" dirty="0"/>
              <a:t>We noted that she had a multinodular mass over the anterior neck. It was about 15 cm x 15 cm. The mass was firm, non tender and fixed. No lymph nodes were palpable. The lower border of the thyroid is felt. Otherwise, no obstructive symptoms.</a:t>
            </a:r>
          </a:p>
          <a:p>
            <a:r>
              <a:rPr lang="en-MY" dirty="0"/>
              <a:t>She was subjected to an Ultrasound; with findings as follows;</a:t>
            </a:r>
          </a:p>
          <a:p>
            <a:r>
              <a:rPr lang="en-MY" dirty="0"/>
              <a:t>Enlarged Thyroid Gland. Heterogenous in echogenicity with multiple nodular lesions, varying in sizes. Largest nodule is a mixed nodule predominantly solid, seen at the left thyroid lobe, measuring </a:t>
            </a:r>
            <a:r>
              <a:rPr lang="en-MY" b="1" dirty="0"/>
              <a:t>3.9 cm x 1.9 cm x 5.0 cm. </a:t>
            </a:r>
            <a:r>
              <a:rPr lang="en-MY" dirty="0"/>
              <a:t>Most of the nodules are hyperechoic with no internal vascularity.</a:t>
            </a:r>
            <a:br>
              <a:rPr lang="en-MY" dirty="0"/>
            </a:br>
            <a:br>
              <a:rPr lang="en-MY" dirty="0"/>
            </a:br>
            <a:r>
              <a:rPr lang="en-MY" b="1" dirty="0"/>
              <a:t>Diffuse Enlarged Thyroid Gland With Multinodular Nodules</a:t>
            </a:r>
          </a:p>
        </p:txBody>
      </p:sp>
    </p:spTree>
    <p:extLst>
      <p:ext uri="{BB962C8B-B14F-4D97-AF65-F5344CB8AC3E}">
        <p14:creationId xmlns:p14="http://schemas.microsoft.com/office/powerpoint/2010/main" val="2006774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F259D-D4BD-445D-BAC9-A4C84D22F298}"/>
              </a:ext>
            </a:extLst>
          </p:cNvPr>
          <p:cNvSpPr>
            <a:spLocks noGrp="1"/>
          </p:cNvSpPr>
          <p:nvPr>
            <p:ph type="title"/>
          </p:nvPr>
        </p:nvSpPr>
        <p:spPr/>
        <p:txBody>
          <a:bodyPr/>
          <a:lstStyle/>
          <a:p>
            <a:r>
              <a:rPr lang="en-MY" dirty="0"/>
              <a:t>Ultrasound Neck</a:t>
            </a:r>
          </a:p>
        </p:txBody>
      </p:sp>
      <p:pic>
        <p:nvPicPr>
          <p:cNvPr id="4" name="Picture 3">
            <a:extLst>
              <a:ext uri="{FF2B5EF4-FFF2-40B4-BE49-F238E27FC236}">
                <a16:creationId xmlns:a16="http://schemas.microsoft.com/office/drawing/2014/main" id="{5F61C1FA-25ED-45A5-AFD7-E90876799DCC}"/>
              </a:ext>
            </a:extLst>
          </p:cNvPr>
          <p:cNvPicPr>
            <a:picLocks noChangeAspect="1"/>
          </p:cNvPicPr>
          <p:nvPr/>
        </p:nvPicPr>
        <p:blipFill>
          <a:blip r:embed="rId2"/>
          <a:stretch>
            <a:fillRect/>
          </a:stretch>
        </p:blipFill>
        <p:spPr>
          <a:xfrm>
            <a:off x="453343" y="2298030"/>
            <a:ext cx="5521567" cy="4410083"/>
          </a:xfrm>
          <a:prstGeom prst="rect">
            <a:avLst/>
          </a:prstGeom>
        </p:spPr>
      </p:pic>
      <p:pic>
        <p:nvPicPr>
          <p:cNvPr id="5" name="Picture 4">
            <a:extLst>
              <a:ext uri="{FF2B5EF4-FFF2-40B4-BE49-F238E27FC236}">
                <a16:creationId xmlns:a16="http://schemas.microsoft.com/office/drawing/2014/main" id="{BB622ECD-D282-416D-BFA2-1D8CBFBEF20B}"/>
              </a:ext>
            </a:extLst>
          </p:cNvPr>
          <p:cNvPicPr>
            <a:picLocks noChangeAspect="1"/>
          </p:cNvPicPr>
          <p:nvPr/>
        </p:nvPicPr>
        <p:blipFill>
          <a:blip r:embed="rId3"/>
          <a:stretch>
            <a:fillRect/>
          </a:stretch>
        </p:blipFill>
        <p:spPr>
          <a:xfrm>
            <a:off x="6408611" y="2298030"/>
            <a:ext cx="5537204" cy="4410083"/>
          </a:xfrm>
          <a:prstGeom prst="rect">
            <a:avLst/>
          </a:prstGeom>
        </p:spPr>
      </p:pic>
    </p:spTree>
    <p:extLst>
      <p:ext uri="{BB962C8B-B14F-4D97-AF65-F5344CB8AC3E}">
        <p14:creationId xmlns:p14="http://schemas.microsoft.com/office/powerpoint/2010/main" val="2257516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98D73-45D8-4445-A0B5-C4B0E600D36F}"/>
              </a:ext>
            </a:extLst>
          </p:cNvPr>
          <p:cNvSpPr>
            <a:spLocks noGrp="1"/>
          </p:cNvSpPr>
          <p:nvPr>
            <p:ph type="title"/>
          </p:nvPr>
        </p:nvSpPr>
        <p:spPr/>
        <p:txBody>
          <a:bodyPr/>
          <a:lstStyle/>
          <a:p>
            <a:r>
              <a:rPr lang="en-MY" dirty="0"/>
              <a:t>Ultrasound Neck</a:t>
            </a:r>
          </a:p>
        </p:txBody>
      </p:sp>
      <p:pic>
        <p:nvPicPr>
          <p:cNvPr id="6" name="Picture 5">
            <a:extLst>
              <a:ext uri="{FF2B5EF4-FFF2-40B4-BE49-F238E27FC236}">
                <a16:creationId xmlns:a16="http://schemas.microsoft.com/office/drawing/2014/main" id="{3ABB0ED7-27B8-4A2F-9B4C-D5A8C69EC25B}"/>
              </a:ext>
            </a:extLst>
          </p:cNvPr>
          <p:cNvPicPr>
            <a:picLocks noChangeAspect="1"/>
          </p:cNvPicPr>
          <p:nvPr/>
        </p:nvPicPr>
        <p:blipFill>
          <a:blip r:embed="rId2"/>
          <a:stretch>
            <a:fillRect/>
          </a:stretch>
        </p:blipFill>
        <p:spPr>
          <a:xfrm>
            <a:off x="609600" y="2383639"/>
            <a:ext cx="5411893" cy="4306709"/>
          </a:xfrm>
          <a:prstGeom prst="rect">
            <a:avLst/>
          </a:prstGeom>
        </p:spPr>
      </p:pic>
      <p:pic>
        <p:nvPicPr>
          <p:cNvPr id="7" name="Picture 6">
            <a:extLst>
              <a:ext uri="{FF2B5EF4-FFF2-40B4-BE49-F238E27FC236}">
                <a16:creationId xmlns:a16="http://schemas.microsoft.com/office/drawing/2014/main" id="{0600A490-E6FF-4A7C-B39A-04C843C10824}"/>
              </a:ext>
            </a:extLst>
          </p:cNvPr>
          <p:cNvPicPr>
            <a:picLocks noChangeAspect="1"/>
          </p:cNvPicPr>
          <p:nvPr/>
        </p:nvPicPr>
        <p:blipFill>
          <a:blip r:embed="rId3"/>
          <a:stretch>
            <a:fillRect/>
          </a:stretch>
        </p:blipFill>
        <p:spPr>
          <a:xfrm>
            <a:off x="6536222" y="2383640"/>
            <a:ext cx="5320562" cy="4306709"/>
          </a:xfrm>
          <a:prstGeom prst="rect">
            <a:avLst/>
          </a:prstGeom>
        </p:spPr>
      </p:pic>
    </p:spTree>
    <p:extLst>
      <p:ext uri="{BB962C8B-B14F-4D97-AF65-F5344CB8AC3E}">
        <p14:creationId xmlns:p14="http://schemas.microsoft.com/office/powerpoint/2010/main" val="76801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9551E-63F3-4436-BD91-6B56E5F8C04A}"/>
              </a:ext>
            </a:extLst>
          </p:cNvPr>
          <p:cNvSpPr>
            <a:spLocks noGrp="1"/>
          </p:cNvSpPr>
          <p:nvPr>
            <p:ph type="title"/>
          </p:nvPr>
        </p:nvSpPr>
        <p:spPr/>
        <p:txBody>
          <a:bodyPr/>
          <a:lstStyle/>
          <a:p>
            <a:r>
              <a:rPr lang="en-MY" dirty="0"/>
              <a:t>Plan</a:t>
            </a:r>
          </a:p>
        </p:txBody>
      </p:sp>
      <p:sp>
        <p:nvSpPr>
          <p:cNvPr id="3" name="Content Placeholder 2">
            <a:extLst>
              <a:ext uri="{FF2B5EF4-FFF2-40B4-BE49-F238E27FC236}">
                <a16:creationId xmlns:a16="http://schemas.microsoft.com/office/drawing/2014/main" id="{9A1B4C20-664C-4515-A873-33F9BEDB765C}"/>
              </a:ext>
            </a:extLst>
          </p:cNvPr>
          <p:cNvSpPr>
            <a:spLocks noGrp="1"/>
          </p:cNvSpPr>
          <p:nvPr>
            <p:ph idx="1"/>
          </p:nvPr>
        </p:nvSpPr>
        <p:spPr/>
        <p:txBody>
          <a:bodyPr/>
          <a:lstStyle/>
          <a:p>
            <a:r>
              <a:rPr lang="en-MY" dirty="0"/>
              <a:t>After having reviewed the ultrasound findings, the patient was counselled for a total thyroidectomy, when she is euthyroid.</a:t>
            </a:r>
          </a:p>
          <a:p>
            <a:endParaRPr lang="en-MY" dirty="0"/>
          </a:p>
          <a:p>
            <a:r>
              <a:rPr lang="en-MY" dirty="0"/>
              <a:t>She was subjected to a routine IDL, which was found to be normal.</a:t>
            </a:r>
          </a:p>
          <a:p>
            <a:endParaRPr lang="en-MY" dirty="0"/>
          </a:p>
          <a:p>
            <a:r>
              <a:rPr lang="en-MY" dirty="0"/>
              <a:t>As part of her preoperative assessment, she was subjected to a Chest X-Ray</a:t>
            </a:r>
          </a:p>
        </p:txBody>
      </p:sp>
    </p:spTree>
    <p:extLst>
      <p:ext uri="{BB962C8B-B14F-4D97-AF65-F5344CB8AC3E}">
        <p14:creationId xmlns:p14="http://schemas.microsoft.com/office/powerpoint/2010/main" val="973391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2CA561-6539-4AC3-8BD6-2CDE7F0669A7}"/>
              </a:ext>
            </a:extLst>
          </p:cNvPr>
          <p:cNvPicPr>
            <a:picLocks noChangeAspect="1"/>
          </p:cNvPicPr>
          <p:nvPr/>
        </p:nvPicPr>
        <p:blipFill>
          <a:blip r:embed="rId2"/>
          <a:stretch>
            <a:fillRect/>
          </a:stretch>
        </p:blipFill>
        <p:spPr>
          <a:xfrm>
            <a:off x="170254" y="85725"/>
            <a:ext cx="7162800" cy="6686550"/>
          </a:xfrm>
          <a:prstGeom prst="rect">
            <a:avLst/>
          </a:prstGeom>
        </p:spPr>
      </p:pic>
      <p:sp>
        <p:nvSpPr>
          <p:cNvPr id="5" name="Content Placeholder 2">
            <a:extLst>
              <a:ext uri="{FF2B5EF4-FFF2-40B4-BE49-F238E27FC236}">
                <a16:creationId xmlns:a16="http://schemas.microsoft.com/office/drawing/2014/main" id="{577C37F8-7F81-4BF1-B31E-3F6BFE47057F}"/>
              </a:ext>
            </a:extLst>
          </p:cNvPr>
          <p:cNvSpPr>
            <a:spLocks noGrp="1"/>
          </p:cNvSpPr>
          <p:nvPr>
            <p:ph idx="1"/>
          </p:nvPr>
        </p:nvSpPr>
        <p:spPr>
          <a:xfrm>
            <a:off x="7519128" y="3429000"/>
            <a:ext cx="4373301" cy="3416300"/>
          </a:xfrm>
        </p:spPr>
        <p:txBody>
          <a:bodyPr>
            <a:normAutofit/>
          </a:bodyPr>
          <a:lstStyle/>
          <a:p>
            <a:r>
              <a:rPr lang="en-MY" dirty="0"/>
              <a:t>Presence of Homogenous Opacity at lower neck region, trachea deviated to the right due to mass effect, </a:t>
            </a:r>
          </a:p>
        </p:txBody>
      </p:sp>
    </p:spTree>
    <p:extLst>
      <p:ext uri="{BB962C8B-B14F-4D97-AF65-F5344CB8AC3E}">
        <p14:creationId xmlns:p14="http://schemas.microsoft.com/office/powerpoint/2010/main" val="352018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69401-9B0D-483A-91BD-DDD05DEA914B}"/>
              </a:ext>
            </a:extLst>
          </p:cNvPr>
          <p:cNvSpPr>
            <a:spLocks noGrp="1"/>
          </p:cNvSpPr>
          <p:nvPr>
            <p:ph type="title"/>
          </p:nvPr>
        </p:nvSpPr>
        <p:spPr/>
        <p:txBody>
          <a:bodyPr/>
          <a:lstStyle/>
          <a:p>
            <a:r>
              <a:rPr lang="en-MY" dirty="0"/>
              <a:t>Surgery</a:t>
            </a:r>
          </a:p>
        </p:txBody>
      </p:sp>
      <p:sp>
        <p:nvSpPr>
          <p:cNvPr id="3" name="Content Placeholder 2">
            <a:extLst>
              <a:ext uri="{FF2B5EF4-FFF2-40B4-BE49-F238E27FC236}">
                <a16:creationId xmlns:a16="http://schemas.microsoft.com/office/drawing/2014/main" id="{7A79D34C-FFD9-40BF-AD67-55118B8E8818}"/>
              </a:ext>
            </a:extLst>
          </p:cNvPr>
          <p:cNvSpPr>
            <a:spLocks noGrp="1"/>
          </p:cNvSpPr>
          <p:nvPr>
            <p:ph idx="1"/>
          </p:nvPr>
        </p:nvSpPr>
        <p:spPr/>
        <p:txBody>
          <a:bodyPr>
            <a:normAutofit lnSpcReduction="10000"/>
          </a:bodyPr>
          <a:lstStyle/>
          <a:p>
            <a:r>
              <a:rPr lang="en-MY" dirty="0"/>
              <a:t>Intraoperatively, she was noted to have an enlarged thyroid 6cm x 4cm with a 1cm x 1 cm x 1 cm mass anteriorly and also at the inferior margin in the left lower lobe of the thyroid gland.</a:t>
            </a:r>
          </a:p>
          <a:p>
            <a:r>
              <a:rPr lang="en-MY" dirty="0"/>
              <a:t>Noted a single superior mediastinal mass, about 5cm x 4 cm x 3 cm, non nodular, with a smooth surface, located posterior and inferior to the thyroid. The mass is suprasternal in it’s entirety and was able to be removed from the neck with Cardiothoracic Surgery Backup.</a:t>
            </a:r>
          </a:p>
          <a:p>
            <a:r>
              <a:rPr lang="en-MY" dirty="0"/>
              <a:t>1 Enlarged ?lymph node posterior to the single mass at the level of T2 excised.</a:t>
            </a:r>
          </a:p>
          <a:p>
            <a:r>
              <a:rPr lang="en-MY" dirty="0"/>
              <a:t>Both recurrent laryngeal nerves identified and confirmed with nerve monitoring.</a:t>
            </a:r>
          </a:p>
        </p:txBody>
      </p:sp>
    </p:spTree>
    <p:extLst>
      <p:ext uri="{BB962C8B-B14F-4D97-AF65-F5344CB8AC3E}">
        <p14:creationId xmlns:p14="http://schemas.microsoft.com/office/powerpoint/2010/main" val="2021362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DC134B-1334-4682-ACA5-96705F9EA6E6}"/>
              </a:ext>
            </a:extLst>
          </p:cNvPr>
          <p:cNvPicPr>
            <a:picLocks noChangeAspect="1"/>
          </p:cNvPicPr>
          <p:nvPr/>
        </p:nvPicPr>
        <p:blipFill>
          <a:blip r:embed="rId2"/>
          <a:stretch>
            <a:fillRect/>
          </a:stretch>
        </p:blipFill>
        <p:spPr>
          <a:xfrm>
            <a:off x="1076960" y="1011506"/>
            <a:ext cx="4544907" cy="5601392"/>
          </a:xfrm>
          <a:prstGeom prst="rect">
            <a:avLst/>
          </a:prstGeom>
        </p:spPr>
      </p:pic>
      <p:pic>
        <p:nvPicPr>
          <p:cNvPr id="6" name="Content Placeholder 6" descr="A picture containing wall, indoor, sitting&#10;&#10;Description generated with very high confidence">
            <a:extLst>
              <a:ext uri="{FF2B5EF4-FFF2-40B4-BE49-F238E27FC236}">
                <a16:creationId xmlns:a16="http://schemas.microsoft.com/office/drawing/2014/main" id="{35EF8D92-5BDB-407F-8BB9-149F08355081}"/>
              </a:ext>
            </a:extLst>
          </p:cNvPr>
          <p:cNvPicPr>
            <a:picLocks noGrp="1" noChangeAspect="1"/>
          </p:cNvPicPr>
          <p:nvPr>
            <p:ph idx="1"/>
          </p:nvPr>
        </p:nvPicPr>
        <p:blipFill>
          <a:blip r:embed="rId3"/>
          <a:stretch>
            <a:fillRect/>
          </a:stretch>
        </p:blipFill>
        <p:spPr bwMode="auto">
          <a:xfrm>
            <a:off x="6031411" y="999653"/>
            <a:ext cx="5083629" cy="5601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3401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71</TotalTime>
  <Words>684</Words>
  <Application>Microsoft Office PowerPoint</Application>
  <PresentationFormat>Widescreen</PresentationFormat>
  <Paragraphs>53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Ion Boardroom</vt:lpstr>
      <vt:lpstr>Case Discussion</vt:lpstr>
      <vt:lpstr>Madam R.</vt:lpstr>
      <vt:lpstr>SOPD Visit</vt:lpstr>
      <vt:lpstr>Ultrasound Neck</vt:lpstr>
      <vt:lpstr>Ultrasound Neck</vt:lpstr>
      <vt:lpstr>Plan</vt:lpstr>
      <vt:lpstr>PowerPoint Presentation</vt:lpstr>
      <vt:lpstr>Surgery</vt:lpstr>
      <vt:lpstr>PowerPoint Presentation</vt:lpstr>
      <vt:lpstr>Histopathological Examination</vt:lpstr>
      <vt:lpstr>Thyroid Scan</vt:lpstr>
      <vt:lpstr>Discussion</vt:lpstr>
      <vt:lpstr>RISK STRATIFICATION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Karthik</dc:creator>
  <cp:lastModifiedBy>Karthik</cp:lastModifiedBy>
  <cp:revision>10</cp:revision>
  <dcterms:created xsi:type="dcterms:W3CDTF">2018-11-02T11:11:42Z</dcterms:created>
  <dcterms:modified xsi:type="dcterms:W3CDTF">2018-11-02T23:14:24Z</dcterms:modified>
</cp:coreProperties>
</file>