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1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20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D2BAA9-474E-45BD-A0F2-923ADD455D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AEFEEE-EB2C-4192-8DF5-F844E83615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9CA83B-76E2-4B5B-AF8D-8BFED546E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9CF7-CD56-409B-9CAC-56D5B3E9275F}" type="datetimeFigureOut">
              <a:rPr lang="en-MY" smtClean="0"/>
              <a:t>26/6/2020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92ECC0-C449-48EB-8BE4-5D990D2C4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E3D61D-642C-4390-BB47-0A9BDF7AE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4E2C7-4590-4A56-B4AB-3A951D3706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1020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9E3F3-79BC-44D9-8EC8-6CC79FC61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7B8FF4F-8B55-4A5E-8378-C40AF78DD4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9B8942-B1FA-4987-B51D-4542019FB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9CF7-CD56-409B-9CAC-56D5B3E9275F}" type="datetimeFigureOut">
              <a:rPr lang="en-MY" smtClean="0"/>
              <a:t>26/6/2020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C7248A-F32A-43CC-B241-588FC38C5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DA86CD-CFAC-493E-88A9-F64081FFB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4E2C7-4590-4A56-B4AB-3A951D3706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57299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777D6B-BC96-475A-AC26-15D5C7BFE0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42A275-CB35-49C0-972C-7CBD3E8D39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41B85E-7288-418F-9A1B-815FFEF1F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9CF7-CD56-409B-9CAC-56D5B3E9275F}" type="datetimeFigureOut">
              <a:rPr lang="en-MY" smtClean="0"/>
              <a:t>26/6/2020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8D0E90-F223-4D83-BF32-A066BDA7A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DE4EA5-98B5-441B-9005-CBB36EBBB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4E2C7-4590-4A56-B4AB-3A951D3706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27771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6E003-6DD2-4C57-944E-BE24483CBB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D94A0D-0DD9-421D-83F6-D7C84081B8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6262FC-DB8E-4616-9BA5-6787615C9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9CF7-CD56-409B-9CAC-56D5B3E9275F}" type="datetimeFigureOut">
              <a:rPr lang="en-MY" smtClean="0"/>
              <a:t>26/6/2020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9DB045-9EF3-4C55-8BD1-0E5FD51D3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BA3EE5-C553-42EA-850B-977C7EA0D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4E2C7-4590-4A56-B4AB-3A951D3706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79900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09720F-3933-4D59-AAD0-8EAA97C8D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9BD18A-1275-466D-8335-DAED1DF81D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2AB5BF-03C7-4A9B-ABF8-B1A17717D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9CF7-CD56-409B-9CAC-56D5B3E9275F}" type="datetimeFigureOut">
              <a:rPr lang="en-MY" smtClean="0"/>
              <a:t>26/6/2020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500B40-C34C-406F-90ED-DD04700A5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8896E6-8D0E-4E5D-846B-5CB1E7479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4E2C7-4590-4A56-B4AB-3A951D3706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35816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7B6E45-23D9-4557-8D4E-F78D4A199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6F4FCE-CFBE-4BF6-B0FA-AC3B2907AD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A3DF38-30E7-4DF1-8036-0553F1CA9F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2E0500-07A9-4147-B047-BD905D9A1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9CF7-CD56-409B-9CAC-56D5B3E9275F}" type="datetimeFigureOut">
              <a:rPr lang="en-MY" smtClean="0"/>
              <a:t>26/6/2020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075767-A181-4CB4-B282-48EDF1A60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3E8E81-AAF1-4B71-AAE3-60D9923F5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4E2C7-4590-4A56-B4AB-3A951D3706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03456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7DBEC-A10C-457E-ACD4-4A233BB328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3DA9A0-D052-4973-BB26-CF27E40FDC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CF21D9-A4FD-41FB-B1C1-BC97741720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F7685C-A443-437F-AE11-6DDD44529E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A1BA68F-C7A8-4059-A4CF-04DBAA380D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141BBFB-9AF6-4736-84D5-4F50DAE32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9CF7-CD56-409B-9CAC-56D5B3E9275F}" type="datetimeFigureOut">
              <a:rPr lang="en-MY" smtClean="0"/>
              <a:t>26/6/2020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4114DF-082E-456B-8592-0A523BF35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582D59-566E-4972-9E36-49CE852A3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4E2C7-4590-4A56-B4AB-3A951D3706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92095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488B6-87D5-4BF6-B020-849922966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ABFA9F-98D0-42D5-8585-1726BC512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9CF7-CD56-409B-9CAC-56D5B3E9275F}" type="datetimeFigureOut">
              <a:rPr lang="en-MY" smtClean="0"/>
              <a:t>26/6/2020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8A6152-8116-42A2-9258-C37530A1D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35EC20-DB8C-4083-9415-278F03D4D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4E2C7-4590-4A56-B4AB-3A951D3706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4947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12FBBEA-B706-4139-A785-37A11409E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9CF7-CD56-409B-9CAC-56D5B3E9275F}" type="datetimeFigureOut">
              <a:rPr lang="en-MY" smtClean="0"/>
              <a:t>26/6/2020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E8CAF85-812D-4390-B48E-268CFB4CC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0EE7E9-7AA3-4E42-81D4-651FCF6D2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4E2C7-4590-4A56-B4AB-3A951D3706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53463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B10D6A-7629-4B0D-A7F4-18BCFD0167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15A03F-0A3D-48D8-9027-4789508E2C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1BE6FE-EA8E-40B2-BD5C-A9E12734E7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4F695C-6E4F-4637-9D2F-F3A1EFE007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9CF7-CD56-409B-9CAC-56D5B3E9275F}" type="datetimeFigureOut">
              <a:rPr lang="en-MY" smtClean="0"/>
              <a:t>26/6/2020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EF7FF4-351B-45C7-8EE3-528FC9A01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DE6109-4B83-4955-9B3F-D24DC4948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4E2C7-4590-4A56-B4AB-3A951D3706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12876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88807-2215-494A-BEAC-C9447CA456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09CDFD-907F-41CC-A6C4-B6B73DD149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7B76BF-38C4-4C88-8989-2FB3CB107C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C702FE-A0EE-46C0-B645-B9EF4F7E1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A9CF7-CD56-409B-9CAC-56D5B3E9275F}" type="datetimeFigureOut">
              <a:rPr lang="en-MY" smtClean="0"/>
              <a:t>26/6/2020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018BF6-E061-4AC4-B9A0-CFEF0FB4F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2ED29D-E702-4874-9DB0-4287CF809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D4E2C7-4590-4A56-B4AB-3A951D3706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61435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376534-8CA9-4E30-B376-D3C62A744D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14CFC5-E366-48DC-BA09-6183EDE26E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1618E4-4D61-486B-9856-DB6105E655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A9CF7-CD56-409B-9CAC-56D5B3E9275F}" type="datetimeFigureOut">
              <a:rPr lang="en-MY" smtClean="0"/>
              <a:t>26/6/2020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E2D054-6AEC-4806-B659-8F49EF88B8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294F7A-A8A5-4CDC-A8CD-90EB097F75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D4E2C7-4590-4A56-B4AB-3A951D37063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79447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A38185-019D-4490-B2C4-1D4B1CA41E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70647" y="305944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MY" dirty="0" err="1"/>
              <a:t>Kelulut</a:t>
            </a:r>
            <a:r>
              <a:rPr lang="en-MY" dirty="0"/>
              <a:t> Honey as an Alternate Source of Carbo-Loading : A Randomised Double Blind Control Study</a:t>
            </a:r>
            <a:br>
              <a:rPr lang="en-MY" dirty="0"/>
            </a:b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239824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C84FB-9121-418F-B85F-6731EC5DE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The pitch?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729D83-CE55-4FB7-9AF2-761D4A05EE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MY" dirty="0"/>
              <a:t>ERAS has a well established set of protocols for almost all branches of surgery.</a:t>
            </a:r>
          </a:p>
          <a:p>
            <a:r>
              <a:rPr lang="en-MY" dirty="0"/>
              <a:t>One of the criteria is challenging the dogma of prolonged fasting in the pre-operative patient.</a:t>
            </a:r>
          </a:p>
          <a:p>
            <a:r>
              <a:rPr lang="en-MY" dirty="0"/>
              <a:t>Maltodextrin based carbohydrate loading has been shown to improve the outcome of the surgical patient.</a:t>
            </a:r>
          </a:p>
          <a:p>
            <a:r>
              <a:rPr lang="en-MY" dirty="0" err="1"/>
              <a:t>Kelulut</a:t>
            </a:r>
            <a:r>
              <a:rPr lang="en-MY" dirty="0"/>
              <a:t> honey, a natural locally available substance, has been shown to have anti-inflammatory, antibacterial as well as wound healing properties.</a:t>
            </a:r>
          </a:p>
          <a:p>
            <a:r>
              <a:rPr lang="en-MY" dirty="0"/>
              <a:t>As a bonus it also has a pleasant tolerable taste, unlike the tasteless </a:t>
            </a:r>
            <a:r>
              <a:rPr lang="en-MY" dirty="0" err="1"/>
              <a:t>Carborie</a:t>
            </a:r>
            <a:r>
              <a:rPr lang="en-MY" dirty="0"/>
              <a:t> or other Maltodextrin extract.</a:t>
            </a:r>
          </a:p>
          <a:p>
            <a:endParaRPr lang="en-MY" dirty="0"/>
          </a:p>
          <a:p>
            <a:endParaRPr lang="en-MY" dirty="0"/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867619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BDBB7F-AD37-4796-8604-11D7ADC585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Why Recruit Your patients?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98A96B-1221-499B-B740-531411D64C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/>
              <a:t>There are potential benefits for your patients that your patients will receive that will ultimately improve your post-operative outcome.</a:t>
            </a:r>
          </a:p>
          <a:p>
            <a:r>
              <a:rPr lang="en-MY" dirty="0"/>
              <a:t>For starters, studies have showed, the patient without hunger pangs tends to be less anxious and is able to head to the OT with less stress. </a:t>
            </a:r>
          </a:p>
          <a:p>
            <a:r>
              <a:rPr lang="en-MY" dirty="0"/>
              <a:t>Carbohydrate loading has shown to reduce post operative stay, faster return to normal functions and lower occurrences of surgical complications.</a:t>
            </a:r>
          </a:p>
          <a:p>
            <a:r>
              <a:rPr lang="en-MY" dirty="0"/>
              <a:t>Furthermore it improves post-operative insulin resistance, which can boost the immune system, improve wound healing and reduce inflammatory markers.</a:t>
            </a:r>
          </a:p>
        </p:txBody>
      </p:sp>
    </p:spTree>
    <p:extLst>
      <p:ext uri="{BB962C8B-B14F-4D97-AF65-F5344CB8AC3E}">
        <p14:creationId xmlns:p14="http://schemas.microsoft.com/office/powerpoint/2010/main" val="3106099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1ACB4-4A9F-475C-A6B4-5A7270A4F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If I join, does it burden and stretch out my team?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F61EFC-36CD-4925-AC2D-2D15603ADA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MY" dirty="0"/>
              <a:t>There is no </a:t>
            </a:r>
            <a:r>
              <a:rPr lang="en-MY" b="1" dirty="0"/>
              <a:t>significant</a:t>
            </a:r>
            <a:r>
              <a:rPr lang="en-MY" dirty="0"/>
              <a:t> workload increase for your team.</a:t>
            </a:r>
          </a:p>
          <a:p>
            <a:r>
              <a:rPr lang="en-MY" dirty="0"/>
              <a:t>Preoperatively, the weekly OT list will be scanned through. There, we will filter the patients who comply to our inclusion and exclusion criteria.</a:t>
            </a:r>
          </a:p>
          <a:p>
            <a:r>
              <a:rPr lang="en-MY" dirty="0"/>
              <a:t>The randomization, consent taking, data collection, and data review be done by the research team.</a:t>
            </a:r>
          </a:p>
          <a:p>
            <a:r>
              <a:rPr lang="en-MY" dirty="0"/>
              <a:t>Additional workload – Insertion of a NG tube post induction by </a:t>
            </a:r>
            <a:r>
              <a:rPr lang="en-MY" dirty="0" err="1"/>
              <a:t>Anaest</a:t>
            </a:r>
            <a:r>
              <a:rPr lang="en-MY" dirty="0"/>
              <a:t> team in OT and documentation of NG Aspirate volume.</a:t>
            </a:r>
          </a:p>
          <a:p>
            <a:r>
              <a:rPr lang="en-MY" dirty="0"/>
              <a:t>Collection of Carbo-loading substance from collection centre.</a:t>
            </a:r>
          </a:p>
          <a:p>
            <a:r>
              <a:rPr lang="en-MY" dirty="0"/>
              <a:t>Ensuring patient care falls within the study protocol (with regards to sugar control)</a:t>
            </a:r>
          </a:p>
        </p:txBody>
      </p:sp>
    </p:spTree>
    <p:extLst>
      <p:ext uri="{BB962C8B-B14F-4D97-AF65-F5344CB8AC3E}">
        <p14:creationId xmlns:p14="http://schemas.microsoft.com/office/powerpoint/2010/main" val="4226492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C0B540-46AB-43FA-AA21-F8287055E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I’m sold. Who can join?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9A6376-FA3E-4258-885C-1BD7B6AA1B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MY" i="1" dirty="0"/>
              <a:t>Subject Recruitment – Amongst patients undergoing elective abdominal surgery in HUSM that fulfil inclusion and exclusion criteria.</a:t>
            </a:r>
            <a:endParaRPr lang="en-MY" dirty="0"/>
          </a:p>
          <a:p>
            <a:r>
              <a:rPr lang="en-MY" b="1" dirty="0"/>
              <a:t>Inclusion Criteria</a:t>
            </a:r>
            <a:endParaRPr lang="en-MY" dirty="0"/>
          </a:p>
          <a:p>
            <a:pPr lvl="0"/>
            <a:r>
              <a:rPr lang="en-MY" dirty="0"/>
              <a:t>Adult (Age ≥ 18)</a:t>
            </a:r>
          </a:p>
          <a:p>
            <a:pPr lvl="0"/>
            <a:r>
              <a:rPr lang="en-MY" dirty="0"/>
              <a:t>Elective Surgery with Intraabdominal Involvement</a:t>
            </a:r>
          </a:p>
          <a:p>
            <a:r>
              <a:rPr lang="en-MY" b="1" dirty="0"/>
              <a:t>Exclusion Criteria</a:t>
            </a:r>
            <a:endParaRPr lang="en-MY" dirty="0"/>
          </a:p>
          <a:p>
            <a:pPr lvl="0"/>
            <a:r>
              <a:rPr lang="en-MY" dirty="0"/>
              <a:t>Known Diabetics</a:t>
            </a:r>
          </a:p>
          <a:p>
            <a:pPr lvl="0"/>
            <a:r>
              <a:rPr lang="en-MY" dirty="0"/>
              <a:t>Fasting Glucose Level &gt; 7 mmol/L</a:t>
            </a:r>
          </a:p>
          <a:p>
            <a:pPr lvl="0"/>
            <a:r>
              <a:rPr lang="en-MY" dirty="0"/>
              <a:t>ASA &gt; 3</a:t>
            </a:r>
          </a:p>
          <a:p>
            <a:pPr lvl="0"/>
            <a:r>
              <a:rPr lang="en-MY" dirty="0"/>
              <a:t>On Steroid Treatment</a:t>
            </a:r>
          </a:p>
          <a:p>
            <a:pPr lvl="0"/>
            <a:r>
              <a:rPr lang="en-MY" dirty="0"/>
              <a:t>Recent Infection Past 3 Months</a:t>
            </a:r>
          </a:p>
          <a:p>
            <a:pPr lvl="0"/>
            <a:r>
              <a:rPr lang="en-MY" dirty="0"/>
              <a:t>Preoperative Unintentional Weight Loss &gt;10% of usual body weight within 6 months </a:t>
            </a:r>
          </a:p>
          <a:p>
            <a:pPr lvl="0"/>
            <a:r>
              <a:rPr lang="en-MY" dirty="0"/>
              <a:t>Emergency Surgery</a:t>
            </a:r>
          </a:p>
          <a:p>
            <a:pPr lvl="0"/>
            <a:r>
              <a:rPr lang="en-MY" dirty="0"/>
              <a:t>Minor (Age &lt; 18)</a:t>
            </a:r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135997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12AD5-EDEE-4312-8940-C16C62089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7329" y="640080"/>
            <a:ext cx="6274590" cy="4018341"/>
          </a:xfrm>
          <a:noFill/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000"/>
              <a:t>What happens once they are recruited?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879F5D4D-17F7-46C4-8761-2A05AD3C8B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MY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FEDD9687-D49D-439B-BD8D-CF8EB1E1C2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829" y="0"/>
            <a:ext cx="433358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58498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412</Words>
  <Application>Microsoft Office PowerPoint</Application>
  <PresentationFormat>Widescreen</PresentationFormat>
  <Paragraphs>35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Kelulut Honey as an Alternate Source of Carbo-Loading : A Randomised Double Blind Control Study </vt:lpstr>
      <vt:lpstr>The pitch?</vt:lpstr>
      <vt:lpstr>Why Recruit Your patients?</vt:lpstr>
      <vt:lpstr>If I join, does it burden and stretch out my team?</vt:lpstr>
      <vt:lpstr>I’m sold. Who can join?</vt:lpstr>
      <vt:lpstr>What happens once they are recruited?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Kelulut Honey as an Alternate Source of Carbo-Loading : A Randomised Double Blind Control Study </dc:title>
  <dc:creator>Karthik</dc:creator>
  <cp:lastModifiedBy>Karthik</cp:lastModifiedBy>
  <cp:revision>1</cp:revision>
  <dcterms:created xsi:type="dcterms:W3CDTF">2020-06-26T11:57:11Z</dcterms:created>
  <dcterms:modified xsi:type="dcterms:W3CDTF">2020-06-26T11:58:31Z</dcterms:modified>
</cp:coreProperties>
</file>