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9" r:id="rId1"/>
  </p:sldMasterIdLst>
  <p:notesMasterIdLst>
    <p:notesMasterId r:id="rId25"/>
  </p:notesMasterIdLst>
  <p:sldIdLst>
    <p:sldId id="256" r:id="rId2"/>
    <p:sldId id="257" r:id="rId3"/>
    <p:sldId id="260" r:id="rId4"/>
    <p:sldId id="258" r:id="rId5"/>
    <p:sldId id="259" r:id="rId6"/>
    <p:sldId id="262" r:id="rId7"/>
    <p:sldId id="263" r:id="rId8"/>
    <p:sldId id="264" r:id="rId9"/>
    <p:sldId id="265" r:id="rId10"/>
    <p:sldId id="266" r:id="rId11"/>
    <p:sldId id="267" r:id="rId12"/>
    <p:sldId id="268" r:id="rId13"/>
    <p:sldId id="269" r:id="rId14"/>
    <p:sldId id="270" r:id="rId15"/>
    <p:sldId id="271" r:id="rId16"/>
    <p:sldId id="272" r:id="rId17"/>
    <p:sldId id="277" r:id="rId18"/>
    <p:sldId id="273" r:id="rId19"/>
    <p:sldId id="274" r:id="rId20"/>
    <p:sldId id="278" r:id="rId21"/>
    <p:sldId id="275" r:id="rId22"/>
    <p:sldId id="279" r:id="rId23"/>
    <p:sldId id="276"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rthik Krishnan" initials="KK" lastIdx="2" clrIdx="0">
    <p:extLst>
      <p:ext uri="{19B8F6BF-5375-455C-9EA6-DF929625EA0E}">
        <p15:presenceInfo xmlns:p15="http://schemas.microsoft.com/office/powerpoint/2012/main" userId="09e5901b24d34861"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7" d="100"/>
          <a:sy n="87" d="100"/>
        </p:scale>
        <p:origin x="528"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MY"/>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1A736B4-9317-4970-B493-6359D5195948}" type="datetimeFigureOut">
              <a:rPr lang="en-MY" smtClean="0"/>
              <a:t>16/10/2018</a:t>
            </a:fld>
            <a:endParaRPr lang="en-MY"/>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MY"/>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MY"/>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F11FB4A-D361-462B-AD02-B5F1943DB84B}" type="slidenum">
              <a:rPr lang="en-MY" smtClean="0"/>
              <a:t>‹#›</a:t>
            </a:fld>
            <a:endParaRPr lang="en-MY"/>
          </a:p>
        </p:txBody>
      </p:sp>
    </p:spTree>
    <p:extLst>
      <p:ext uri="{BB962C8B-B14F-4D97-AF65-F5344CB8AC3E}">
        <p14:creationId xmlns:p14="http://schemas.microsoft.com/office/powerpoint/2010/main" val="12063672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51012" y="609601"/>
            <a:ext cx="8676222" cy="3200400"/>
          </a:xfrm>
        </p:spPr>
        <p:txBody>
          <a:bodyPr anchor="b">
            <a:normAutofit/>
          </a:bodyPr>
          <a:lstStyle>
            <a:lvl1pPr algn="ctr">
              <a:defRPr sz="4800">
                <a:effectLst>
                  <a:glow rad="38100">
                    <a:schemeClr val="bg1">
                      <a:lumMod val="65000"/>
                      <a:lumOff val="35000"/>
                      <a:alpha val="50000"/>
                    </a:schemeClr>
                  </a:glow>
                  <a:outerShdw blurRad="28575" dist="31750" dir="13200000" algn="tl" rotWithShape="0">
                    <a:srgbClr val="000000">
                      <a:alpha val="25000"/>
                    </a:srgbClr>
                  </a:outerShdw>
                </a:effectLst>
              </a:defRPr>
            </a:lvl1pPr>
          </a:lstStyle>
          <a:p>
            <a:r>
              <a:rPr lang="en-US"/>
              <a:t>Click to edit Master title style</a:t>
            </a:r>
            <a:endParaRPr lang="en-US" dirty="0"/>
          </a:p>
        </p:txBody>
      </p:sp>
      <p:sp>
        <p:nvSpPr>
          <p:cNvPr id="3" name="Subtitle 2"/>
          <p:cNvSpPr>
            <a:spLocks noGrp="1"/>
          </p:cNvSpPr>
          <p:nvPr>
            <p:ph type="subTitle" idx="1"/>
          </p:nvPr>
        </p:nvSpPr>
        <p:spPr>
          <a:xfrm>
            <a:off x="1751012" y="3886200"/>
            <a:ext cx="8676222" cy="1905000"/>
          </a:xfrm>
        </p:spPr>
        <p:txBody>
          <a:bodyPr anchor="t">
            <a:normAutofit/>
          </a:bodyPr>
          <a:lstStyle>
            <a:lvl1pPr marL="0" indent="0" algn="ctr">
              <a:buNone/>
              <a:defRPr sz="2100">
                <a:gradFill flip="none" rotWithShape="1">
                  <a:gsLst>
                    <a:gs pos="0">
                      <a:schemeClr val="tx1"/>
                    </a:gs>
                    <a:gs pos="100000">
                      <a:schemeClr val="tx1">
                        <a:lumMod val="75000"/>
                      </a:schemeClr>
                    </a:gs>
                  </a:gsLst>
                  <a:lin ang="5400000" scaled="0"/>
                  <a:tileRect/>
                </a:gra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10/16/2018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4213780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4732865"/>
            <a:ext cx="99060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9796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41413" y="5299603"/>
            <a:ext cx="9906000" cy="49371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10/16/2018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6131537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3124199"/>
          </a:xfrm>
        </p:spPr>
        <p:txBody>
          <a:bodyPr anchor="ctr">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1141411" y="4343400"/>
            <a:ext cx="9906000" cy="1447800"/>
          </a:xfrm>
        </p:spPr>
        <p:txBody>
          <a:bodyPr anchor="ctr">
            <a:normAutofit/>
          </a:bodyPr>
          <a:lstStyle>
            <a:lvl1pPr marL="0" indent="0" algn="l">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pPr/>
              <a:t>10/16/2018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1966357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1141411" y="4343400"/>
            <a:ext cx="9906000" cy="1447800"/>
          </a:xfrm>
        </p:spPr>
        <p:txBody>
          <a:bodyPr vert="horz" lIns="91440" tIns="45720" rIns="91440" bIns="45720" rtlCol="0" anchor="ctr">
            <a:normAutofit/>
          </a:bodyPr>
          <a:lstStyle>
            <a:lvl1pPr>
              <a:buNone/>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en-US"/>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pPr/>
              <a:t>10/16/2018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6547899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2" y="3308581"/>
            <a:ext cx="9906000" cy="1468800"/>
          </a:xfrm>
        </p:spPr>
        <p:txBody>
          <a:bodyPr anchor="b">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1141410" y="4777381"/>
            <a:ext cx="9906001" cy="860400"/>
          </a:xfrm>
        </p:spPr>
        <p:txBody>
          <a:bodyPr vert="horz" lIns="91440" tIns="45720" rIns="91440" bIns="45720" rtlCol="0" anchor="t">
            <a:normAutofit/>
          </a:bodyPr>
          <a:lstStyle>
            <a:lvl1pPr>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en-US"/>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pPr/>
              <a:t>10/16/2018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895729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gradFill flip="none" rotWithShape="1">
                  <a:gsLst>
                    <a:gs pos="0">
                      <a:schemeClr val="tx1"/>
                    </a:gs>
                    <a:gs pos="100000">
                      <a:schemeClr val="tx1">
                        <a:lumMod val="75000"/>
                      </a:schemeClr>
                    </a:gs>
                  </a:gsLst>
                  <a:lin ang="5400000" scaled="0"/>
                  <a:tileRect/>
                </a:gra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141412" y="3886200"/>
            <a:ext cx="9906000" cy="889000"/>
          </a:xfrm>
        </p:spPr>
        <p:txBody>
          <a:bodyPr vert="horz" lIns="91440" tIns="45720" rIns="91440" bIns="45720" rtlCol="0" anchor="b">
            <a:normAutofit/>
          </a:bodyPr>
          <a:lstStyle>
            <a:lvl1pPr>
              <a:buNone/>
              <a:defRPr lang="en-US" sz="24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1141411" y="4775200"/>
            <a:ext cx="9906000" cy="10160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pPr/>
              <a:t>10/16/2018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9283216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2743199"/>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1141412" y="3505200"/>
            <a:ext cx="9906000" cy="838200"/>
          </a:xfrm>
        </p:spPr>
        <p:txBody>
          <a:bodyPr vert="horz" lIns="91440" tIns="45720" rIns="91440" bIns="45720" rtlCol="0" anchor="b">
            <a:normAutofit/>
          </a:bodyPr>
          <a:lstStyle>
            <a:lvl1pPr>
              <a:buNone/>
              <a:defRPr lang="en-US" sz="28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1141411" y="4343400"/>
            <a:ext cx="9906000" cy="14478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pPr/>
              <a:t>10/16/2018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3060373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10/16/2018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0310707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609599"/>
            <a:ext cx="2210514"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2" y="609600"/>
            <a:ext cx="7543800" cy="518160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pPr/>
              <a:t>10/16/2018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1308791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10/16/2018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064411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751013" y="3308581"/>
            <a:ext cx="8686800" cy="1468800"/>
          </a:xfrm>
        </p:spPr>
        <p:txBody>
          <a:bodyPr anchor="b"/>
          <a:lstStyle>
            <a:lvl1pPr algn="r">
              <a:defRPr sz="4000" b="0" cap="all"/>
            </a:lvl1pPr>
          </a:lstStyle>
          <a:p>
            <a:r>
              <a:rPr lang="en-US"/>
              <a:t>Click to edit Master title style</a:t>
            </a:r>
            <a:endParaRPr lang="en-US" dirty="0"/>
          </a:p>
        </p:txBody>
      </p:sp>
      <p:sp>
        <p:nvSpPr>
          <p:cNvPr id="3" name="Text Placeholder 2"/>
          <p:cNvSpPr>
            <a:spLocks noGrp="1"/>
          </p:cNvSpPr>
          <p:nvPr>
            <p:ph type="body" idx="1"/>
          </p:nvPr>
        </p:nvSpPr>
        <p:spPr>
          <a:xfrm>
            <a:off x="1751011" y="4777381"/>
            <a:ext cx="8686801" cy="860400"/>
          </a:xfrm>
        </p:spPr>
        <p:txBody>
          <a:bodyPr anchor="t">
            <a:normAutofit/>
          </a:bodyPr>
          <a:lstStyle>
            <a:lvl1pPr marL="0" indent="0" algn="r">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pPr/>
              <a:t>10/16/2018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8359273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2" y="2666999"/>
            <a:ext cx="4876800"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0612" y="2667000"/>
            <a:ext cx="4876800"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t>10/16/2018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1817485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429280" y="2658533"/>
            <a:ext cx="4588931"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41412" y="3243262"/>
            <a:ext cx="4876800"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43133" y="2667000"/>
            <a:ext cx="4604280"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0612" y="3243262"/>
            <a:ext cx="4876801"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t>10/16/2018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951771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t>10/16/2018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0828217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smtClean="0"/>
              <a:t>10/16/2018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9361736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3549121"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103812" y="609601"/>
            <a:ext cx="5943601" cy="51816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1411" y="2971800"/>
            <a:ext cx="3549121" cy="182880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10/16/2018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7662387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5334001" cy="13716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433733" y="-18288"/>
            <a:ext cx="3276599" cy="6903720"/>
          </a:xfr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41411" y="2971800"/>
            <a:ext cx="5334001" cy="18288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6399212" y="5883275"/>
            <a:ext cx="914400" cy="365125"/>
          </a:xfrm>
        </p:spPr>
        <p:txBody>
          <a:bodyPr/>
          <a:lstStyle/>
          <a:p>
            <a:fld id="{48A87A34-81AB-432B-8DAE-1953F412C126}" type="datetimeFigureOut">
              <a:rPr lang="en-US" smtClean="0"/>
              <a:t>10/16/2018</a:t>
            </a:fld>
            <a:endParaRPr lang="en-US" dirty="0"/>
          </a:p>
        </p:txBody>
      </p:sp>
      <p:sp>
        <p:nvSpPr>
          <p:cNvPr id="6" name="Footer Placeholder 5"/>
          <p:cNvSpPr>
            <a:spLocks noGrp="1"/>
          </p:cNvSpPr>
          <p:nvPr>
            <p:ph type="ftr" sz="quarter" idx="11"/>
          </p:nvPr>
        </p:nvSpPr>
        <p:spPr>
          <a:xfrm>
            <a:off x="1141412" y="5883275"/>
            <a:ext cx="5105400" cy="365125"/>
          </a:xfrm>
        </p:spPr>
        <p:txBody>
          <a:bodyPr/>
          <a:lstStyle/>
          <a:p>
            <a:endParaRPr lang="en-US" dirty="0"/>
          </a:p>
        </p:txBody>
      </p:sp>
      <p:sp>
        <p:nvSpPr>
          <p:cNvPr id="7" name="Slide Number Placeholder 6"/>
          <p:cNvSpPr>
            <a:spLocks noGrp="1"/>
          </p:cNvSpPr>
          <p:nvPr>
            <p:ph type="sldNum" sz="quarter" idx="12"/>
          </p:nvPr>
        </p:nvSpPr>
        <p:spPr>
          <a:xfrm>
            <a:off x="10742612" y="5883275"/>
            <a:ext cx="322567" cy="365125"/>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1955440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41413" y="609600"/>
            <a:ext cx="9905998" cy="1905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41413" y="2666999"/>
            <a:ext cx="9905998" cy="3124201"/>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837612" y="5883275"/>
            <a:ext cx="1600200"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48A87A34-81AB-432B-8DAE-1953F412C126}" type="datetimeFigureOut">
              <a:rPr lang="en-US" smtClean="0"/>
              <a:pPr/>
              <a:t>10/16/2018</a:t>
            </a:fld>
            <a:endParaRPr lang="en-US" dirty="0"/>
          </a:p>
        </p:txBody>
      </p:sp>
      <p:sp>
        <p:nvSpPr>
          <p:cNvPr id="5" name="Footer Placeholder 4"/>
          <p:cNvSpPr>
            <a:spLocks noGrp="1"/>
          </p:cNvSpPr>
          <p:nvPr>
            <p:ph type="ftr" sz="quarter" idx="3"/>
          </p:nvPr>
        </p:nvSpPr>
        <p:spPr>
          <a:xfrm>
            <a:off x="1141412" y="5883275"/>
            <a:ext cx="7543800" cy="365125"/>
          </a:xfrm>
          <a:prstGeom prst="rect">
            <a:avLst/>
          </a:prstGeom>
        </p:spPr>
        <p:txBody>
          <a:bodyPr vert="horz" lIns="91440" tIns="45720" rIns="91440" bIns="45720" rtlCol="0" anchor="ctr"/>
          <a:lstStyle>
            <a:lvl1pPr algn="l">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endParaRPr lang="en-US" dirty="0"/>
          </a:p>
        </p:txBody>
      </p:sp>
      <p:sp>
        <p:nvSpPr>
          <p:cNvPr id="6" name="Slide Number Placeholder 5"/>
          <p:cNvSpPr>
            <a:spLocks noGrp="1"/>
          </p:cNvSpPr>
          <p:nvPr>
            <p:ph type="sldNum" sz="quarter" idx="4"/>
          </p:nvPr>
        </p:nvSpPr>
        <p:spPr>
          <a:xfrm>
            <a:off x="10514012" y="5883275"/>
            <a:ext cx="551167"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246755247"/>
      </p:ext>
    </p:extLst>
  </p:cSld>
  <p:clrMap bg1="dk1" tx1="lt1" bg2="dk2" tx2="lt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 id="2147483685" r:id="rId16"/>
    <p:sldLayoutId id="2147483686" r:id="rId17"/>
  </p:sldLayoutIdLst>
  <p:txStyles>
    <p:titleStyle>
      <a:lvl1pPr algn="l" defTabSz="457200" rtl="0" eaLnBrk="1" latinLnBrk="0" hangingPunct="1">
        <a:spcBef>
          <a:spcPct val="0"/>
        </a:spcBef>
        <a:buNone/>
        <a:defRPr sz="32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100000"/>
        <a:buFont typeface="Arial"/>
        <a:buChar char="•"/>
        <a:defRPr sz="20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00000"/>
        <a:buFont typeface="Arial"/>
        <a:buChar char="•"/>
        <a:defRPr sz="18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00000"/>
        <a:buFont typeface="Arial"/>
        <a:buChar char="•"/>
        <a:defRPr sz="16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78D09C-B910-4DF3-8881-F39EC1D1FFF0}"/>
              </a:ext>
            </a:extLst>
          </p:cNvPr>
          <p:cNvSpPr>
            <a:spLocks noGrp="1"/>
          </p:cNvSpPr>
          <p:nvPr>
            <p:ph type="ctrTitle"/>
          </p:nvPr>
        </p:nvSpPr>
        <p:spPr>
          <a:xfrm>
            <a:off x="2085120" y="2193683"/>
            <a:ext cx="8676222" cy="3200400"/>
          </a:xfrm>
        </p:spPr>
        <p:txBody>
          <a:bodyPr>
            <a:normAutofit/>
          </a:bodyPr>
          <a:lstStyle/>
          <a:p>
            <a:r>
              <a:rPr lang="en-MY" dirty="0"/>
              <a:t>MALAYSIAN CKD-MBD and Parathyroidectomy guidelines and sop</a:t>
            </a:r>
            <a:br>
              <a:rPr lang="en-MY" dirty="0"/>
            </a:br>
            <a:r>
              <a:rPr lang="en-MY" dirty="0"/>
              <a:t>													</a:t>
            </a:r>
            <a:endParaRPr lang="en-MY" sz="1600" i="1" dirty="0"/>
          </a:p>
        </p:txBody>
      </p:sp>
      <p:sp>
        <p:nvSpPr>
          <p:cNvPr id="3" name="Subtitle 2">
            <a:extLst>
              <a:ext uri="{FF2B5EF4-FFF2-40B4-BE49-F238E27FC236}">
                <a16:creationId xmlns:a16="http://schemas.microsoft.com/office/drawing/2014/main" id="{A4EE98DD-75B6-45C1-8271-A62F3DB0DDB6}"/>
              </a:ext>
            </a:extLst>
          </p:cNvPr>
          <p:cNvSpPr>
            <a:spLocks noGrp="1"/>
          </p:cNvSpPr>
          <p:nvPr>
            <p:ph type="subTitle" idx="1"/>
          </p:nvPr>
        </p:nvSpPr>
        <p:spPr>
          <a:xfrm>
            <a:off x="1757889" y="4925158"/>
            <a:ext cx="8676222" cy="1905000"/>
          </a:xfrm>
        </p:spPr>
        <p:txBody>
          <a:bodyPr>
            <a:normAutofit/>
          </a:bodyPr>
          <a:lstStyle/>
          <a:p>
            <a:endParaRPr lang="en-MY" dirty="0"/>
          </a:p>
          <a:p>
            <a:r>
              <a:rPr lang="en-MY" dirty="0"/>
              <a:t>Karthik Krishnan</a:t>
            </a:r>
          </a:p>
        </p:txBody>
      </p:sp>
      <p:pic>
        <p:nvPicPr>
          <p:cNvPr id="1026" name="Picture 2" descr="https://www.msn.org.my/msn/images/msn_logo.png">
            <a:extLst>
              <a:ext uri="{FF2B5EF4-FFF2-40B4-BE49-F238E27FC236}">
                <a16:creationId xmlns:a16="http://schemas.microsoft.com/office/drawing/2014/main" id="{83AEEDC7-A756-4EB5-BDEF-60BE2595DFB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53276" y="411415"/>
            <a:ext cx="5686473" cy="156686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ministry of health malaysia logo transparent background">
            <a:extLst>
              <a:ext uri="{FF2B5EF4-FFF2-40B4-BE49-F238E27FC236}">
                <a16:creationId xmlns:a16="http://schemas.microsoft.com/office/drawing/2014/main" id="{E17CC34B-BD05-47E8-9FB2-F8DCEE018B1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9527" y="266159"/>
            <a:ext cx="2352675" cy="1857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7918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F3BDA6-472E-44E3-9935-72AB8DDCBF01}"/>
              </a:ext>
            </a:extLst>
          </p:cNvPr>
          <p:cNvSpPr>
            <a:spLocks noGrp="1"/>
          </p:cNvSpPr>
          <p:nvPr>
            <p:ph type="title"/>
          </p:nvPr>
        </p:nvSpPr>
        <p:spPr/>
        <p:txBody>
          <a:bodyPr/>
          <a:lstStyle/>
          <a:p>
            <a:r>
              <a:rPr lang="en-MY" dirty="0"/>
              <a:t>Types of parathyroidectomy</a:t>
            </a:r>
          </a:p>
        </p:txBody>
      </p:sp>
      <p:sp>
        <p:nvSpPr>
          <p:cNvPr id="5" name="TextBox 4">
            <a:extLst>
              <a:ext uri="{FF2B5EF4-FFF2-40B4-BE49-F238E27FC236}">
                <a16:creationId xmlns:a16="http://schemas.microsoft.com/office/drawing/2014/main" id="{A1B8122C-F724-4D9D-B2D2-63E34E245FB1}"/>
              </a:ext>
            </a:extLst>
          </p:cNvPr>
          <p:cNvSpPr txBox="1"/>
          <p:nvPr/>
        </p:nvSpPr>
        <p:spPr>
          <a:xfrm>
            <a:off x="758952" y="2130552"/>
            <a:ext cx="10643616" cy="1477328"/>
          </a:xfrm>
          <a:prstGeom prst="rect">
            <a:avLst/>
          </a:prstGeom>
          <a:noFill/>
        </p:spPr>
        <p:txBody>
          <a:bodyPr wrap="square" rtlCol="0">
            <a:spAutoFit/>
          </a:bodyPr>
          <a:lstStyle/>
          <a:p>
            <a:pPr marL="285750" indent="-285750">
              <a:buFont typeface="Arial" panose="020B0604020202020204" pitchFamily="34" charset="0"/>
              <a:buChar char="•"/>
            </a:pPr>
            <a:r>
              <a:rPr lang="en-MY" dirty="0"/>
              <a:t>Total Parathyroidectomy</a:t>
            </a:r>
          </a:p>
          <a:p>
            <a:pPr marL="285750" indent="-285750">
              <a:buFont typeface="Arial" panose="020B0604020202020204" pitchFamily="34" charset="0"/>
              <a:buChar char="•"/>
            </a:pPr>
            <a:endParaRPr lang="en-MY" dirty="0"/>
          </a:p>
          <a:p>
            <a:pPr marL="285750" indent="-285750">
              <a:buFont typeface="Arial" panose="020B0604020202020204" pitchFamily="34" charset="0"/>
              <a:buChar char="•"/>
            </a:pPr>
            <a:r>
              <a:rPr lang="en-MY" dirty="0"/>
              <a:t>Subtotal Parathyroidectomy</a:t>
            </a:r>
          </a:p>
          <a:p>
            <a:pPr marL="285750" indent="-285750">
              <a:buFont typeface="Arial" panose="020B0604020202020204" pitchFamily="34" charset="0"/>
              <a:buChar char="•"/>
            </a:pPr>
            <a:endParaRPr lang="en-MY" dirty="0"/>
          </a:p>
          <a:p>
            <a:pPr marL="285750" indent="-285750">
              <a:buFont typeface="Arial" panose="020B0604020202020204" pitchFamily="34" charset="0"/>
              <a:buChar char="•"/>
            </a:pPr>
            <a:r>
              <a:rPr lang="en-MY" dirty="0"/>
              <a:t>Total parathyroidectomy with </a:t>
            </a:r>
            <a:r>
              <a:rPr lang="en-MY" dirty="0" err="1"/>
              <a:t>autotransplantation</a:t>
            </a:r>
            <a:endParaRPr lang="en-MY" dirty="0"/>
          </a:p>
        </p:txBody>
      </p:sp>
    </p:spTree>
    <p:extLst>
      <p:ext uri="{BB962C8B-B14F-4D97-AF65-F5344CB8AC3E}">
        <p14:creationId xmlns:p14="http://schemas.microsoft.com/office/powerpoint/2010/main" val="13347527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F3BDA6-472E-44E3-9935-72AB8DDCBF01}"/>
              </a:ext>
            </a:extLst>
          </p:cNvPr>
          <p:cNvSpPr>
            <a:spLocks noGrp="1"/>
          </p:cNvSpPr>
          <p:nvPr>
            <p:ph type="title"/>
          </p:nvPr>
        </p:nvSpPr>
        <p:spPr/>
        <p:txBody>
          <a:bodyPr/>
          <a:lstStyle/>
          <a:p>
            <a:r>
              <a:rPr lang="en-MY" dirty="0"/>
              <a:t>Types of parathyroidectomy</a:t>
            </a:r>
          </a:p>
        </p:txBody>
      </p:sp>
      <p:sp>
        <p:nvSpPr>
          <p:cNvPr id="5" name="TextBox 4">
            <a:extLst>
              <a:ext uri="{FF2B5EF4-FFF2-40B4-BE49-F238E27FC236}">
                <a16:creationId xmlns:a16="http://schemas.microsoft.com/office/drawing/2014/main" id="{A1B8122C-F724-4D9D-B2D2-63E34E245FB1}"/>
              </a:ext>
            </a:extLst>
          </p:cNvPr>
          <p:cNvSpPr txBox="1"/>
          <p:nvPr/>
        </p:nvSpPr>
        <p:spPr>
          <a:xfrm>
            <a:off x="758952" y="2130552"/>
            <a:ext cx="10643616" cy="1477328"/>
          </a:xfrm>
          <a:prstGeom prst="rect">
            <a:avLst/>
          </a:prstGeom>
          <a:noFill/>
        </p:spPr>
        <p:txBody>
          <a:bodyPr wrap="square" rtlCol="0">
            <a:spAutoFit/>
          </a:bodyPr>
          <a:lstStyle/>
          <a:p>
            <a:pPr marL="285750" indent="-285750">
              <a:buFont typeface="Arial" panose="020B0604020202020204" pitchFamily="34" charset="0"/>
              <a:buChar char="•"/>
            </a:pPr>
            <a:r>
              <a:rPr lang="en-MY" dirty="0"/>
              <a:t>Total Parathyroidectomy should be the preferred method of operation in patient with severe hyperparathyroidism </a:t>
            </a:r>
            <a:r>
              <a:rPr lang="en-MY" b="1" dirty="0"/>
              <a:t>(II,B)</a:t>
            </a:r>
          </a:p>
          <a:p>
            <a:pPr marL="285750" indent="-285750">
              <a:buFont typeface="Arial" panose="020B0604020202020204" pitchFamily="34" charset="0"/>
              <a:buChar char="•"/>
            </a:pPr>
            <a:endParaRPr lang="en-MY" b="1" dirty="0"/>
          </a:p>
          <a:p>
            <a:pPr marL="285750" indent="-285750">
              <a:buFont typeface="Arial" panose="020B0604020202020204" pitchFamily="34" charset="0"/>
              <a:buChar char="•"/>
            </a:pPr>
            <a:r>
              <a:rPr lang="en-MY" dirty="0"/>
              <a:t>Total parathyroidectomy with </a:t>
            </a:r>
            <a:r>
              <a:rPr lang="en-MY" dirty="0" err="1"/>
              <a:t>autotransplantation</a:t>
            </a:r>
            <a:r>
              <a:rPr lang="en-MY" dirty="0"/>
              <a:t> may be considered in patients with definite plan for renal transplantation </a:t>
            </a:r>
            <a:r>
              <a:rPr lang="en-MY" b="1" dirty="0"/>
              <a:t>(Not Graded)</a:t>
            </a:r>
            <a:endParaRPr lang="en-MY" dirty="0"/>
          </a:p>
        </p:txBody>
      </p:sp>
    </p:spTree>
    <p:extLst>
      <p:ext uri="{BB962C8B-B14F-4D97-AF65-F5344CB8AC3E}">
        <p14:creationId xmlns:p14="http://schemas.microsoft.com/office/powerpoint/2010/main" val="6683955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F3BDA6-472E-44E3-9935-72AB8DDCBF01}"/>
              </a:ext>
            </a:extLst>
          </p:cNvPr>
          <p:cNvSpPr>
            <a:spLocks noGrp="1"/>
          </p:cNvSpPr>
          <p:nvPr>
            <p:ph type="title"/>
          </p:nvPr>
        </p:nvSpPr>
        <p:spPr/>
        <p:txBody>
          <a:bodyPr/>
          <a:lstStyle/>
          <a:p>
            <a:r>
              <a:rPr lang="en-MY" dirty="0"/>
              <a:t>Rationale</a:t>
            </a:r>
          </a:p>
        </p:txBody>
      </p:sp>
      <p:sp>
        <p:nvSpPr>
          <p:cNvPr id="5" name="TextBox 4">
            <a:extLst>
              <a:ext uri="{FF2B5EF4-FFF2-40B4-BE49-F238E27FC236}">
                <a16:creationId xmlns:a16="http://schemas.microsoft.com/office/drawing/2014/main" id="{A1B8122C-F724-4D9D-B2D2-63E34E245FB1}"/>
              </a:ext>
            </a:extLst>
          </p:cNvPr>
          <p:cNvSpPr txBox="1"/>
          <p:nvPr/>
        </p:nvSpPr>
        <p:spPr>
          <a:xfrm>
            <a:off x="758952" y="2130552"/>
            <a:ext cx="10643616" cy="3693319"/>
          </a:xfrm>
          <a:prstGeom prst="rect">
            <a:avLst/>
          </a:prstGeom>
          <a:noFill/>
        </p:spPr>
        <p:txBody>
          <a:bodyPr wrap="square" rtlCol="0">
            <a:spAutoFit/>
          </a:bodyPr>
          <a:lstStyle/>
          <a:p>
            <a:pPr marL="285750" indent="-285750">
              <a:buFont typeface="Arial" panose="020B0604020202020204" pitchFamily="34" charset="0"/>
              <a:buChar char="•"/>
            </a:pPr>
            <a:r>
              <a:rPr lang="en-MY" dirty="0"/>
              <a:t>Total Parathyroidectomy without </a:t>
            </a:r>
            <a:r>
              <a:rPr lang="en-MY" dirty="0" err="1"/>
              <a:t>autotransplantation</a:t>
            </a:r>
            <a:r>
              <a:rPr lang="en-MY" dirty="0"/>
              <a:t> is the preferred method of surgery. It is associated with better resolution of biochemical abnormalities with less recurrent of hyperparathyroidism.</a:t>
            </a:r>
          </a:p>
          <a:p>
            <a:pPr marL="285750" indent="-285750">
              <a:buFont typeface="Arial" panose="020B0604020202020204" pitchFamily="34" charset="0"/>
              <a:buChar char="•"/>
            </a:pPr>
            <a:endParaRPr lang="en-MY" dirty="0"/>
          </a:p>
          <a:p>
            <a:pPr marL="285750" indent="-285750">
              <a:buFont typeface="Arial" panose="020B0604020202020204" pitchFamily="34" charset="0"/>
              <a:buChar char="•"/>
            </a:pPr>
            <a:r>
              <a:rPr lang="en-MY" dirty="0"/>
              <a:t>Total parathyroidectomy with </a:t>
            </a:r>
            <a:r>
              <a:rPr lang="en-MY" dirty="0" err="1"/>
              <a:t>autotransplantation</a:t>
            </a:r>
            <a:r>
              <a:rPr lang="en-MY" dirty="0"/>
              <a:t> is found to have significantly higher PTH level and recurrence of hyperparathyroidism compared to the group without </a:t>
            </a:r>
            <a:r>
              <a:rPr lang="en-MY" dirty="0" err="1"/>
              <a:t>autotransplantation</a:t>
            </a:r>
            <a:r>
              <a:rPr lang="en-MY" dirty="0"/>
              <a:t>.</a:t>
            </a:r>
          </a:p>
          <a:p>
            <a:pPr marL="285750" indent="-285750">
              <a:buFont typeface="Arial" panose="020B0604020202020204" pitchFamily="34" charset="0"/>
              <a:buChar char="•"/>
            </a:pPr>
            <a:endParaRPr lang="en-MY" dirty="0"/>
          </a:p>
          <a:p>
            <a:pPr marL="285750" indent="-285750">
              <a:buFont typeface="Arial" panose="020B0604020202020204" pitchFamily="34" charset="0"/>
              <a:buChar char="•"/>
            </a:pPr>
            <a:r>
              <a:rPr lang="en-MY" dirty="0"/>
              <a:t>As such, total parathyroidectomy with </a:t>
            </a:r>
            <a:r>
              <a:rPr lang="en-MY" dirty="0" err="1"/>
              <a:t>autotransplantation</a:t>
            </a:r>
            <a:r>
              <a:rPr lang="en-MY" dirty="0"/>
              <a:t> is only recommended in patients with definite plan for renal transplantation. Many studies revealed that recurrence of hyperparathyroidism post-parathyroidectomy occurs around 3 years post surgery. Therefore, if renal transplantation is planned, it is recommended to be done before recurrence.</a:t>
            </a:r>
          </a:p>
        </p:txBody>
      </p:sp>
    </p:spTree>
    <p:extLst>
      <p:ext uri="{BB962C8B-B14F-4D97-AF65-F5344CB8AC3E}">
        <p14:creationId xmlns:p14="http://schemas.microsoft.com/office/powerpoint/2010/main" val="42359995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F3BDA6-472E-44E3-9935-72AB8DDCBF01}"/>
              </a:ext>
            </a:extLst>
          </p:cNvPr>
          <p:cNvSpPr>
            <a:spLocks noGrp="1"/>
          </p:cNvSpPr>
          <p:nvPr>
            <p:ph type="title"/>
          </p:nvPr>
        </p:nvSpPr>
        <p:spPr/>
        <p:txBody>
          <a:bodyPr/>
          <a:lstStyle/>
          <a:p>
            <a:r>
              <a:rPr lang="en-MY" dirty="0"/>
              <a:t>PRE-</a:t>
            </a:r>
            <a:r>
              <a:rPr lang="en-MY"/>
              <a:t>PARATHYROIDECTOMy </a:t>
            </a:r>
            <a:r>
              <a:rPr lang="en-MY" dirty="0" err="1"/>
              <a:t>CAre</a:t>
            </a:r>
            <a:endParaRPr lang="en-MY" dirty="0"/>
          </a:p>
        </p:txBody>
      </p:sp>
      <p:sp>
        <p:nvSpPr>
          <p:cNvPr id="5" name="TextBox 4">
            <a:extLst>
              <a:ext uri="{FF2B5EF4-FFF2-40B4-BE49-F238E27FC236}">
                <a16:creationId xmlns:a16="http://schemas.microsoft.com/office/drawing/2014/main" id="{A1B8122C-F724-4D9D-B2D2-63E34E245FB1}"/>
              </a:ext>
            </a:extLst>
          </p:cNvPr>
          <p:cNvSpPr txBox="1"/>
          <p:nvPr/>
        </p:nvSpPr>
        <p:spPr>
          <a:xfrm>
            <a:off x="758952" y="2130552"/>
            <a:ext cx="10643616" cy="1477328"/>
          </a:xfrm>
          <a:prstGeom prst="rect">
            <a:avLst/>
          </a:prstGeom>
          <a:noFill/>
        </p:spPr>
        <p:txBody>
          <a:bodyPr wrap="square" rtlCol="0">
            <a:spAutoFit/>
          </a:bodyPr>
          <a:lstStyle/>
          <a:p>
            <a:pPr marL="285750" indent="-285750">
              <a:buFont typeface="Arial" panose="020B0604020202020204" pitchFamily="34" charset="0"/>
              <a:buChar char="•"/>
            </a:pPr>
            <a:r>
              <a:rPr lang="en-MY" dirty="0"/>
              <a:t>A thorough pre-operative risk assessment appropriate for ESRD patients undergoing surgery is important to minimise the surgical and anaesthetic risk </a:t>
            </a:r>
            <a:r>
              <a:rPr lang="en-MY" b="1" dirty="0"/>
              <a:t>(Not Graded)</a:t>
            </a:r>
            <a:endParaRPr lang="en-MY" dirty="0"/>
          </a:p>
          <a:p>
            <a:pPr marL="285750" indent="-285750">
              <a:buFont typeface="Arial" panose="020B0604020202020204" pitchFamily="34" charset="0"/>
              <a:buChar char="•"/>
            </a:pPr>
            <a:endParaRPr lang="en-MY" dirty="0"/>
          </a:p>
          <a:p>
            <a:pPr marL="285750" indent="-285750">
              <a:buFont typeface="Arial" panose="020B0604020202020204" pitchFamily="34" charset="0"/>
              <a:buChar char="•"/>
            </a:pPr>
            <a:r>
              <a:rPr lang="en-MY" dirty="0"/>
              <a:t>For those not suitable for GA, local or regional anaesthesia may be considered based on surgeon’s assessment (</a:t>
            </a:r>
            <a:r>
              <a:rPr lang="en-MY" b="1" dirty="0"/>
              <a:t>Not Graded)</a:t>
            </a:r>
            <a:endParaRPr lang="en-MY" dirty="0"/>
          </a:p>
        </p:txBody>
      </p:sp>
      <p:sp>
        <p:nvSpPr>
          <p:cNvPr id="3" name="TextBox 2">
            <a:extLst>
              <a:ext uri="{FF2B5EF4-FFF2-40B4-BE49-F238E27FC236}">
                <a16:creationId xmlns:a16="http://schemas.microsoft.com/office/drawing/2014/main" id="{0851AF87-9318-469B-90CD-781620CE52EE}"/>
              </a:ext>
            </a:extLst>
          </p:cNvPr>
          <p:cNvSpPr txBox="1"/>
          <p:nvPr/>
        </p:nvSpPr>
        <p:spPr>
          <a:xfrm>
            <a:off x="772510" y="3972910"/>
            <a:ext cx="10657490" cy="1200329"/>
          </a:xfrm>
          <a:prstGeom prst="rect">
            <a:avLst/>
          </a:prstGeom>
          <a:noFill/>
        </p:spPr>
        <p:txBody>
          <a:bodyPr wrap="square" rtlCol="0">
            <a:spAutoFit/>
          </a:bodyPr>
          <a:lstStyle/>
          <a:p>
            <a:r>
              <a:rPr lang="en-MY" dirty="0"/>
              <a:t>Total Parathyroidectomy is usually performed under GA. A small proportion of patients who are deemed unsuitable for GA can be considered for LA. A local study had shown that total parathyroidectomy could be performed safely and successfully under LA for selective group of patients. </a:t>
            </a:r>
          </a:p>
        </p:txBody>
      </p:sp>
    </p:spTree>
    <p:extLst>
      <p:ext uri="{BB962C8B-B14F-4D97-AF65-F5344CB8AC3E}">
        <p14:creationId xmlns:p14="http://schemas.microsoft.com/office/powerpoint/2010/main" val="38588508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F3BDA6-472E-44E3-9935-72AB8DDCBF01}"/>
              </a:ext>
            </a:extLst>
          </p:cNvPr>
          <p:cNvSpPr>
            <a:spLocks noGrp="1"/>
          </p:cNvSpPr>
          <p:nvPr>
            <p:ph type="title"/>
          </p:nvPr>
        </p:nvSpPr>
        <p:spPr/>
        <p:txBody>
          <a:bodyPr/>
          <a:lstStyle/>
          <a:p>
            <a:r>
              <a:rPr lang="en-MY" dirty="0"/>
              <a:t>Deferoxamine (</a:t>
            </a:r>
            <a:r>
              <a:rPr lang="en-MY" dirty="0" err="1"/>
              <a:t>dfo</a:t>
            </a:r>
            <a:r>
              <a:rPr lang="en-MY" dirty="0"/>
              <a:t>) test</a:t>
            </a:r>
          </a:p>
        </p:txBody>
      </p:sp>
      <p:sp>
        <p:nvSpPr>
          <p:cNvPr id="5" name="TextBox 4">
            <a:extLst>
              <a:ext uri="{FF2B5EF4-FFF2-40B4-BE49-F238E27FC236}">
                <a16:creationId xmlns:a16="http://schemas.microsoft.com/office/drawing/2014/main" id="{A1B8122C-F724-4D9D-B2D2-63E34E245FB1}"/>
              </a:ext>
            </a:extLst>
          </p:cNvPr>
          <p:cNvSpPr txBox="1"/>
          <p:nvPr/>
        </p:nvSpPr>
        <p:spPr>
          <a:xfrm>
            <a:off x="758952" y="2130552"/>
            <a:ext cx="10643616" cy="1754326"/>
          </a:xfrm>
          <a:prstGeom prst="rect">
            <a:avLst/>
          </a:prstGeom>
          <a:noFill/>
        </p:spPr>
        <p:txBody>
          <a:bodyPr wrap="square" rtlCol="0">
            <a:spAutoFit/>
          </a:bodyPr>
          <a:lstStyle/>
          <a:p>
            <a:pPr marL="285750" indent="-285750">
              <a:buFont typeface="Arial" panose="020B0604020202020204" pitchFamily="34" charset="0"/>
              <a:buChar char="•"/>
            </a:pPr>
            <a:r>
              <a:rPr lang="en-MY" dirty="0"/>
              <a:t>Can be considered to be done in patients with potential risk for aluminium toxicity such as previous history of prolonged exposure to aluminium based phosphate binder or using deionizer water treatment system </a:t>
            </a:r>
            <a:r>
              <a:rPr lang="en-MY" b="1" dirty="0"/>
              <a:t>(III,D)</a:t>
            </a:r>
          </a:p>
          <a:p>
            <a:pPr marL="285750" indent="-285750">
              <a:buFont typeface="Arial" panose="020B0604020202020204" pitchFamily="34" charset="0"/>
              <a:buChar char="•"/>
            </a:pPr>
            <a:endParaRPr lang="en-MY" b="1" dirty="0"/>
          </a:p>
          <a:p>
            <a:pPr marL="285750" indent="-285750">
              <a:buFont typeface="Arial" panose="020B0604020202020204" pitchFamily="34" charset="0"/>
              <a:buChar char="•"/>
            </a:pPr>
            <a:r>
              <a:rPr lang="en-MY" dirty="0"/>
              <a:t>However DFO test is not recommended to be performed routinely in patients going for parathyroidectomy </a:t>
            </a:r>
            <a:r>
              <a:rPr lang="en-MY" b="1" dirty="0"/>
              <a:t>(I,C)</a:t>
            </a:r>
            <a:endParaRPr lang="en-MY" dirty="0"/>
          </a:p>
        </p:txBody>
      </p:sp>
      <p:sp>
        <p:nvSpPr>
          <p:cNvPr id="3" name="TextBox 2">
            <a:extLst>
              <a:ext uri="{FF2B5EF4-FFF2-40B4-BE49-F238E27FC236}">
                <a16:creationId xmlns:a16="http://schemas.microsoft.com/office/drawing/2014/main" id="{7F23C631-42FF-42B4-AF03-DD9FDFB22C6B}"/>
              </a:ext>
            </a:extLst>
          </p:cNvPr>
          <p:cNvSpPr txBox="1"/>
          <p:nvPr/>
        </p:nvSpPr>
        <p:spPr>
          <a:xfrm>
            <a:off x="758952" y="4374292"/>
            <a:ext cx="10643616" cy="1754326"/>
          </a:xfrm>
          <a:prstGeom prst="rect">
            <a:avLst/>
          </a:prstGeom>
          <a:noFill/>
        </p:spPr>
        <p:txBody>
          <a:bodyPr wrap="square" rtlCol="0">
            <a:spAutoFit/>
          </a:bodyPr>
          <a:lstStyle/>
          <a:p>
            <a:r>
              <a:rPr lang="en-MY" dirty="0"/>
              <a:t>The frequency of abnormal aluminium level in patients on dialysis locally is extremely low. The avoidance of aluminium-based phosphate binders and the good water treatment system made aluminium toxicity a rare event.</a:t>
            </a:r>
          </a:p>
          <a:p>
            <a:endParaRPr lang="en-MY" dirty="0"/>
          </a:p>
          <a:p>
            <a:r>
              <a:rPr lang="en-MY" dirty="0"/>
              <a:t>DFO test may be considered in patients with long vintage of HD especially those who might be exposed to deionizer water treatment system in the 70’s and 80’s.</a:t>
            </a:r>
          </a:p>
        </p:txBody>
      </p:sp>
    </p:spTree>
    <p:extLst>
      <p:ext uri="{BB962C8B-B14F-4D97-AF65-F5344CB8AC3E}">
        <p14:creationId xmlns:p14="http://schemas.microsoft.com/office/powerpoint/2010/main" val="19384324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F3BDA6-472E-44E3-9935-72AB8DDCBF01}"/>
              </a:ext>
            </a:extLst>
          </p:cNvPr>
          <p:cNvSpPr>
            <a:spLocks noGrp="1"/>
          </p:cNvSpPr>
          <p:nvPr>
            <p:ph type="title"/>
          </p:nvPr>
        </p:nvSpPr>
        <p:spPr/>
        <p:txBody>
          <a:bodyPr/>
          <a:lstStyle/>
          <a:p>
            <a:r>
              <a:rPr lang="en-MY" dirty="0"/>
              <a:t>Prevention of Hungry Bone Syndrome</a:t>
            </a:r>
          </a:p>
        </p:txBody>
      </p:sp>
      <p:sp>
        <p:nvSpPr>
          <p:cNvPr id="5" name="TextBox 4">
            <a:extLst>
              <a:ext uri="{FF2B5EF4-FFF2-40B4-BE49-F238E27FC236}">
                <a16:creationId xmlns:a16="http://schemas.microsoft.com/office/drawing/2014/main" id="{A1B8122C-F724-4D9D-B2D2-63E34E245FB1}"/>
              </a:ext>
            </a:extLst>
          </p:cNvPr>
          <p:cNvSpPr txBox="1"/>
          <p:nvPr/>
        </p:nvSpPr>
        <p:spPr>
          <a:xfrm>
            <a:off x="758952" y="2130552"/>
            <a:ext cx="10643616" cy="2862322"/>
          </a:xfrm>
          <a:prstGeom prst="rect">
            <a:avLst/>
          </a:prstGeom>
          <a:noFill/>
        </p:spPr>
        <p:txBody>
          <a:bodyPr wrap="square" rtlCol="0">
            <a:spAutoFit/>
          </a:bodyPr>
          <a:lstStyle/>
          <a:p>
            <a:r>
              <a:rPr lang="en-MY" dirty="0"/>
              <a:t>Prevention of Hungry Bone Syndrome can be achieved with judicious use of high dose active Vitamin D supplement, calcium supplement and /or pamidronate during peri-operative period.</a:t>
            </a:r>
          </a:p>
          <a:p>
            <a:endParaRPr lang="en-MY" dirty="0"/>
          </a:p>
          <a:p>
            <a:pPr marL="285750" indent="-285750">
              <a:buFont typeface="Arial" panose="020B0604020202020204" pitchFamily="34" charset="0"/>
              <a:buChar char="•"/>
            </a:pPr>
            <a:r>
              <a:rPr lang="en-MY" dirty="0"/>
              <a:t>It is reasonable to start high dose active Vitamin D and calcium supplementation preoperatively to induce a state of </a:t>
            </a:r>
            <a:r>
              <a:rPr lang="en-MY" dirty="0" err="1"/>
              <a:t>pseudohypercalcaemia</a:t>
            </a:r>
            <a:r>
              <a:rPr lang="en-MY" dirty="0"/>
              <a:t> to reduce symptomatic post-operative hypocalcaemia </a:t>
            </a:r>
            <a:r>
              <a:rPr lang="en-MY" b="1" dirty="0"/>
              <a:t>(III,D)</a:t>
            </a:r>
          </a:p>
          <a:p>
            <a:pPr marL="285750" indent="-285750">
              <a:buFont typeface="Arial" panose="020B0604020202020204" pitchFamily="34" charset="0"/>
              <a:buChar char="•"/>
            </a:pPr>
            <a:endParaRPr lang="en-MY" b="1" dirty="0"/>
          </a:p>
          <a:p>
            <a:pPr marL="285750" indent="-285750">
              <a:buFont typeface="Arial" panose="020B0604020202020204" pitchFamily="34" charset="0"/>
              <a:buChar char="•"/>
            </a:pPr>
            <a:r>
              <a:rPr lang="en-MY" dirty="0"/>
              <a:t>The use of bisphosphonates pre-operatively (based on serum ALP can be considered to reduce post-operative hungry bone syndrome </a:t>
            </a:r>
            <a:r>
              <a:rPr lang="en-MY" b="1" dirty="0"/>
              <a:t>(III,D)</a:t>
            </a:r>
          </a:p>
        </p:txBody>
      </p:sp>
    </p:spTree>
    <p:extLst>
      <p:ext uri="{BB962C8B-B14F-4D97-AF65-F5344CB8AC3E}">
        <p14:creationId xmlns:p14="http://schemas.microsoft.com/office/powerpoint/2010/main" val="37091811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F3BDA6-472E-44E3-9935-72AB8DDCBF01}"/>
              </a:ext>
            </a:extLst>
          </p:cNvPr>
          <p:cNvSpPr>
            <a:spLocks noGrp="1"/>
          </p:cNvSpPr>
          <p:nvPr>
            <p:ph type="title"/>
          </p:nvPr>
        </p:nvSpPr>
        <p:spPr>
          <a:xfrm>
            <a:off x="1141413" y="420413"/>
            <a:ext cx="9905998" cy="1905000"/>
          </a:xfrm>
        </p:spPr>
        <p:txBody>
          <a:bodyPr/>
          <a:lstStyle/>
          <a:p>
            <a:r>
              <a:rPr lang="en-MY" dirty="0"/>
              <a:t>Prevention of Hungry Bone Syndrome</a:t>
            </a:r>
          </a:p>
        </p:txBody>
      </p:sp>
      <p:sp>
        <p:nvSpPr>
          <p:cNvPr id="5" name="TextBox 4">
            <a:extLst>
              <a:ext uri="{FF2B5EF4-FFF2-40B4-BE49-F238E27FC236}">
                <a16:creationId xmlns:a16="http://schemas.microsoft.com/office/drawing/2014/main" id="{A1B8122C-F724-4D9D-B2D2-63E34E245FB1}"/>
              </a:ext>
            </a:extLst>
          </p:cNvPr>
          <p:cNvSpPr txBox="1"/>
          <p:nvPr/>
        </p:nvSpPr>
        <p:spPr>
          <a:xfrm>
            <a:off x="772604" y="1942744"/>
            <a:ext cx="10643616" cy="2862322"/>
          </a:xfrm>
          <a:prstGeom prst="rect">
            <a:avLst/>
          </a:prstGeom>
          <a:noFill/>
        </p:spPr>
        <p:txBody>
          <a:bodyPr wrap="square" rtlCol="0">
            <a:spAutoFit/>
          </a:bodyPr>
          <a:lstStyle/>
          <a:p>
            <a:pPr marL="285750" indent="-285750">
              <a:buFont typeface="Arial" panose="020B0604020202020204" pitchFamily="34" charset="0"/>
              <a:buChar char="•"/>
            </a:pPr>
            <a:r>
              <a:rPr lang="en-MY" dirty="0"/>
              <a:t>Patients are started on </a:t>
            </a:r>
            <a:r>
              <a:rPr lang="en-MY" b="1" dirty="0">
                <a:solidFill>
                  <a:srgbClr val="FF0000"/>
                </a:solidFill>
              </a:rPr>
              <a:t>6 mcg 1α-</a:t>
            </a:r>
            <a:r>
              <a:rPr lang="en-MY" b="1" dirty="0" err="1">
                <a:solidFill>
                  <a:srgbClr val="FF0000"/>
                </a:solidFill>
              </a:rPr>
              <a:t>calcidiol</a:t>
            </a:r>
            <a:r>
              <a:rPr lang="en-MY" b="1" dirty="0">
                <a:solidFill>
                  <a:srgbClr val="FF0000"/>
                </a:solidFill>
              </a:rPr>
              <a:t> daily </a:t>
            </a:r>
            <a:r>
              <a:rPr lang="en-MY" dirty="0"/>
              <a:t>and </a:t>
            </a:r>
            <a:r>
              <a:rPr lang="en-MY" b="1" dirty="0">
                <a:solidFill>
                  <a:srgbClr val="FF0000"/>
                </a:solidFill>
              </a:rPr>
              <a:t>600mg calcium lactate </a:t>
            </a:r>
            <a:r>
              <a:rPr lang="en-MY" b="1" dirty="0" err="1">
                <a:solidFill>
                  <a:srgbClr val="FF0000"/>
                </a:solidFill>
              </a:rPr>
              <a:t>tds</a:t>
            </a:r>
            <a:r>
              <a:rPr lang="en-MY" b="1" dirty="0">
                <a:solidFill>
                  <a:srgbClr val="FF0000"/>
                </a:solidFill>
              </a:rPr>
              <a:t> </a:t>
            </a:r>
            <a:r>
              <a:rPr lang="en-MY" dirty="0"/>
              <a:t>three days prior to surgery.</a:t>
            </a:r>
          </a:p>
          <a:p>
            <a:pPr marL="285750" indent="-285750">
              <a:buFont typeface="Arial" panose="020B0604020202020204" pitchFamily="34" charset="0"/>
              <a:buChar char="•"/>
            </a:pPr>
            <a:endParaRPr lang="en-MY" dirty="0"/>
          </a:p>
          <a:p>
            <a:pPr marL="285750" indent="-285750">
              <a:buFont typeface="Arial" panose="020B0604020202020204" pitchFamily="34" charset="0"/>
              <a:buChar char="•"/>
            </a:pPr>
            <a:r>
              <a:rPr lang="en-MY" dirty="0"/>
              <a:t>A standard calcium gluconate infusion given </a:t>
            </a:r>
            <a:r>
              <a:rPr lang="en-MY" b="1" dirty="0">
                <a:solidFill>
                  <a:srgbClr val="FF0000"/>
                </a:solidFill>
              </a:rPr>
              <a:t>1 or 2 days before surgery </a:t>
            </a:r>
            <a:r>
              <a:rPr lang="en-MY" dirty="0"/>
              <a:t>to achieve hypercalcaemic state (2.6-2.8 mmol/L). Infusion rate titrated based on calcium levels measured every 6 hourly.</a:t>
            </a:r>
          </a:p>
          <a:p>
            <a:pPr marL="285750" indent="-285750">
              <a:buFont typeface="Arial" panose="020B0604020202020204" pitchFamily="34" charset="0"/>
              <a:buChar char="•"/>
            </a:pPr>
            <a:endParaRPr lang="en-MY" dirty="0"/>
          </a:p>
          <a:p>
            <a:pPr marL="285750" indent="-285750">
              <a:buFont typeface="Arial" panose="020B0604020202020204" pitchFamily="34" charset="0"/>
              <a:buChar char="•"/>
            </a:pPr>
            <a:r>
              <a:rPr lang="en-MY" dirty="0"/>
              <a:t>Dialysis performed on the day before surgery using dialysate containing 1.75 mmol/L calcium if </a:t>
            </a:r>
            <a:r>
              <a:rPr lang="en-MY" dirty="0" err="1"/>
              <a:t>pseudohypercalcaemic</a:t>
            </a:r>
            <a:r>
              <a:rPr lang="en-MY" dirty="0"/>
              <a:t> state is not yet achieved.</a:t>
            </a:r>
          </a:p>
          <a:p>
            <a:pPr marL="285750" indent="-285750">
              <a:buFont typeface="Arial" panose="020B0604020202020204" pitchFamily="34" charset="0"/>
              <a:buChar char="•"/>
            </a:pPr>
            <a:endParaRPr lang="en-MY" dirty="0"/>
          </a:p>
        </p:txBody>
      </p:sp>
    </p:spTree>
    <p:extLst>
      <p:ext uri="{BB962C8B-B14F-4D97-AF65-F5344CB8AC3E}">
        <p14:creationId xmlns:p14="http://schemas.microsoft.com/office/powerpoint/2010/main" val="30130178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F3BDA6-472E-44E3-9935-72AB8DDCBF01}"/>
              </a:ext>
            </a:extLst>
          </p:cNvPr>
          <p:cNvSpPr>
            <a:spLocks noGrp="1"/>
          </p:cNvSpPr>
          <p:nvPr>
            <p:ph type="title"/>
          </p:nvPr>
        </p:nvSpPr>
        <p:spPr>
          <a:xfrm>
            <a:off x="1141413" y="420413"/>
            <a:ext cx="9905998" cy="1905000"/>
          </a:xfrm>
        </p:spPr>
        <p:txBody>
          <a:bodyPr/>
          <a:lstStyle/>
          <a:p>
            <a:r>
              <a:rPr lang="en-MY" dirty="0"/>
              <a:t>Prevention of Hungry Bone Syndrome</a:t>
            </a:r>
          </a:p>
        </p:txBody>
      </p:sp>
      <p:sp>
        <p:nvSpPr>
          <p:cNvPr id="5" name="TextBox 4">
            <a:extLst>
              <a:ext uri="{FF2B5EF4-FFF2-40B4-BE49-F238E27FC236}">
                <a16:creationId xmlns:a16="http://schemas.microsoft.com/office/drawing/2014/main" id="{A1B8122C-F724-4D9D-B2D2-63E34E245FB1}"/>
              </a:ext>
            </a:extLst>
          </p:cNvPr>
          <p:cNvSpPr txBox="1"/>
          <p:nvPr/>
        </p:nvSpPr>
        <p:spPr>
          <a:xfrm>
            <a:off x="772604" y="1942744"/>
            <a:ext cx="10643616" cy="2308324"/>
          </a:xfrm>
          <a:prstGeom prst="rect">
            <a:avLst/>
          </a:prstGeom>
          <a:noFill/>
        </p:spPr>
        <p:txBody>
          <a:bodyPr wrap="square" rtlCol="0">
            <a:spAutoFit/>
          </a:bodyPr>
          <a:lstStyle/>
          <a:p>
            <a:pPr marL="285750" indent="-285750">
              <a:buFont typeface="Arial" panose="020B0604020202020204" pitchFamily="34" charset="0"/>
              <a:buChar char="•"/>
            </a:pPr>
            <a:endParaRPr lang="en-MY" dirty="0"/>
          </a:p>
          <a:p>
            <a:pPr marL="285750" indent="-285750">
              <a:buFont typeface="Arial" panose="020B0604020202020204" pitchFamily="34" charset="0"/>
              <a:buChar char="•"/>
            </a:pPr>
            <a:r>
              <a:rPr lang="en-MY" dirty="0"/>
              <a:t>Retrospective study showed preoperative combination of pamidronate with high dose one </a:t>
            </a:r>
            <a:r>
              <a:rPr lang="en-MY" dirty="0" err="1"/>
              <a:t>alfacalcidol</a:t>
            </a:r>
            <a:r>
              <a:rPr lang="en-MY" dirty="0"/>
              <a:t> and calcium supplements can prevent symptomatic hypocalcaemia, reduce length of hospital stay and morbidity.</a:t>
            </a:r>
          </a:p>
          <a:p>
            <a:pPr marL="285750" indent="-285750">
              <a:buFont typeface="Arial" panose="020B0604020202020204" pitchFamily="34" charset="0"/>
              <a:buChar char="•"/>
            </a:pPr>
            <a:endParaRPr lang="en-MY" dirty="0"/>
          </a:p>
          <a:p>
            <a:pPr marL="285750" indent="-285750">
              <a:buFont typeface="Arial" panose="020B0604020202020204" pitchFamily="34" charset="0"/>
              <a:buChar char="•"/>
            </a:pPr>
            <a:r>
              <a:rPr lang="en-MY" dirty="0"/>
              <a:t>Use of Pamidronate is guided by ALP level. ALP exceeding </a:t>
            </a:r>
            <a:r>
              <a:rPr lang="en-MY" b="1" dirty="0">
                <a:solidFill>
                  <a:srgbClr val="FF0000"/>
                </a:solidFill>
              </a:rPr>
              <a:t>500 units/l </a:t>
            </a:r>
            <a:r>
              <a:rPr lang="en-MY" dirty="0"/>
              <a:t>were given 30mg pamidronate intravenously a week before surgery and those with level </a:t>
            </a:r>
            <a:r>
              <a:rPr lang="en-MY" b="1" dirty="0">
                <a:solidFill>
                  <a:srgbClr val="FF0000"/>
                </a:solidFill>
              </a:rPr>
              <a:t>1000 units/l </a:t>
            </a:r>
            <a:r>
              <a:rPr lang="en-MY" dirty="0"/>
              <a:t>received two doses of pamidronate.</a:t>
            </a:r>
          </a:p>
        </p:txBody>
      </p:sp>
    </p:spTree>
    <p:extLst>
      <p:ext uri="{BB962C8B-B14F-4D97-AF65-F5344CB8AC3E}">
        <p14:creationId xmlns:p14="http://schemas.microsoft.com/office/powerpoint/2010/main" val="25902906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F3BDA6-472E-44E3-9935-72AB8DDCBF01}"/>
              </a:ext>
            </a:extLst>
          </p:cNvPr>
          <p:cNvSpPr>
            <a:spLocks noGrp="1"/>
          </p:cNvSpPr>
          <p:nvPr>
            <p:ph type="title"/>
          </p:nvPr>
        </p:nvSpPr>
        <p:spPr/>
        <p:txBody>
          <a:bodyPr/>
          <a:lstStyle/>
          <a:p>
            <a:r>
              <a:rPr lang="en-MY" dirty="0"/>
              <a:t>POST-PARATHYROIDECTOMY CARE</a:t>
            </a:r>
          </a:p>
        </p:txBody>
      </p:sp>
      <p:sp>
        <p:nvSpPr>
          <p:cNvPr id="5" name="TextBox 4">
            <a:extLst>
              <a:ext uri="{FF2B5EF4-FFF2-40B4-BE49-F238E27FC236}">
                <a16:creationId xmlns:a16="http://schemas.microsoft.com/office/drawing/2014/main" id="{A1B8122C-F724-4D9D-B2D2-63E34E245FB1}"/>
              </a:ext>
            </a:extLst>
          </p:cNvPr>
          <p:cNvSpPr txBox="1"/>
          <p:nvPr/>
        </p:nvSpPr>
        <p:spPr>
          <a:xfrm>
            <a:off x="758952" y="2130552"/>
            <a:ext cx="10643616" cy="2308324"/>
          </a:xfrm>
          <a:prstGeom prst="rect">
            <a:avLst/>
          </a:prstGeom>
          <a:noFill/>
        </p:spPr>
        <p:txBody>
          <a:bodyPr wrap="square" rtlCol="0">
            <a:spAutoFit/>
          </a:bodyPr>
          <a:lstStyle/>
          <a:p>
            <a:r>
              <a:rPr lang="en-MY" dirty="0"/>
              <a:t>Objectives of post operative care are to:</a:t>
            </a:r>
          </a:p>
          <a:p>
            <a:endParaRPr lang="en-MY" dirty="0"/>
          </a:p>
          <a:p>
            <a:pPr marL="285750" indent="-285750">
              <a:buFont typeface="Arial" panose="020B0604020202020204" pitchFamily="34" charset="0"/>
              <a:buChar char="•"/>
            </a:pPr>
            <a:r>
              <a:rPr lang="en-MY" dirty="0"/>
              <a:t>Identify immediate post-operative complications</a:t>
            </a:r>
          </a:p>
          <a:p>
            <a:pPr marL="285750" indent="-285750">
              <a:buFont typeface="Arial" panose="020B0604020202020204" pitchFamily="34" charset="0"/>
              <a:buChar char="•"/>
            </a:pPr>
            <a:endParaRPr lang="en-MY" dirty="0"/>
          </a:p>
          <a:p>
            <a:pPr marL="285750" indent="-285750">
              <a:buFont typeface="Arial" panose="020B0604020202020204" pitchFamily="34" charset="0"/>
              <a:buChar char="•"/>
            </a:pPr>
            <a:r>
              <a:rPr lang="en-MY" dirty="0"/>
              <a:t>Avoid hungry bone Syndrome</a:t>
            </a:r>
          </a:p>
          <a:p>
            <a:pPr marL="285750" indent="-285750">
              <a:buFont typeface="Arial" panose="020B0604020202020204" pitchFamily="34" charset="0"/>
              <a:buChar char="•"/>
            </a:pPr>
            <a:endParaRPr lang="en-MY" dirty="0"/>
          </a:p>
          <a:p>
            <a:pPr marL="285750" indent="-285750">
              <a:buFont typeface="Arial" panose="020B0604020202020204" pitchFamily="34" charset="0"/>
              <a:buChar char="•"/>
            </a:pPr>
            <a:r>
              <a:rPr lang="en-MY" dirty="0"/>
              <a:t>Minimise Length of Hospital Stay</a:t>
            </a:r>
          </a:p>
          <a:p>
            <a:pPr marL="285750" indent="-285750">
              <a:buFont typeface="Arial" panose="020B0604020202020204" pitchFamily="34" charset="0"/>
              <a:buChar char="•"/>
            </a:pPr>
            <a:endParaRPr lang="en-MY" dirty="0"/>
          </a:p>
        </p:txBody>
      </p:sp>
    </p:spTree>
    <p:extLst>
      <p:ext uri="{BB962C8B-B14F-4D97-AF65-F5344CB8AC3E}">
        <p14:creationId xmlns:p14="http://schemas.microsoft.com/office/powerpoint/2010/main" val="3192727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F3BDA6-472E-44E3-9935-72AB8DDCBF01}"/>
              </a:ext>
            </a:extLst>
          </p:cNvPr>
          <p:cNvSpPr>
            <a:spLocks noGrp="1"/>
          </p:cNvSpPr>
          <p:nvPr>
            <p:ph type="title"/>
          </p:nvPr>
        </p:nvSpPr>
        <p:spPr>
          <a:xfrm>
            <a:off x="1143001" y="245651"/>
            <a:ext cx="9905998" cy="1905000"/>
          </a:xfrm>
        </p:spPr>
        <p:txBody>
          <a:bodyPr/>
          <a:lstStyle/>
          <a:p>
            <a:r>
              <a:rPr lang="en-MY" dirty="0"/>
              <a:t>Post-PARATHYROIDECTOMY CARE</a:t>
            </a:r>
          </a:p>
        </p:txBody>
      </p:sp>
      <p:sp>
        <p:nvSpPr>
          <p:cNvPr id="5" name="TextBox 4">
            <a:extLst>
              <a:ext uri="{FF2B5EF4-FFF2-40B4-BE49-F238E27FC236}">
                <a16:creationId xmlns:a16="http://schemas.microsoft.com/office/drawing/2014/main" id="{A1B8122C-F724-4D9D-B2D2-63E34E245FB1}"/>
              </a:ext>
            </a:extLst>
          </p:cNvPr>
          <p:cNvSpPr txBox="1"/>
          <p:nvPr/>
        </p:nvSpPr>
        <p:spPr>
          <a:xfrm>
            <a:off x="774192" y="1966530"/>
            <a:ext cx="10643616" cy="3693319"/>
          </a:xfrm>
          <a:prstGeom prst="rect">
            <a:avLst/>
          </a:prstGeom>
          <a:noFill/>
        </p:spPr>
        <p:txBody>
          <a:bodyPr wrap="square" rtlCol="0">
            <a:spAutoFit/>
          </a:bodyPr>
          <a:lstStyle/>
          <a:p>
            <a:endParaRPr lang="en-MY" dirty="0"/>
          </a:p>
          <a:p>
            <a:pPr marL="285750" indent="-285750">
              <a:buFont typeface="Arial" panose="020B0604020202020204" pitchFamily="34" charset="0"/>
              <a:buChar char="•"/>
            </a:pPr>
            <a:r>
              <a:rPr lang="en-MY" dirty="0"/>
              <a:t>Post-operatively, patients should be nursed by dedicated team in an area with close monitoring, preferably in high dependency ward or specialised unit </a:t>
            </a:r>
            <a:r>
              <a:rPr lang="en-MY" b="1" dirty="0"/>
              <a:t>(III,C)</a:t>
            </a:r>
          </a:p>
          <a:p>
            <a:pPr marL="285750" indent="-285750">
              <a:buFont typeface="Arial" panose="020B0604020202020204" pitchFamily="34" charset="0"/>
              <a:buChar char="•"/>
            </a:pPr>
            <a:endParaRPr lang="en-MY" b="1" dirty="0"/>
          </a:p>
          <a:p>
            <a:pPr marL="285750" indent="-285750">
              <a:buFont typeface="Arial" panose="020B0604020202020204" pitchFamily="34" charset="0"/>
              <a:buChar char="•"/>
            </a:pPr>
            <a:r>
              <a:rPr lang="en-MY" dirty="0"/>
              <a:t>Post-operatively patients may require a titrated calcium gluconate infusion at initial rates based on their admission serum calcium, ALP and body weight </a:t>
            </a:r>
            <a:r>
              <a:rPr lang="en-MY" b="1" dirty="0"/>
              <a:t>(II,B)</a:t>
            </a:r>
          </a:p>
          <a:p>
            <a:pPr marL="285750" indent="-285750">
              <a:buFont typeface="Arial" panose="020B0604020202020204" pitchFamily="34" charset="0"/>
              <a:buChar char="•"/>
            </a:pPr>
            <a:endParaRPr lang="en-MY" b="1" dirty="0"/>
          </a:p>
          <a:p>
            <a:pPr marL="285750" indent="-285750">
              <a:buFont typeface="Arial" panose="020B0604020202020204" pitchFamily="34" charset="0"/>
              <a:buChar char="•"/>
            </a:pPr>
            <a:r>
              <a:rPr lang="en-MY" dirty="0"/>
              <a:t>Serum calcium levels are monitored immediately post-operatively, then at least 4 hourly while on infusion, less frequently once stable and for a further 2 readings after cessation of infusion </a:t>
            </a:r>
            <a:r>
              <a:rPr lang="en-MY" b="1" dirty="0"/>
              <a:t>(II,B)</a:t>
            </a:r>
          </a:p>
          <a:p>
            <a:pPr marL="285750" indent="-285750">
              <a:buFont typeface="Arial" panose="020B0604020202020204" pitchFamily="34" charset="0"/>
              <a:buChar char="•"/>
            </a:pPr>
            <a:endParaRPr lang="en-MY" b="1" dirty="0"/>
          </a:p>
          <a:p>
            <a:pPr marL="285750" indent="-285750">
              <a:buFont typeface="Arial" panose="020B0604020202020204" pitchFamily="34" charset="0"/>
              <a:buChar char="•"/>
            </a:pPr>
            <a:endParaRPr lang="en-MY" b="1" dirty="0"/>
          </a:p>
          <a:p>
            <a:pPr marL="285750" indent="-285750">
              <a:buFont typeface="Arial" panose="020B0604020202020204" pitchFamily="34" charset="0"/>
              <a:buChar char="•"/>
            </a:pPr>
            <a:endParaRPr lang="en-MY" dirty="0"/>
          </a:p>
        </p:txBody>
      </p:sp>
    </p:spTree>
    <p:extLst>
      <p:ext uri="{BB962C8B-B14F-4D97-AF65-F5344CB8AC3E}">
        <p14:creationId xmlns:p14="http://schemas.microsoft.com/office/powerpoint/2010/main" val="33825332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00787A-700A-4269-AFF7-DACA1C78EAFC}"/>
              </a:ext>
            </a:extLst>
          </p:cNvPr>
          <p:cNvSpPr>
            <a:spLocks noGrp="1"/>
          </p:cNvSpPr>
          <p:nvPr>
            <p:ph type="title"/>
          </p:nvPr>
        </p:nvSpPr>
        <p:spPr>
          <a:xfrm>
            <a:off x="537909" y="198120"/>
            <a:ext cx="9905998" cy="1905000"/>
          </a:xfrm>
        </p:spPr>
        <p:txBody>
          <a:bodyPr/>
          <a:lstStyle/>
          <a:p>
            <a:r>
              <a:rPr lang="en-MY" dirty="0"/>
              <a:t>Level of Evidence</a:t>
            </a:r>
          </a:p>
        </p:txBody>
      </p:sp>
      <p:sp>
        <p:nvSpPr>
          <p:cNvPr id="4" name="TextBox 3">
            <a:extLst>
              <a:ext uri="{FF2B5EF4-FFF2-40B4-BE49-F238E27FC236}">
                <a16:creationId xmlns:a16="http://schemas.microsoft.com/office/drawing/2014/main" id="{E0D176FD-FEFC-489C-A5BB-E73220D781BA}"/>
              </a:ext>
            </a:extLst>
          </p:cNvPr>
          <p:cNvSpPr txBox="1"/>
          <p:nvPr/>
        </p:nvSpPr>
        <p:spPr>
          <a:xfrm>
            <a:off x="470058" y="3429000"/>
            <a:ext cx="10334307" cy="1785104"/>
          </a:xfrm>
          <a:prstGeom prst="rect">
            <a:avLst/>
          </a:prstGeom>
          <a:noFill/>
        </p:spPr>
        <p:txBody>
          <a:bodyPr wrap="square" rtlCol="0">
            <a:spAutoFit/>
          </a:bodyPr>
          <a:lstStyle/>
          <a:p>
            <a:r>
              <a:rPr lang="en-MY" sz="3200" dirty="0">
                <a:effectLst>
                  <a:outerShdw blurRad="38100" dist="38100" dir="2700000" algn="tl">
                    <a:srgbClr val="000000">
                      <a:alpha val="43137"/>
                    </a:srgbClr>
                  </a:outerShdw>
                </a:effectLst>
                <a:latin typeface="+mj-lt"/>
              </a:rPr>
              <a:t>Grading of Recommendation</a:t>
            </a:r>
          </a:p>
          <a:p>
            <a:endParaRPr lang="en-MY" dirty="0"/>
          </a:p>
          <a:p>
            <a:pPr marL="285750" indent="-285750">
              <a:buFont typeface="Arial" panose="020B0604020202020204" pitchFamily="34" charset="0"/>
              <a:buChar char="•"/>
            </a:pPr>
            <a:r>
              <a:rPr lang="en-MY" sz="2000" b="1" dirty="0"/>
              <a:t>I </a:t>
            </a:r>
            <a:r>
              <a:rPr lang="en-MY" sz="2000" dirty="0"/>
              <a:t>  :  Strongly Recommended</a:t>
            </a:r>
          </a:p>
          <a:p>
            <a:pPr marL="285750" indent="-285750">
              <a:buFont typeface="Arial" panose="020B0604020202020204" pitchFamily="34" charset="0"/>
              <a:buChar char="•"/>
            </a:pPr>
            <a:r>
              <a:rPr lang="en-MY" sz="2000" b="1" dirty="0"/>
              <a:t>II</a:t>
            </a:r>
            <a:r>
              <a:rPr lang="en-MY" sz="2000" dirty="0"/>
              <a:t>  :  Recommended</a:t>
            </a:r>
          </a:p>
          <a:p>
            <a:pPr marL="285750" indent="-285750">
              <a:buFont typeface="Arial" panose="020B0604020202020204" pitchFamily="34" charset="0"/>
              <a:buChar char="•"/>
            </a:pPr>
            <a:r>
              <a:rPr lang="en-MY" sz="2000" b="1" dirty="0"/>
              <a:t>III </a:t>
            </a:r>
            <a:r>
              <a:rPr lang="en-MY" sz="2000" dirty="0"/>
              <a:t>:  Advice</a:t>
            </a:r>
          </a:p>
        </p:txBody>
      </p:sp>
      <p:sp>
        <p:nvSpPr>
          <p:cNvPr id="7" name="TextBox 6">
            <a:extLst>
              <a:ext uri="{FF2B5EF4-FFF2-40B4-BE49-F238E27FC236}">
                <a16:creationId xmlns:a16="http://schemas.microsoft.com/office/drawing/2014/main" id="{C5003574-0D76-4103-B48C-E77245DE9389}"/>
              </a:ext>
            </a:extLst>
          </p:cNvPr>
          <p:cNvSpPr txBox="1"/>
          <p:nvPr/>
        </p:nvSpPr>
        <p:spPr>
          <a:xfrm>
            <a:off x="537909" y="1389888"/>
            <a:ext cx="10983531" cy="1600438"/>
          </a:xfrm>
          <a:prstGeom prst="rect">
            <a:avLst/>
          </a:prstGeom>
          <a:noFill/>
        </p:spPr>
        <p:txBody>
          <a:bodyPr wrap="square" rtlCol="0">
            <a:spAutoFit/>
          </a:bodyPr>
          <a:lstStyle/>
          <a:p>
            <a:pPr marL="342900" indent="-342900">
              <a:buFont typeface="Arial" panose="020B0604020202020204" pitchFamily="34" charset="0"/>
              <a:buChar char="•"/>
            </a:pPr>
            <a:r>
              <a:rPr lang="en-MY" sz="2000" b="1" dirty="0">
                <a:effectLst>
                  <a:glow rad="38100">
                    <a:schemeClr val="bg1">
                      <a:lumMod val="50000"/>
                      <a:lumOff val="50000"/>
                      <a:alpha val="20000"/>
                    </a:schemeClr>
                  </a:glow>
                </a:effectLst>
              </a:rPr>
              <a:t>A</a:t>
            </a:r>
            <a:r>
              <a:rPr lang="en-MY" sz="2000" dirty="0">
                <a:effectLst>
                  <a:glow rad="38100">
                    <a:schemeClr val="bg1">
                      <a:lumMod val="50000"/>
                      <a:lumOff val="50000"/>
                      <a:alpha val="20000"/>
                    </a:schemeClr>
                  </a:glow>
                </a:effectLst>
              </a:rPr>
              <a:t>  : </a:t>
            </a:r>
            <a:r>
              <a:rPr lang="en-MY" sz="2000" b="1" dirty="0">
                <a:effectLst>
                  <a:glow rad="38100">
                    <a:schemeClr val="bg1">
                      <a:lumMod val="50000"/>
                      <a:lumOff val="50000"/>
                      <a:alpha val="20000"/>
                    </a:schemeClr>
                  </a:glow>
                </a:effectLst>
              </a:rPr>
              <a:t>High</a:t>
            </a:r>
            <a:r>
              <a:rPr lang="en-MY" sz="2000" dirty="0">
                <a:effectLst>
                  <a:glow rad="38100">
                    <a:schemeClr val="bg1">
                      <a:lumMod val="50000"/>
                      <a:lumOff val="50000"/>
                      <a:alpha val="20000"/>
                    </a:schemeClr>
                  </a:glow>
                </a:effectLst>
              </a:rPr>
              <a:t> (</a:t>
            </a:r>
            <a:r>
              <a:rPr lang="en-MY" sz="2000" dirty="0" err="1">
                <a:effectLst>
                  <a:glow rad="38100">
                    <a:schemeClr val="bg1">
                      <a:lumMod val="50000"/>
                      <a:lumOff val="50000"/>
                      <a:alpha val="20000"/>
                    </a:schemeClr>
                  </a:glow>
                </a:effectLst>
              </a:rPr>
              <a:t>e.g</a:t>
            </a:r>
            <a:r>
              <a:rPr lang="en-MY" sz="2000" dirty="0">
                <a:effectLst>
                  <a:glow rad="38100">
                    <a:schemeClr val="bg1">
                      <a:lumMod val="50000"/>
                      <a:lumOff val="50000"/>
                      <a:alpha val="20000"/>
                    </a:schemeClr>
                  </a:glow>
                </a:effectLst>
              </a:rPr>
              <a:t> High quality randomised controlled trial)</a:t>
            </a:r>
          </a:p>
          <a:p>
            <a:pPr marL="342900" indent="-342900">
              <a:buFont typeface="Arial" panose="020B0604020202020204" pitchFamily="34" charset="0"/>
              <a:buChar char="•"/>
            </a:pPr>
            <a:r>
              <a:rPr lang="en-MY" sz="2000" b="1" dirty="0">
                <a:effectLst>
                  <a:glow rad="38100">
                    <a:schemeClr val="bg1">
                      <a:lumMod val="50000"/>
                      <a:lumOff val="50000"/>
                      <a:alpha val="20000"/>
                    </a:schemeClr>
                  </a:glow>
                </a:effectLst>
              </a:rPr>
              <a:t>B </a:t>
            </a:r>
            <a:r>
              <a:rPr lang="en-MY" sz="2000" dirty="0">
                <a:effectLst>
                  <a:glow rad="38100">
                    <a:schemeClr val="bg1">
                      <a:lumMod val="50000"/>
                      <a:lumOff val="50000"/>
                      <a:alpha val="20000"/>
                    </a:schemeClr>
                  </a:glow>
                </a:effectLst>
              </a:rPr>
              <a:t>  : </a:t>
            </a:r>
            <a:r>
              <a:rPr lang="en-MY" sz="2000" b="1" dirty="0">
                <a:effectLst>
                  <a:glow rad="38100">
                    <a:schemeClr val="bg1">
                      <a:lumMod val="50000"/>
                      <a:lumOff val="50000"/>
                      <a:alpha val="20000"/>
                    </a:schemeClr>
                  </a:glow>
                </a:effectLst>
              </a:rPr>
              <a:t>Moderate</a:t>
            </a:r>
            <a:r>
              <a:rPr lang="en-MY" sz="2000" dirty="0">
                <a:effectLst>
                  <a:glow rad="38100">
                    <a:schemeClr val="bg1">
                      <a:lumMod val="50000"/>
                      <a:lumOff val="50000"/>
                      <a:alpha val="20000"/>
                    </a:schemeClr>
                  </a:glow>
                </a:effectLst>
              </a:rPr>
              <a:t> (e.g. Moderate quality randomised controlled trial)</a:t>
            </a:r>
          </a:p>
          <a:p>
            <a:pPr marL="342900" indent="-342900">
              <a:buFont typeface="Arial" panose="020B0604020202020204" pitchFamily="34" charset="0"/>
              <a:buChar char="•"/>
            </a:pPr>
            <a:r>
              <a:rPr lang="en-MY" sz="2000" b="1" dirty="0">
                <a:effectLst>
                  <a:glow rad="38100">
                    <a:schemeClr val="bg1">
                      <a:lumMod val="50000"/>
                      <a:lumOff val="50000"/>
                      <a:alpha val="20000"/>
                    </a:schemeClr>
                  </a:glow>
                </a:effectLst>
              </a:rPr>
              <a:t>C</a:t>
            </a:r>
            <a:r>
              <a:rPr lang="en-MY" sz="2000" dirty="0">
                <a:effectLst>
                  <a:glow rad="38100">
                    <a:schemeClr val="bg1">
                      <a:lumMod val="50000"/>
                      <a:lumOff val="50000"/>
                      <a:alpha val="20000"/>
                    </a:schemeClr>
                  </a:glow>
                </a:effectLst>
              </a:rPr>
              <a:t>  : </a:t>
            </a:r>
            <a:r>
              <a:rPr lang="en-MY" sz="2000" b="1" dirty="0">
                <a:effectLst>
                  <a:glow rad="38100">
                    <a:schemeClr val="bg1">
                      <a:lumMod val="50000"/>
                      <a:lumOff val="50000"/>
                      <a:alpha val="20000"/>
                    </a:schemeClr>
                  </a:glow>
                </a:effectLst>
              </a:rPr>
              <a:t>Low</a:t>
            </a:r>
            <a:r>
              <a:rPr lang="en-MY" sz="2000" dirty="0">
                <a:effectLst>
                  <a:glow rad="38100">
                    <a:schemeClr val="bg1">
                      <a:lumMod val="50000"/>
                      <a:lumOff val="50000"/>
                      <a:alpha val="20000"/>
                    </a:schemeClr>
                  </a:glow>
                </a:effectLst>
              </a:rPr>
              <a:t> (</a:t>
            </a:r>
            <a:r>
              <a:rPr lang="en-MY" sz="2000" dirty="0" err="1">
                <a:effectLst>
                  <a:glow rad="38100">
                    <a:schemeClr val="bg1">
                      <a:lumMod val="50000"/>
                      <a:lumOff val="50000"/>
                      <a:alpha val="20000"/>
                    </a:schemeClr>
                  </a:glow>
                </a:effectLst>
              </a:rPr>
              <a:t>e.g</a:t>
            </a:r>
            <a:r>
              <a:rPr lang="en-MY" sz="2000" dirty="0">
                <a:effectLst>
                  <a:glow rad="38100">
                    <a:schemeClr val="bg1">
                      <a:lumMod val="50000"/>
                      <a:lumOff val="50000"/>
                      <a:alpha val="20000"/>
                    </a:schemeClr>
                  </a:glow>
                </a:effectLst>
              </a:rPr>
              <a:t> Cohort)</a:t>
            </a:r>
          </a:p>
          <a:p>
            <a:pPr marL="342900" indent="-342900">
              <a:buFont typeface="Arial" panose="020B0604020202020204" pitchFamily="34" charset="0"/>
              <a:buChar char="•"/>
            </a:pPr>
            <a:r>
              <a:rPr lang="en-MY" sz="2000" b="1" dirty="0">
                <a:effectLst>
                  <a:glow rad="38100">
                    <a:schemeClr val="bg1">
                      <a:lumMod val="50000"/>
                      <a:lumOff val="50000"/>
                      <a:alpha val="20000"/>
                    </a:schemeClr>
                  </a:glow>
                </a:effectLst>
              </a:rPr>
              <a:t>D</a:t>
            </a:r>
            <a:r>
              <a:rPr lang="en-MY" sz="2000" dirty="0">
                <a:effectLst>
                  <a:glow rad="38100">
                    <a:schemeClr val="bg1">
                      <a:lumMod val="50000"/>
                      <a:lumOff val="50000"/>
                      <a:alpha val="20000"/>
                    </a:schemeClr>
                  </a:glow>
                </a:effectLst>
              </a:rPr>
              <a:t>  : </a:t>
            </a:r>
            <a:r>
              <a:rPr lang="en-MY" sz="2000" b="1" dirty="0">
                <a:effectLst>
                  <a:glow rad="38100">
                    <a:schemeClr val="bg1">
                      <a:lumMod val="50000"/>
                      <a:lumOff val="50000"/>
                      <a:alpha val="20000"/>
                    </a:schemeClr>
                  </a:glow>
                </a:effectLst>
              </a:rPr>
              <a:t>Very low </a:t>
            </a:r>
            <a:r>
              <a:rPr lang="en-MY" sz="2000" dirty="0">
                <a:effectLst>
                  <a:glow rad="38100">
                    <a:schemeClr val="bg1">
                      <a:lumMod val="50000"/>
                      <a:lumOff val="50000"/>
                      <a:alpha val="20000"/>
                    </a:schemeClr>
                  </a:glow>
                </a:effectLst>
              </a:rPr>
              <a:t>(e.g. Case series)</a:t>
            </a:r>
          </a:p>
          <a:p>
            <a:endParaRPr lang="en-MY" dirty="0"/>
          </a:p>
        </p:txBody>
      </p:sp>
    </p:spTree>
    <p:extLst>
      <p:ext uri="{BB962C8B-B14F-4D97-AF65-F5344CB8AC3E}">
        <p14:creationId xmlns:p14="http://schemas.microsoft.com/office/powerpoint/2010/main" val="10849252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F3BDA6-472E-44E3-9935-72AB8DDCBF01}"/>
              </a:ext>
            </a:extLst>
          </p:cNvPr>
          <p:cNvSpPr>
            <a:spLocks noGrp="1"/>
          </p:cNvSpPr>
          <p:nvPr>
            <p:ph type="title"/>
          </p:nvPr>
        </p:nvSpPr>
        <p:spPr>
          <a:xfrm>
            <a:off x="967155" y="491965"/>
            <a:ext cx="9905998" cy="1905000"/>
          </a:xfrm>
        </p:spPr>
        <p:txBody>
          <a:bodyPr/>
          <a:lstStyle/>
          <a:p>
            <a:r>
              <a:rPr lang="en-MY" dirty="0"/>
              <a:t>Post-PARATHYROIDECTOMY CARE</a:t>
            </a:r>
          </a:p>
        </p:txBody>
      </p:sp>
      <p:sp>
        <p:nvSpPr>
          <p:cNvPr id="5" name="TextBox 4">
            <a:extLst>
              <a:ext uri="{FF2B5EF4-FFF2-40B4-BE49-F238E27FC236}">
                <a16:creationId xmlns:a16="http://schemas.microsoft.com/office/drawing/2014/main" id="{A1B8122C-F724-4D9D-B2D2-63E34E245FB1}"/>
              </a:ext>
            </a:extLst>
          </p:cNvPr>
          <p:cNvSpPr txBox="1"/>
          <p:nvPr/>
        </p:nvSpPr>
        <p:spPr>
          <a:xfrm>
            <a:off x="774192" y="2159961"/>
            <a:ext cx="10643616" cy="3416320"/>
          </a:xfrm>
          <a:prstGeom prst="rect">
            <a:avLst/>
          </a:prstGeom>
          <a:noFill/>
        </p:spPr>
        <p:txBody>
          <a:bodyPr wrap="square" rtlCol="0">
            <a:spAutoFit/>
          </a:bodyPr>
          <a:lstStyle/>
          <a:p>
            <a:endParaRPr lang="en-MY" dirty="0"/>
          </a:p>
          <a:p>
            <a:pPr marL="285750" indent="-285750">
              <a:buFont typeface="Arial" panose="020B0604020202020204" pitchFamily="34" charset="0"/>
              <a:buChar char="•"/>
            </a:pPr>
            <a:endParaRPr lang="en-MY" b="1" dirty="0"/>
          </a:p>
          <a:p>
            <a:pPr marL="285750" indent="-285750">
              <a:buFont typeface="Arial" panose="020B0604020202020204" pitchFamily="34" charset="0"/>
              <a:buChar char="•"/>
            </a:pPr>
            <a:r>
              <a:rPr lang="en-MY" dirty="0"/>
              <a:t>High dose VDRA and calcium supplement should be resumed once patient is allowed orally </a:t>
            </a:r>
            <a:r>
              <a:rPr lang="en-MY" b="1" dirty="0"/>
              <a:t>(II,B)</a:t>
            </a:r>
          </a:p>
          <a:p>
            <a:pPr marL="285750" indent="-285750">
              <a:buFont typeface="Arial" panose="020B0604020202020204" pitchFamily="34" charset="0"/>
              <a:buChar char="•"/>
            </a:pPr>
            <a:endParaRPr lang="en-MY" b="1" dirty="0"/>
          </a:p>
          <a:p>
            <a:pPr marL="285750" indent="-285750">
              <a:buFont typeface="Arial" panose="020B0604020202020204" pitchFamily="34" charset="0"/>
              <a:buChar char="•"/>
            </a:pPr>
            <a:r>
              <a:rPr lang="en-MY" dirty="0"/>
              <a:t>Serum phosphate levels should be monitored on day 4 and/or prior to discharge </a:t>
            </a:r>
            <a:r>
              <a:rPr lang="en-MY" b="1" dirty="0"/>
              <a:t>(II,B)</a:t>
            </a:r>
          </a:p>
          <a:p>
            <a:pPr marL="285750" indent="-285750">
              <a:buFont typeface="Arial" panose="020B0604020202020204" pitchFamily="34" charset="0"/>
              <a:buChar char="•"/>
            </a:pPr>
            <a:endParaRPr lang="en-MY" b="1" dirty="0"/>
          </a:p>
          <a:p>
            <a:pPr marL="285750" indent="-285750">
              <a:buFont typeface="Arial" panose="020B0604020202020204" pitchFamily="34" charset="0"/>
              <a:buChar char="•"/>
            </a:pPr>
            <a:r>
              <a:rPr lang="en-MY" dirty="0"/>
              <a:t>Normal calcium bath dialysate (1.25 mmol/L) is </a:t>
            </a:r>
            <a:r>
              <a:rPr lang="en-MY" dirty="0" err="1"/>
              <a:t>preffered</a:t>
            </a:r>
            <a:r>
              <a:rPr lang="en-MY" dirty="0"/>
              <a:t> provided the serum calcium is within normal range (2.1-2.4 mmol/L). High calcium </a:t>
            </a:r>
            <a:r>
              <a:rPr lang="en-MY" dirty="0" err="1"/>
              <a:t>diasylate</a:t>
            </a:r>
            <a:r>
              <a:rPr lang="en-MY" dirty="0"/>
              <a:t> (1.5-1.75 mmol/L) should only be considered if the serum calcium is low despite adequate calcium repletion </a:t>
            </a:r>
            <a:r>
              <a:rPr lang="en-MY" b="1" dirty="0"/>
              <a:t>(III,C)</a:t>
            </a:r>
            <a:endParaRPr lang="en-MY" dirty="0"/>
          </a:p>
          <a:p>
            <a:pPr marL="285750" indent="-285750">
              <a:buFont typeface="Arial" panose="020B0604020202020204" pitchFamily="34" charset="0"/>
              <a:buChar char="•"/>
            </a:pPr>
            <a:endParaRPr lang="en-MY" b="1" dirty="0"/>
          </a:p>
          <a:p>
            <a:pPr marL="285750" indent="-285750">
              <a:buFont typeface="Arial" panose="020B0604020202020204" pitchFamily="34" charset="0"/>
              <a:buChar char="•"/>
            </a:pPr>
            <a:endParaRPr lang="en-MY" dirty="0"/>
          </a:p>
        </p:txBody>
      </p:sp>
    </p:spTree>
    <p:extLst>
      <p:ext uri="{BB962C8B-B14F-4D97-AF65-F5344CB8AC3E}">
        <p14:creationId xmlns:p14="http://schemas.microsoft.com/office/powerpoint/2010/main" val="11143890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AB1380-A88C-49E4-B300-AA82860A3F36}"/>
              </a:ext>
            </a:extLst>
          </p:cNvPr>
          <p:cNvSpPr>
            <a:spLocks noGrp="1"/>
          </p:cNvSpPr>
          <p:nvPr>
            <p:ph type="title"/>
          </p:nvPr>
        </p:nvSpPr>
        <p:spPr>
          <a:xfrm>
            <a:off x="1143001" y="871247"/>
            <a:ext cx="9905998" cy="840828"/>
          </a:xfrm>
        </p:spPr>
        <p:txBody>
          <a:bodyPr/>
          <a:lstStyle/>
          <a:p>
            <a:r>
              <a:rPr lang="en-MY" dirty="0"/>
              <a:t>Rationale</a:t>
            </a:r>
          </a:p>
        </p:txBody>
      </p:sp>
      <p:sp>
        <p:nvSpPr>
          <p:cNvPr id="4" name="TextBox 3">
            <a:extLst>
              <a:ext uri="{FF2B5EF4-FFF2-40B4-BE49-F238E27FC236}">
                <a16:creationId xmlns:a16="http://schemas.microsoft.com/office/drawing/2014/main" id="{AAD0545D-91B8-40C5-971E-1D39ED8630B9}"/>
              </a:ext>
            </a:extLst>
          </p:cNvPr>
          <p:cNvSpPr txBox="1"/>
          <p:nvPr/>
        </p:nvSpPr>
        <p:spPr>
          <a:xfrm>
            <a:off x="593632" y="2262373"/>
            <a:ext cx="11130455" cy="2862322"/>
          </a:xfrm>
          <a:prstGeom prst="rect">
            <a:avLst/>
          </a:prstGeom>
          <a:noFill/>
        </p:spPr>
        <p:txBody>
          <a:bodyPr wrap="square" rtlCol="0">
            <a:spAutoFit/>
          </a:bodyPr>
          <a:lstStyle/>
          <a:p>
            <a:pPr marL="285750" indent="-285750">
              <a:buFont typeface="Arial" panose="020B0604020202020204" pitchFamily="34" charset="0"/>
              <a:buChar char="•"/>
            </a:pPr>
            <a:r>
              <a:rPr lang="en-MY" dirty="0"/>
              <a:t>Regular monitoring of serum calcium requires greater nursing manpower. In addition, rarely, laryngeal nerve injury and threatened airway due to haematoma are immediate surgical postoperative concerns that require close monitoring.</a:t>
            </a:r>
          </a:p>
          <a:p>
            <a:pPr marL="285750" indent="-285750">
              <a:buFont typeface="Arial" panose="020B0604020202020204" pitchFamily="34" charset="0"/>
              <a:buChar char="•"/>
            </a:pPr>
            <a:endParaRPr lang="en-MY" dirty="0"/>
          </a:p>
          <a:p>
            <a:pPr marL="285750" indent="-285750">
              <a:buFont typeface="Arial" panose="020B0604020202020204" pitchFamily="34" charset="0"/>
              <a:buChar char="•"/>
            </a:pPr>
            <a:r>
              <a:rPr lang="en-MY" dirty="0"/>
              <a:t>The incidence of post-operative hypocalcaemia is high because PTH increases bone formation and resorption with a net efflux of calcium from bone in high turnover bone disease. Sudden withdrawal of PTH in such patients cause an imbalance between osteoblast-mediated bone formation and osteoclast-mediated bone resorption, leading to marked net increase in bone uptake of calcium and phosphate.</a:t>
            </a:r>
          </a:p>
          <a:p>
            <a:pPr marL="285750" indent="-285750">
              <a:buFont typeface="Arial" panose="020B0604020202020204" pitchFamily="34" charset="0"/>
              <a:buChar char="•"/>
            </a:pPr>
            <a:endParaRPr lang="en-MY" dirty="0"/>
          </a:p>
        </p:txBody>
      </p:sp>
    </p:spTree>
    <p:extLst>
      <p:ext uri="{BB962C8B-B14F-4D97-AF65-F5344CB8AC3E}">
        <p14:creationId xmlns:p14="http://schemas.microsoft.com/office/powerpoint/2010/main" val="7787298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AB1380-A88C-49E4-B300-AA82860A3F36}"/>
              </a:ext>
            </a:extLst>
          </p:cNvPr>
          <p:cNvSpPr>
            <a:spLocks noGrp="1"/>
          </p:cNvSpPr>
          <p:nvPr>
            <p:ph type="title"/>
          </p:nvPr>
        </p:nvSpPr>
        <p:spPr>
          <a:xfrm>
            <a:off x="1027113" y="1143808"/>
            <a:ext cx="9905998" cy="840828"/>
          </a:xfrm>
        </p:spPr>
        <p:txBody>
          <a:bodyPr/>
          <a:lstStyle/>
          <a:p>
            <a:r>
              <a:rPr lang="en-MY" dirty="0"/>
              <a:t>Rationale</a:t>
            </a:r>
          </a:p>
        </p:txBody>
      </p:sp>
      <p:sp>
        <p:nvSpPr>
          <p:cNvPr id="4" name="TextBox 3">
            <a:extLst>
              <a:ext uri="{FF2B5EF4-FFF2-40B4-BE49-F238E27FC236}">
                <a16:creationId xmlns:a16="http://schemas.microsoft.com/office/drawing/2014/main" id="{AAD0545D-91B8-40C5-971E-1D39ED8630B9}"/>
              </a:ext>
            </a:extLst>
          </p:cNvPr>
          <p:cNvSpPr txBox="1"/>
          <p:nvPr/>
        </p:nvSpPr>
        <p:spPr>
          <a:xfrm>
            <a:off x="620008" y="2666819"/>
            <a:ext cx="11130455" cy="3139321"/>
          </a:xfrm>
          <a:prstGeom prst="rect">
            <a:avLst/>
          </a:prstGeom>
          <a:noFill/>
        </p:spPr>
        <p:txBody>
          <a:bodyPr wrap="square" rtlCol="0">
            <a:spAutoFit/>
          </a:bodyPr>
          <a:lstStyle/>
          <a:p>
            <a:pPr marL="285750" indent="-285750">
              <a:buFont typeface="Arial" panose="020B0604020202020204" pitchFamily="34" charset="0"/>
              <a:buChar char="•"/>
            </a:pPr>
            <a:endParaRPr lang="en-MY" dirty="0"/>
          </a:p>
          <a:p>
            <a:pPr marL="285750" indent="-285750">
              <a:buFont typeface="Arial" panose="020B0604020202020204" pitchFamily="34" charset="0"/>
              <a:buChar char="•"/>
            </a:pPr>
            <a:r>
              <a:rPr lang="en-MY" dirty="0"/>
              <a:t>The initial infusion rate of calcium can be based on the daily predicted dose of elemental calcium requirements estimated from the serum ALP and patients weight.</a:t>
            </a:r>
          </a:p>
          <a:p>
            <a:pPr marL="285750" indent="-285750">
              <a:buFont typeface="Arial" panose="020B0604020202020204" pitchFamily="34" charset="0"/>
              <a:buChar char="•"/>
            </a:pPr>
            <a:endParaRPr lang="en-MY" dirty="0"/>
          </a:p>
          <a:p>
            <a:pPr marL="285750" indent="-285750">
              <a:buFont typeface="Arial" panose="020B0604020202020204" pitchFamily="34" charset="0"/>
              <a:buChar char="•"/>
            </a:pPr>
            <a:r>
              <a:rPr lang="en-MY" dirty="0"/>
              <a:t>Calcium gluconate is the preferred calcium preparation for infusion (10ML of 10% Calcium gluconate contains 89mg of elemental calcium) – Less </a:t>
            </a:r>
            <a:r>
              <a:rPr lang="en-MY" dirty="0" err="1"/>
              <a:t>thrombophlebitic</a:t>
            </a:r>
            <a:r>
              <a:rPr lang="en-MY" dirty="0"/>
              <a:t> than calcium chloride.</a:t>
            </a:r>
          </a:p>
          <a:p>
            <a:pPr marL="285750" indent="-285750">
              <a:buFont typeface="Arial" panose="020B0604020202020204" pitchFamily="34" charset="0"/>
              <a:buChar char="•"/>
            </a:pPr>
            <a:endParaRPr lang="en-MY" dirty="0"/>
          </a:p>
          <a:p>
            <a:pPr marL="285750" indent="-285750">
              <a:buFont typeface="Arial" panose="020B0604020202020204" pitchFamily="34" charset="0"/>
              <a:buChar char="•"/>
            </a:pPr>
            <a:r>
              <a:rPr lang="en-MY" dirty="0"/>
              <a:t>Serum phosphate levels tend to stabilise between 4-14 days post operatively. In severe tertiary hyperparathyroidism, phosphate supplementation may be needed but this is rare as 7% of phosphate is intracellular and formation of new bone requires 465mg phosphate per 1g calcium.</a:t>
            </a:r>
          </a:p>
        </p:txBody>
      </p:sp>
    </p:spTree>
    <p:extLst>
      <p:ext uri="{BB962C8B-B14F-4D97-AF65-F5344CB8AC3E}">
        <p14:creationId xmlns:p14="http://schemas.microsoft.com/office/powerpoint/2010/main" val="15490653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4F608E-A56A-43B8-B891-A01E03DAC5FF}"/>
              </a:ext>
            </a:extLst>
          </p:cNvPr>
          <p:cNvSpPr>
            <a:spLocks noGrp="1"/>
          </p:cNvSpPr>
          <p:nvPr>
            <p:ph type="title"/>
          </p:nvPr>
        </p:nvSpPr>
        <p:spPr>
          <a:xfrm>
            <a:off x="1143001" y="21569"/>
            <a:ext cx="9905998" cy="888124"/>
          </a:xfrm>
        </p:spPr>
        <p:txBody>
          <a:bodyPr/>
          <a:lstStyle/>
          <a:p>
            <a:r>
              <a:rPr lang="en-MY" dirty="0"/>
              <a:t>Discharge plan</a:t>
            </a:r>
          </a:p>
        </p:txBody>
      </p:sp>
      <p:sp>
        <p:nvSpPr>
          <p:cNvPr id="4" name="TextBox 3">
            <a:extLst>
              <a:ext uri="{FF2B5EF4-FFF2-40B4-BE49-F238E27FC236}">
                <a16:creationId xmlns:a16="http://schemas.microsoft.com/office/drawing/2014/main" id="{94D3BF9E-D982-4CC7-9D27-755AA960E246}"/>
              </a:ext>
            </a:extLst>
          </p:cNvPr>
          <p:cNvSpPr txBox="1"/>
          <p:nvPr/>
        </p:nvSpPr>
        <p:spPr>
          <a:xfrm>
            <a:off x="993227" y="909693"/>
            <a:ext cx="10720551" cy="1477328"/>
          </a:xfrm>
          <a:prstGeom prst="rect">
            <a:avLst/>
          </a:prstGeom>
          <a:noFill/>
        </p:spPr>
        <p:txBody>
          <a:bodyPr wrap="square" rtlCol="0">
            <a:spAutoFit/>
          </a:bodyPr>
          <a:lstStyle/>
          <a:p>
            <a:r>
              <a:rPr lang="en-MY" dirty="0"/>
              <a:t>Discharge is planned once patient has a stable serum calcium level and calcium infusion is no longer required</a:t>
            </a:r>
          </a:p>
          <a:p>
            <a:endParaRPr lang="en-MY" dirty="0"/>
          </a:p>
          <a:p>
            <a:r>
              <a:rPr lang="en-MY" dirty="0"/>
              <a:t>Written follow-up instructions and monitoring schedule should be sent to the dialysis centre.</a:t>
            </a:r>
          </a:p>
          <a:p>
            <a:endParaRPr lang="en-MY" dirty="0"/>
          </a:p>
        </p:txBody>
      </p:sp>
      <p:graphicFrame>
        <p:nvGraphicFramePr>
          <p:cNvPr id="5" name="Table 4">
            <a:extLst>
              <a:ext uri="{FF2B5EF4-FFF2-40B4-BE49-F238E27FC236}">
                <a16:creationId xmlns:a16="http://schemas.microsoft.com/office/drawing/2014/main" id="{3B8FC122-AAF8-4692-92F3-CE40214DA42F}"/>
              </a:ext>
            </a:extLst>
          </p:cNvPr>
          <p:cNvGraphicFramePr>
            <a:graphicFrameLocks noGrp="1"/>
          </p:cNvGraphicFramePr>
          <p:nvPr>
            <p:extLst>
              <p:ext uri="{D42A27DB-BD31-4B8C-83A1-F6EECF244321}">
                <p14:modId xmlns:p14="http://schemas.microsoft.com/office/powerpoint/2010/main" val="2692924285"/>
              </p:ext>
            </p:extLst>
          </p:nvPr>
        </p:nvGraphicFramePr>
        <p:xfrm>
          <a:off x="1067319" y="2211180"/>
          <a:ext cx="10572365" cy="2259800"/>
        </p:xfrm>
        <a:graphic>
          <a:graphicData uri="http://schemas.openxmlformats.org/drawingml/2006/table">
            <a:tbl>
              <a:tblPr firstRow="1" bandRow="1">
                <a:tableStyleId>{5C22544A-7EE6-4342-B048-85BDC9FD1C3A}</a:tableStyleId>
              </a:tblPr>
              <a:tblGrid>
                <a:gridCol w="2114473">
                  <a:extLst>
                    <a:ext uri="{9D8B030D-6E8A-4147-A177-3AD203B41FA5}">
                      <a16:colId xmlns:a16="http://schemas.microsoft.com/office/drawing/2014/main" val="3827423891"/>
                    </a:ext>
                  </a:extLst>
                </a:gridCol>
                <a:gridCol w="2114473">
                  <a:extLst>
                    <a:ext uri="{9D8B030D-6E8A-4147-A177-3AD203B41FA5}">
                      <a16:colId xmlns:a16="http://schemas.microsoft.com/office/drawing/2014/main" val="3524566436"/>
                    </a:ext>
                  </a:extLst>
                </a:gridCol>
                <a:gridCol w="2114473">
                  <a:extLst>
                    <a:ext uri="{9D8B030D-6E8A-4147-A177-3AD203B41FA5}">
                      <a16:colId xmlns:a16="http://schemas.microsoft.com/office/drawing/2014/main" val="3125108265"/>
                    </a:ext>
                  </a:extLst>
                </a:gridCol>
                <a:gridCol w="2114473">
                  <a:extLst>
                    <a:ext uri="{9D8B030D-6E8A-4147-A177-3AD203B41FA5}">
                      <a16:colId xmlns:a16="http://schemas.microsoft.com/office/drawing/2014/main" val="2393677131"/>
                    </a:ext>
                  </a:extLst>
                </a:gridCol>
                <a:gridCol w="2114473">
                  <a:extLst>
                    <a:ext uri="{9D8B030D-6E8A-4147-A177-3AD203B41FA5}">
                      <a16:colId xmlns:a16="http://schemas.microsoft.com/office/drawing/2014/main" val="3661856717"/>
                    </a:ext>
                  </a:extLst>
                </a:gridCol>
              </a:tblGrid>
              <a:tr h="1129900">
                <a:tc>
                  <a:txBody>
                    <a:bodyPr/>
                    <a:lstStyle/>
                    <a:p>
                      <a:r>
                        <a:rPr lang="en-MY" dirty="0"/>
                        <a:t>Time post discharge</a:t>
                      </a:r>
                    </a:p>
                  </a:txBody>
                  <a:tcPr/>
                </a:tc>
                <a:tc>
                  <a:txBody>
                    <a:bodyPr/>
                    <a:lstStyle/>
                    <a:p>
                      <a:r>
                        <a:rPr lang="en-MY" dirty="0"/>
                        <a:t>1</a:t>
                      </a:r>
                      <a:r>
                        <a:rPr lang="en-MY" baseline="30000" dirty="0"/>
                        <a:t>st</a:t>
                      </a:r>
                      <a:r>
                        <a:rPr lang="en-MY" dirty="0"/>
                        <a:t>-2</a:t>
                      </a:r>
                      <a:r>
                        <a:rPr lang="en-MY" baseline="30000" dirty="0"/>
                        <a:t>nd</a:t>
                      </a:r>
                      <a:r>
                        <a:rPr lang="en-MY" dirty="0"/>
                        <a:t> week</a:t>
                      </a:r>
                    </a:p>
                  </a:txBody>
                  <a:tcPr/>
                </a:tc>
                <a:tc>
                  <a:txBody>
                    <a:bodyPr/>
                    <a:lstStyle/>
                    <a:p>
                      <a:r>
                        <a:rPr lang="en-MY" dirty="0"/>
                        <a:t>3</a:t>
                      </a:r>
                      <a:r>
                        <a:rPr lang="en-MY" baseline="30000" dirty="0"/>
                        <a:t>rd</a:t>
                      </a:r>
                      <a:r>
                        <a:rPr lang="en-MY" dirty="0"/>
                        <a:t> – 8</a:t>
                      </a:r>
                      <a:r>
                        <a:rPr lang="en-MY" baseline="30000" dirty="0"/>
                        <a:t>th</a:t>
                      </a:r>
                      <a:r>
                        <a:rPr lang="en-MY" dirty="0"/>
                        <a:t> Week</a:t>
                      </a:r>
                    </a:p>
                  </a:txBody>
                  <a:tcPr/>
                </a:tc>
                <a:tc>
                  <a:txBody>
                    <a:bodyPr/>
                    <a:lstStyle/>
                    <a:p>
                      <a:r>
                        <a:rPr lang="en-MY" dirty="0"/>
                        <a:t>9</a:t>
                      </a:r>
                      <a:r>
                        <a:rPr lang="en-MY" baseline="30000" dirty="0"/>
                        <a:t>th</a:t>
                      </a:r>
                      <a:r>
                        <a:rPr lang="en-MY" dirty="0"/>
                        <a:t> – 16</a:t>
                      </a:r>
                      <a:r>
                        <a:rPr lang="en-MY" baseline="30000" dirty="0"/>
                        <a:t>th</a:t>
                      </a:r>
                      <a:r>
                        <a:rPr lang="en-MY" dirty="0"/>
                        <a:t> Week</a:t>
                      </a:r>
                    </a:p>
                  </a:txBody>
                  <a:tcPr/>
                </a:tc>
                <a:tc>
                  <a:txBody>
                    <a:bodyPr/>
                    <a:lstStyle/>
                    <a:p>
                      <a:r>
                        <a:rPr lang="en-MY" dirty="0"/>
                        <a:t>Thereafter</a:t>
                      </a:r>
                    </a:p>
                  </a:txBody>
                  <a:tcPr/>
                </a:tc>
                <a:extLst>
                  <a:ext uri="{0D108BD9-81ED-4DB2-BD59-A6C34878D82A}">
                    <a16:rowId xmlns:a16="http://schemas.microsoft.com/office/drawing/2014/main" val="1287281541"/>
                  </a:ext>
                </a:extLst>
              </a:tr>
              <a:tr h="1129900">
                <a:tc>
                  <a:txBody>
                    <a:bodyPr/>
                    <a:lstStyle/>
                    <a:p>
                      <a:r>
                        <a:rPr lang="en-MY" dirty="0"/>
                        <a:t>Frequency of monitoring serum calcium</a:t>
                      </a:r>
                    </a:p>
                  </a:txBody>
                  <a:tcPr/>
                </a:tc>
                <a:tc>
                  <a:txBody>
                    <a:bodyPr/>
                    <a:lstStyle/>
                    <a:p>
                      <a:r>
                        <a:rPr lang="en-MY" dirty="0"/>
                        <a:t>Weekly</a:t>
                      </a:r>
                    </a:p>
                  </a:txBody>
                  <a:tcPr/>
                </a:tc>
                <a:tc>
                  <a:txBody>
                    <a:bodyPr/>
                    <a:lstStyle/>
                    <a:p>
                      <a:r>
                        <a:rPr lang="en-MY" dirty="0"/>
                        <a:t>Two Weekly</a:t>
                      </a:r>
                    </a:p>
                  </a:txBody>
                  <a:tcPr/>
                </a:tc>
                <a:tc>
                  <a:txBody>
                    <a:bodyPr/>
                    <a:lstStyle/>
                    <a:p>
                      <a:r>
                        <a:rPr lang="en-MY" dirty="0"/>
                        <a:t>Monthly</a:t>
                      </a:r>
                    </a:p>
                  </a:txBody>
                  <a:tcPr/>
                </a:tc>
                <a:tc>
                  <a:txBody>
                    <a:bodyPr/>
                    <a:lstStyle/>
                    <a:p>
                      <a:r>
                        <a:rPr lang="en-MY" dirty="0"/>
                        <a:t>3 Monthly</a:t>
                      </a:r>
                    </a:p>
                  </a:txBody>
                  <a:tcPr/>
                </a:tc>
                <a:extLst>
                  <a:ext uri="{0D108BD9-81ED-4DB2-BD59-A6C34878D82A}">
                    <a16:rowId xmlns:a16="http://schemas.microsoft.com/office/drawing/2014/main" val="1197748207"/>
                  </a:ext>
                </a:extLst>
              </a:tr>
            </a:tbl>
          </a:graphicData>
        </a:graphic>
      </p:graphicFrame>
      <p:graphicFrame>
        <p:nvGraphicFramePr>
          <p:cNvPr id="6" name="Table 5">
            <a:extLst>
              <a:ext uri="{FF2B5EF4-FFF2-40B4-BE49-F238E27FC236}">
                <a16:creationId xmlns:a16="http://schemas.microsoft.com/office/drawing/2014/main" id="{BAEF054B-BDEE-460B-9E85-A5FBD6FD35BB}"/>
              </a:ext>
            </a:extLst>
          </p:cNvPr>
          <p:cNvGraphicFramePr>
            <a:graphicFrameLocks noGrp="1"/>
          </p:cNvGraphicFramePr>
          <p:nvPr>
            <p:extLst>
              <p:ext uri="{D42A27DB-BD31-4B8C-83A1-F6EECF244321}">
                <p14:modId xmlns:p14="http://schemas.microsoft.com/office/powerpoint/2010/main" val="887602615"/>
              </p:ext>
            </p:extLst>
          </p:nvPr>
        </p:nvGraphicFramePr>
        <p:xfrm>
          <a:off x="1067319" y="4645279"/>
          <a:ext cx="10646460" cy="1565914"/>
        </p:xfrm>
        <a:graphic>
          <a:graphicData uri="http://schemas.openxmlformats.org/drawingml/2006/table">
            <a:tbl>
              <a:tblPr firstRow="1" bandRow="1">
                <a:tableStyleId>{5C22544A-7EE6-4342-B048-85BDC9FD1C3A}</a:tableStyleId>
              </a:tblPr>
              <a:tblGrid>
                <a:gridCol w="1407867">
                  <a:extLst>
                    <a:ext uri="{9D8B030D-6E8A-4147-A177-3AD203B41FA5}">
                      <a16:colId xmlns:a16="http://schemas.microsoft.com/office/drawing/2014/main" val="568325411"/>
                    </a:ext>
                  </a:extLst>
                </a:gridCol>
                <a:gridCol w="5689773">
                  <a:extLst>
                    <a:ext uri="{9D8B030D-6E8A-4147-A177-3AD203B41FA5}">
                      <a16:colId xmlns:a16="http://schemas.microsoft.com/office/drawing/2014/main" val="2503544209"/>
                    </a:ext>
                  </a:extLst>
                </a:gridCol>
                <a:gridCol w="3548820">
                  <a:extLst>
                    <a:ext uri="{9D8B030D-6E8A-4147-A177-3AD203B41FA5}">
                      <a16:colId xmlns:a16="http://schemas.microsoft.com/office/drawing/2014/main" val="1782005313"/>
                    </a:ext>
                  </a:extLst>
                </a:gridCol>
              </a:tblGrid>
              <a:tr h="651514">
                <a:tc>
                  <a:txBody>
                    <a:bodyPr/>
                    <a:lstStyle/>
                    <a:p>
                      <a:r>
                        <a:rPr lang="en-MY" dirty="0"/>
                        <a:t>Phosphate</a:t>
                      </a:r>
                    </a:p>
                  </a:txBody>
                  <a:tcPr/>
                </a:tc>
                <a:tc>
                  <a:txBody>
                    <a:bodyPr/>
                    <a:lstStyle/>
                    <a:p>
                      <a:r>
                        <a:rPr lang="en-MY" dirty="0"/>
                        <a:t>ALP</a:t>
                      </a:r>
                    </a:p>
                  </a:txBody>
                  <a:tcPr/>
                </a:tc>
                <a:tc>
                  <a:txBody>
                    <a:bodyPr/>
                    <a:lstStyle/>
                    <a:p>
                      <a:r>
                        <a:rPr lang="en-MY" dirty="0"/>
                        <a:t>PTH</a:t>
                      </a:r>
                    </a:p>
                  </a:txBody>
                  <a:tcPr/>
                </a:tc>
                <a:extLst>
                  <a:ext uri="{0D108BD9-81ED-4DB2-BD59-A6C34878D82A}">
                    <a16:rowId xmlns:a16="http://schemas.microsoft.com/office/drawing/2014/main" val="1180291251"/>
                  </a:ext>
                </a:extLst>
              </a:tr>
              <a:tr h="651514">
                <a:tc>
                  <a:txBody>
                    <a:bodyPr/>
                    <a:lstStyle/>
                    <a:p>
                      <a:r>
                        <a:rPr lang="en-MY" dirty="0"/>
                        <a:t>3 monthly</a:t>
                      </a:r>
                    </a:p>
                  </a:txBody>
                  <a:tcPr/>
                </a:tc>
                <a:tc>
                  <a:txBody>
                    <a:bodyPr/>
                    <a:lstStyle/>
                    <a:p>
                      <a:r>
                        <a:rPr lang="en-MY" dirty="0"/>
                        <a:t>Before discharge, one month post surgery and 3 </a:t>
                      </a:r>
                      <a:r>
                        <a:rPr lang="en-MY" dirty="0" err="1"/>
                        <a:t>mothly</a:t>
                      </a:r>
                      <a:r>
                        <a:rPr lang="en-MY" dirty="0"/>
                        <a:t> thereafter</a:t>
                      </a:r>
                    </a:p>
                  </a:txBody>
                  <a:tcPr/>
                </a:tc>
                <a:tc>
                  <a:txBody>
                    <a:bodyPr/>
                    <a:lstStyle/>
                    <a:p>
                      <a:r>
                        <a:rPr lang="en-MY" dirty="0"/>
                        <a:t>Before Discharge, 3 months post surgery and 6 monthly thereafter</a:t>
                      </a:r>
                    </a:p>
                  </a:txBody>
                  <a:tcPr/>
                </a:tc>
                <a:extLst>
                  <a:ext uri="{0D108BD9-81ED-4DB2-BD59-A6C34878D82A}">
                    <a16:rowId xmlns:a16="http://schemas.microsoft.com/office/drawing/2014/main" val="1529544623"/>
                  </a:ext>
                </a:extLst>
              </a:tr>
            </a:tbl>
          </a:graphicData>
        </a:graphic>
      </p:graphicFrame>
    </p:spTree>
    <p:extLst>
      <p:ext uri="{BB962C8B-B14F-4D97-AF65-F5344CB8AC3E}">
        <p14:creationId xmlns:p14="http://schemas.microsoft.com/office/powerpoint/2010/main" val="31327949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F3BDA6-472E-44E3-9935-72AB8DDCBF01}"/>
              </a:ext>
            </a:extLst>
          </p:cNvPr>
          <p:cNvSpPr>
            <a:spLocks noGrp="1"/>
          </p:cNvSpPr>
          <p:nvPr>
            <p:ph type="title"/>
          </p:nvPr>
        </p:nvSpPr>
        <p:spPr>
          <a:xfrm>
            <a:off x="1143001" y="225552"/>
            <a:ext cx="9905998" cy="759186"/>
          </a:xfrm>
        </p:spPr>
        <p:txBody>
          <a:bodyPr/>
          <a:lstStyle/>
          <a:p>
            <a:r>
              <a:rPr lang="en-MY" dirty="0"/>
              <a:t>Introduction</a:t>
            </a:r>
          </a:p>
        </p:txBody>
      </p:sp>
      <p:sp>
        <p:nvSpPr>
          <p:cNvPr id="5" name="TextBox 4">
            <a:extLst>
              <a:ext uri="{FF2B5EF4-FFF2-40B4-BE49-F238E27FC236}">
                <a16:creationId xmlns:a16="http://schemas.microsoft.com/office/drawing/2014/main" id="{A1B8122C-F724-4D9D-B2D2-63E34E245FB1}"/>
              </a:ext>
            </a:extLst>
          </p:cNvPr>
          <p:cNvSpPr txBox="1"/>
          <p:nvPr/>
        </p:nvSpPr>
        <p:spPr>
          <a:xfrm>
            <a:off x="806196" y="1028343"/>
            <a:ext cx="10579608" cy="4801314"/>
          </a:xfrm>
          <a:prstGeom prst="rect">
            <a:avLst/>
          </a:prstGeom>
          <a:noFill/>
        </p:spPr>
        <p:txBody>
          <a:bodyPr wrap="square" rtlCol="0">
            <a:spAutoFit/>
          </a:bodyPr>
          <a:lstStyle/>
          <a:p>
            <a:pPr marL="285750" indent="-285750">
              <a:buFont typeface="Arial" panose="020B0604020202020204" pitchFamily="34" charset="0"/>
              <a:buChar char="•"/>
            </a:pPr>
            <a:r>
              <a:rPr lang="en-MY" dirty="0"/>
              <a:t>Parathyroidectomy is an established treatment for patient with severe hyperparathyroidism refractory to medical treatment.</a:t>
            </a:r>
          </a:p>
          <a:p>
            <a:pPr marL="285750" indent="-285750">
              <a:buFont typeface="Arial" panose="020B0604020202020204" pitchFamily="34" charset="0"/>
              <a:buChar char="•"/>
            </a:pPr>
            <a:endParaRPr lang="en-MY" dirty="0"/>
          </a:p>
          <a:p>
            <a:pPr marL="285750" indent="-285750">
              <a:buFont typeface="Arial" panose="020B0604020202020204" pitchFamily="34" charset="0"/>
              <a:buChar char="•"/>
            </a:pPr>
            <a:r>
              <a:rPr lang="en-MY" dirty="0"/>
              <a:t>There were no specific indication for parathyroidectomy listed in existing international or local guidelines. </a:t>
            </a:r>
          </a:p>
          <a:p>
            <a:pPr marL="285750" indent="-285750">
              <a:buFont typeface="Arial" panose="020B0604020202020204" pitchFamily="34" charset="0"/>
              <a:buChar char="•"/>
            </a:pPr>
            <a:endParaRPr lang="en-MY" dirty="0"/>
          </a:p>
          <a:p>
            <a:pPr marL="285750" indent="-285750">
              <a:buFont typeface="Arial" panose="020B0604020202020204" pitchFamily="34" charset="0"/>
              <a:buChar char="•"/>
            </a:pPr>
            <a:r>
              <a:rPr lang="en-MY" dirty="0"/>
              <a:t>More often than not, decision for parathyroidectomy is made based on the clinical, radiological and trends of serial measurements of biochemical parameters of the patient in response to appropriate pharmacological and non-pharmacological treatments.</a:t>
            </a:r>
          </a:p>
          <a:p>
            <a:pPr marL="285750" indent="-285750">
              <a:buFont typeface="Arial" panose="020B0604020202020204" pitchFamily="34" charset="0"/>
              <a:buChar char="•"/>
            </a:pPr>
            <a:endParaRPr lang="en-MY" dirty="0"/>
          </a:p>
          <a:p>
            <a:pPr marL="285750" indent="-285750">
              <a:buFont typeface="Arial" panose="020B0604020202020204" pitchFamily="34" charset="0"/>
              <a:buChar char="•"/>
            </a:pPr>
            <a:r>
              <a:rPr lang="en-MY" dirty="0"/>
              <a:t>However, it was observed that many patients were referred “prematurely” for parathyroidectomy whereby medical therapy had not been optimised and it was not uncommon to find insignificant parathyroid gland enlargement.</a:t>
            </a:r>
          </a:p>
          <a:p>
            <a:pPr marL="285750" indent="-285750">
              <a:buFont typeface="Arial" panose="020B0604020202020204" pitchFamily="34" charset="0"/>
              <a:buChar char="•"/>
            </a:pPr>
            <a:endParaRPr lang="en-MY" dirty="0"/>
          </a:p>
          <a:p>
            <a:pPr marL="285750" indent="-285750">
              <a:buFont typeface="Arial" panose="020B0604020202020204" pitchFamily="34" charset="0"/>
              <a:buChar char="•"/>
            </a:pPr>
            <a:r>
              <a:rPr lang="en-MY" dirty="0"/>
              <a:t>Furthermore this guideline aims to streamline pre-operative and post-operative management as to improve outcome, increase standards and reduce length of hospital stay.</a:t>
            </a:r>
          </a:p>
        </p:txBody>
      </p:sp>
    </p:spTree>
    <p:extLst>
      <p:ext uri="{BB962C8B-B14F-4D97-AF65-F5344CB8AC3E}">
        <p14:creationId xmlns:p14="http://schemas.microsoft.com/office/powerpoint/2010/main" val="33288791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318BDE-747E-4629-89A5-062BD5EA5E33}"/>
              </a:ext>
            </a:extLst>
          </p:cNvPr>
          <p:cNvSpPr>
            <a:spLocks noGrp="1"/>
          </p:cNvSpPr>
          <p:nvPr>
            <p:ph type="title"/>
          </p:nvPr>
        </p:nvSpPr>
        <p:spPr/>
        <p:txBody>
          <a:bodyPr/>
          <a:lstStyle/>
          <a:p>
            <a:r>
              <a:rPr lang="en-MY" dirty="0"/>
              <a:t>Summary of recommendations</a:t>
            </a:r>
          </a:p>
        </p:txBody>
      </p:sp>
      <p:sp>
        <p:nvSpPr>
          <p:cNvPr id="3" name="Content Placeholder 2">
            <a:extLst>
              <a:ext uri="{FF2B5EF4-FFF2-40B4-BE49-F238E27FC236}">
                <a16:creationId xmlns:a16="http://schemas.microsoft.com/office/drawing/2014/main" id="{BD7D42EE-75D8-4BE6-88A3-EF5F546F6FBA}"/>
              </a:ext>
            </a:extLst>
          </p:cNvPr>
          <p:cNvSpPr>
            <a:spLocks noGrp="1"/>
          </p:cNvSpPr>
          <p:nvPr>
            <p:ph idx="1"/>
          </p:nvPr>
        </p:nvSpPr>
        <p:spPr/>
        <p:txBody>
          <a:bodyPr/>
          <a:lstStyle/>
          <a:p>
            <a:r>
              <a:rPr lang="en-MY" dirty="0"/>
              <a:t>1) Diagnosis and Medical Therapy</a:t>
            </a:r>
          </a:p>
          <a:p>
            <a:r>
              <a:rPr lang="en-MY" dirty="0"/>
              <a:t>2) Vascular Calcification</a:t>
            </a:r>
          </a:p>
          <a:p>
            <a:r>
              <a:rPr lang="en-MY" dirty="0"/>
              <a:t>3) Parathyroidectomy</a:t>
            </a:r>
          </a:p>
          <a:p>
            <a:r>
              <a:rPr lang="en-MY" dirty="0"/>
              <a:t>4) Pre-parathyroidectomy care</a:t>
            </a:r>
          </a:p>
          <a:p>
            <a:r>
              <a:rPr lang="en-MY" dirty="0"/>
              <a:t>5) Post-Parathyroidectomy care</a:t>
            </a:r>
          </a:p>
          <a:p>
            <a:r>
              <a:rPr lang="en-MY" dirty="0"/>
              <a:t>6) Miscellaneous </a:t>
            </a:r>
          </a:p>
        </p:txBody>
      </p:sp>
    </p:spTree>
    <p:extLst>
      <p:ext uri="{BB962C8B-B14F-4D97-AF65-F5344CB8AC3E}">
        <p14:creationId xmlns:p14="http://schemas.microsoft.com/office/powerpoint/2010/main" val="37983085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318BDE-747E-4629-89A5-062BD5EA5E33}"/>
              </a:ext>
            </a:extLst>
          </p:cNvPr>
          <p:cNvSpPr>
            <a:spLocks noGrp="1"/>
          </p:cNvSpPr>
          <p:nvPr>
            <p:ph type="title"/>
          </p:nvPr>
        </p:nvSpPr>
        <p:spPr/>
        <p:txBody>
          <a:bodyPr/>
          <a:lstStyle/>
          <a:p>
            <a:r>
              <a:rPr lang="en-MY" dirty="0"/>
              <a:t>Summary of recommendations</a:t>
            </a:r>
          </a:p>
        </p:txBody>
      </p:sp>
      <p:sp>
        <p:nvSpPr>
          <p:cNvPr id="3" name="Content Placeholder 2">
            <a:extLst>
              <a:ext uri="{FF2B5EF4-FFF2-40B4-BE49-F238E27FC236}">
                <a16:creationId xmlns:a16="http://schemas.microsoft.com/office/drawing/2014/main" id="{BD7D42EE-75D8-4BE6-88A3-EF5F546F6FBA}"/>
              </a:ext>
            </a:extLst>
          </p:cNvPr>
          <p:cNvSpPr>
            <a:spLocks noGrp="1"/>
          </p:cNvSpPr>
          <p:nvPr>
            <p:ph idx="1"/>
          </p:nvPr>
        </p:nvSpPr>
        <p:spPr/>
        <p:txBody>
          <a:bodyPr/>
          <a:lstStyle/>
          <a:p>
            <a:r>
              <a:rPr lang="en-MY" dirty="0"/>
              <a:t>1) Diagnosis and Medical Therapy</a:t>
            </a:r>
          </a:p>
          <a:p>
            <a:r>
              <a:rPr lang="en-MY" dirty="0"/>
              <a:t>2) Vascular Calcification</a:t>
            </a:r>
          </a:p>
          <a:p>
            <a:r>
              <a:rPr lang="en-MY" b="1" dirty="0">
                <a:solidFill>
                  <a:srgbClr val="FF0000"/>
                </a:solidFill>
              </a:rPr>
              <a:t>3) Parathyroidectomy</a:t>
            </a:r>
          </a:p>
          <a:p>
            <a:r>
              <a:rPr lang="en-MY" b="1" dirty="0">
                <a:solidFill>
                  <a:srgbClr val="FF0000"/>
                </a:solidFill>
              </a:rPr>
              <a:t>4) Pre-parathyroidectomy care</a:t>
            </a:r>
          </a:p>
          <a:p>
            <a:r>
              <a:rPr lang="en-MY" b="1" dirty="0">
                <a:solidFill>
                  <a:srgbClr val="FF0000"/>
                </a:solidFill>
              </a:rPr>
              <a:t>5) Post-Parathyroidectomy care</a:t>
            </a:r>
          </a:p>
          <a:p>
            <a:r>
              <a:rPr lang="en-MY" dirty="0"/>
              <a:t>6) Miscellaneous </a:t>
            </a:r>
          </a:p>
          <a:p>
            <a:endParaRPr lang="en-MY" b="1" dirty="0">
              <a:solidFill>
                <a:srgbClr val="FF0000"/>
              </a:solidFill>
            </a:endParaRPr>
          </a:p>
        </p:txBody>
      </p:sp>
    </p:spTree>
    <p:extLst>
      <p:ext uri="{BB962C8B-B14F-4D97-AF65-F5344CB8AC3E}">
        <p14:creationId xmlns:p14="http://schemas.microsoft.com/office/powerpoint/2010/main" val="32888006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F3BDA6-472E-44E3-9935-72AB8DDCBF01}"/>
              </a:ext>
            </a:extLst>
          </p:cNvPr>
          <p:cNvSpPr>
            <a:spLocks noGrp="1"/>
          </p:cNvSpPr>
          <p:nvPr>
            <p:ph type="title"/>
          </p:nvPr>
        </p:nvSpPr>
        <p:spPr>
          <a:xfrm>
            <a:off x="1143001" y="73269"/>
            <a:ext cx="9905998" cy="1905000"/>
          </a:xfrm>
        </p:spPr>
        <p:txBody>
          <a:bodyPr/>
          <a:lstStyle/>
          <a:p>
            <a:r>
              <a:rPr lang="en-MY" dirty="0"/>
              <a:t>Parathyroidectomy</a:t>
            </a:r>
          </a:p>
        </p:txBody>
      </p:sp>
      <p:sp>
        <p:nvSpPr>
          <p:cNvPr id="5" name="TextBox 4">
            <a:extLst>
              <a:ext uri="{FF2B5EF4-FFF2-40B4-BE49-F238E27FC236}">
                <a16:creationId xmlns:a16="http://schemas.microsoft.com/office/drawing/2014/main" id="{A1B8122C-F724-4D9D-B2D2-63E34E245FB1}"/>
              </a:ext>
            </a:extLst>
          </p:cNvPr>
          <p:cNvSpPr txBox="1"/>
          <p:nvPr/>
        </p:nvSpPr>
        <p:spPr>
          <a:xfrm>
            <a:off x="710140" y="1459469"/>
            <a:ext cx="10643616" cy="4801314"/>
          </a:xfrm>
          <a:prstGeom prst="rect">
            <a:avLst/>
          </a:prstGeom>
          <a:noFill/>
        </p:spPr>
        <p:txBody>
          <a:bodyPr wrap="square" rtlCol="0">
            <a:spAutoFit/>
          </a:bodyPr>
          <a:lstStyle/>
          <a:p>
            <a:r>
              <a:rPr lang="en-MY" dirty="0"/>
              <a:t>Patients with Severe </a:t>
            </a:r>
            <a:r>
              <a:rPr lang="en-MY" dirty="0" err="1"/>
              <a:t>Hyperparathyroidectomy</a:t>
            </a:r>
            <a:r>
              <a:rPr lang="en-MY" dirty="0"/>
              <a:t>  (with the following features) should be considered for Parathyroidectomy</a:t>
            </a:r>
          </a:p>
          <a:p>
            <a:endParaRPr lang="en-MY" dirty="0"/>
          </a:p>
          <a:p>
            <a:pPr marL="285750" indent="-285750">
              <a:buFont typeface="Arial" panose="020B0604020202020204" pitchFamily="34" charset="0"/>
              <a:buChar char="•"/>
            </a:pPr>
            <a:r>
              <a:rPr lang="en-MY" dirty="0"/>
              <a:t>Failed Medical Treatment</a:t>
            </a:r>
            <a:br>
              <a:rPr lang="en-MY" dirty="0"/>
            </a:br>
            <a:endParaRPr lang="en-MY" dirty="0"/>
          </a:p>
          <a:p>
            <a:pPr marL="285750" indent="-285750">
              <a:buFont typeface="Arial" panose="020B0604020202020204" pitchFamily="34" charset="0"/>
              <a:buChar char="•"/>
            </a:pPr>
            <a:r>
              <a:rPr lang="en-MY" dirty="0"/>
              <a:t>PTH Level persistently </a:t>
            </a:r>
            <a:r>
              <a:rPr lang="en-MY" b="1" dirty="0">
                <a:solidFill>
                  <a:srgbClr val="FF0000"/>
                </a:solidFill>
              </a:rPr>
              <a:t>&gt;80 </a:t>
            </a:r>
            <a:r>
              <a:rPr lang="en-MY" b="1" dirty="0" err="1">
                <a:solidFill>
                  <a:srgbClr val="FF0000"/>
                </a:solidFill>
              </a:rPr>
              <a:t>pmol</a:t>
            </a:r>
            <a:r>
              <a:rPr lang="en-MY" b="1" dirty="0">
                <a:solidFill>
                  <a:srgbClr val="FF0000"/>
                </a:solidFill>
              </a:rPr>
              <a:t>/L </a:t>
            </a:r>
            <a:r>
              <a:rPr lang="en-MY" dirty="0"/>
              <a:t>with hypercalcaemia and/or hyperphosphatemia for at least 6 months despite optimal medical therapy </a:t>
            </a:r>
            <a:r>
              <a:rPr lang="en-MY" b="1" dirty="0"/>
              <a:t>(II,D)</a:t>
            </a:r>
            <a:br>
              <a:rPr lang="en-MY" b="1" dirty="0"/>
            </a:br>
            <a:endParaRPr lang="en-MY" b="1" dirty="0"/>
          </a:p>
          <a:p>
            <a:pPr marL="285750" indent="-285750">
              <a:buFont typeface="Arial" panose="020B0604020202020204" pitchFamily="34" charset="0"/>
              <a:buChar char="•"/>
            </a:pPr>
            <a:r>
              <a:rPr lang="en-MY" dirty="0"/>
              <a:t>Pathological fracture related to renal hyperparathyroidism </a:t>
            </a:r>
            <a:r>
              <a:rPr lang="en-MY" b="1" dirty="0"/>
              <a:t>(II,D)</a:t>
            </a:r>
            <a:br>
              <a:rPr lang="en-MY" b="1" dirty="0"/>
            </a:br>
            <a:endParaRPr lang="en-MY" dirty="0"/>
          </a:p>
          <a:p>
            <a:pPr marL="285750" indent="-285750">
              <a:buFont typeface="Arial" panose="020B0604020202020204" pitchFamily="34" charset="0"/>
              <a:buChar char="•"/>
            </a:pPr>
            <a:r>
              <a:rPr lang="en-MY" dirty="0" err="1"/>
              <a:t>Calciphylaxis</a:t>
            </a:r>
            <a:r>
              <a:rPr lang="en-MY" dirty="0"/>
              <a:t> after failed medical </a:t>
            </a:r>
            <a:r>
              <a:rPr lang="en-MY" dirty="0" err="1"/>
              <a:t>theraphy</a:t>
            </a:r>
            <a:r>
              <a:rPr lang="en-MY" dirty="0"/>
              <a:t> </a:t>
            </a:r>
            <a:r>
              <a:rPr lang="en-MY" b="1" dirty="0"/>
              <a:t>(II,D)</a:t>
            </a:r>
            <a:br>
              <a:rPr lang="en-MY" b="1" dirty="0"/>
            </a:br>
            <a:endParaRPr lang="en-MY" b="1" dirty="0"/>
          </a:p>
          <a:p>
            <a:pPr marL="285750" indent="-285750">
              <a:buFont typeface="Arial" panose="020B0604020202020204" pitchFamily="34" charset="0"/>
              <a:buChar char="•"/>
            </a:pPr>
            <a:r>
              <a:rPr lang="en-MY" dirty="0"/>
              <a:t>Radiological chances after renal osteodystrophy </a:t>
            </a:r>
            <a:r>
              <a:rPr lang="en-MY" b="1" dirty="0"/>
              <a:t>(II,D)</a:t>
            </a:r>
            <a:br>
              <a:rPr lang="en-MY" b="1" dirty="0"/>
            </a:br>
            <a:endParaRPr lang="en-MY" dirty="0"/>
          </a:p>
          <a:p>
            <a:pPr marL="285750" indent="-285750">
              <a:buFont typeface="Arial" panose="020B0604020202020204" pitchFamily="34" charset="0"/>
              <a:buChar char="•"/>
            </a:pPr>
            <a:r>
              <a:rPr lang="en-MY" dirty="0"/>
              <a:t>Metastatic Calcification </a:t>
            </a:r>
            <a:r>
              <a:rPr lang="en-MY" b="1" dirty="0"/>
              <a:t>(II,D)</a:t>
            </a:r>
            <a:br>
              <a:rPr lang="en-MY" b="1" dirty="0"/>
            </a:br>
            <a:endParaRPr lang="en-MY" dirty="0"/>
          </a:p>
          <a:p>
            <a:pPr marL="285750" indent="-285750">
              <a:buFont typeface="Arial" panose="020B0604020202020204" pitchFamily="34" charset="0"/>
              <a:buChar char="•"/>
            </a:pPr>
            <a:r>
              <a:rPr lang="en-MY" dirty="0"/>
              <a:t>Intractable pruritis caused by CKD-MBD </a:t>
            </a:r>
            <a:r>
              <a:rPr lang="en-MY" b="1" dirty="0"/>
              <a:t>(II,D)</a:t>
            </a:r>
            <a:endParaRPr lang="en-MY" dirty="0"/>
          </a:p>
        </p:txBody>
      </p:sp>
    </p:spTree>
    <p:extLst>
      <p:ext uri="{BB962C8B-B14F-4D97-AF65-F5344CB8AC3E}">
        <p14:creationId xmlns:p14="http://schemas.microsoft.com/office/powerpoint/2010/main" val="22395779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F3BDA6-472E-44E3-9935-72AB8DDCBF01}"/>
              </a:ext>
            </a:extLst>
          </p:cNvPr>
          <p:cNvSpPr>
            <a:spLocks noGrp="1"/>
          </p:cNvSpPr>
          <p:nvPr>
            <p:ph type="title"/>
          </p:nvPr>
        </p:nvSpPr>
        <p:spPr/>
        <p:txBody>
          <a:bodyPr/>
          <a:lstStyle/>
          <a:p>
            <a:r>
              <a:rPr lang="en-MY" dirty="0"/>
              <a:t>Rationale</a:t>
            </a:r>
          </a:p>
        </p:txBody>
      </p:sp>
      <p:sp>
        <p:nvSpPr>
          <p:cNvPr id="5" name="TextBox 4">
            <a:extLst>
              <a:ext uri="{FF2B5EF4-FFF2-40B4-BE49-F238E27FC236}">
                <a16:creationId xmlns:a16="http://schemas.microsoft.com/office/drawing/2014/main" id="{A1B8122C-F724-4D9D-B2D2-63E34E245FB1}"/>
              </a:ext>
            </a:extLst>
          </p:cNvPr>
          <p:cNvSpPr txBox="1"/>
          <p:nvPr/>
        </p:nvSpPr>
        <p:spPr>
          <a:xfrm>
            <a:off x="758951" y="2130552"/>
            <a:ext cx="10907531" cy="3693319"/>
          </a:xfrm>
          <a:prstGeom prst="rect">
            <a:avLst/>
          </a:prstGeom>
          <a:noFill/>
        </p:spPr>
        <p:txBody>
          <a:bodyPr wrap="square" rtlCol="0">
            <a:spAutoFit/>
          </a:bodyPr>
          <a:lstStyle/>
          <a:p>
            <a:pPr marL="285750" indent="-285750">
              <a:buFont typeface="Arial" panose="020B0604020202020204" pitchFamily="34" charset="0"/>
              <a:buChar char="•"/>
            </a:pPr>
            <a:r>
              <a:rPr lang="en-MY" dirty="0"/>
              <a:t>Parathyroidectomy lowers calcium, PTH, as well as ALP levels. It aims to prevent ectopic calcifications and cardiovascular complications.</a:t>
            </a:r>
          </a:p>
          <a:p>
            <a:pPr marL="285750" indent="-285750">
              <a:buFont typeface="Arial" panose="020B0604020202020204" pitchFamily="34" charset="0"/>
              <a:buChar char="•"/>
            </a:pPr>
            <a:endParaRPr lang="en-MY" dirty="0"/>
          </a:p>
          <a:p>
            <a:pPr marL="285750" indent="-285750">
              <a:buFont typeface="Arial" panose="020B0604020202020204" pitchFamily="34" charset="0"/>
              <a:buChar char="•"/>
            </a:pPr>
            <a:r>
              <a:rPr lang="en-MY" dirty="0"/>
              <a:t>Definition of failed medical therapy is controversial due to advent of newer agents. Severe hyperparathyroidism generally referred to refractory disease not responding to at least </a:t>
            </a:r>
            <a:r>
              <a:rPr lang="en-MY" b="1" dirty="0">
                <a:solidFill>
                  <a:srgbClr val="FF0000"/>
                </a:solidFill>
              </a:rPr>
              <a:t>6 MONTHS</a:t>
            </a:r>
            <a:r>
              <a:rPr lang="en-MY" dirty="0">
                <a:solidFill>
                  <a:srgbClr val="FF0000"/>
                </a:solidFill>
              </a:rPr>
              <a:t> </a:t>
            </a:r>
            <a:r>
              <a:rPr lang="en-MY" dirty="0"/>
              <a:t>of therapeutic trial of calcitriol, vitamin D analogues, cinacalcet or in combination.</a:t>
            </a:r>
          </a:p>
          <a:p>
            <a:pPr marL="285750" indent="-285750">
              <a:buFont typeface="Arial" panose="020B0604020202020204" pitchFamily="34" charset="0"/>
              <a:buChar char="•"/>
            </a:pPr>
            <a:endParaRPr lang="en-MY" dirty="0"/>
          </a:p>
          <a:p>
            <a:pPr marL="285750" indent="-285750">
              <a:buFont typeface="Arial" panose="020B0604020202020204" pitchFamily="34" charset="0"/>
              <a:buChar char="•"/>
            </a:pPr>
            <a:r>
              <a:rPr lang="en-MY" dirty="0"/>
              <a:t>The decision for parathyroidectomy should be made on clinical, radiological and trends of serial measurements of biochemical parameters of the patient in response to the pharmacological and non-pharmacological treatments for at least 6 months.</a:t>
            </a:r>
          </a:p>
          <a:p>
            <a:pPr marL="285750" indent="-285750">
              <a:buFont typeface="Arial" panose="020B0604020202020204" pitchFamily="34" charset="0"/>
              <a:buChar char="•"/>
            </a:pPr>
            <a:endParaRPr lang="en-MY" dirty="0"/>
          </a:p>
          <a:p>
            <a:pPr marL="285750" indent="-285750">
              <a:buFont typeface="Arial" panose="020B0604020202020204" pitchFamily="34" charset="0"/>
              <a:buChar char="•"/>
            </a:pPr>
            <a:r>
              <a:rPr lang="en-MY" dirty="0"/>
              <a:t>Availability of the medications, pre-operative risks, post-operative complications (long term) of parathyroidectomy, and pharmaco-economic issues should also be taken into consideration.</a:t>
            </a:r>
          </a:p>
        </p:txBody>
      </p:sp>
    </p:spTree>
    <p:extLst>
      <p:ext uri="{BB962C8B-B14F-4D97-AF65-F5344CB8AC3E}">
        <p14:creationId xmlns:p14="http://schemas.microsoft.com/office/powerpoint/2010/main" val="41855954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F3BDA6-472E-44E3-9935-72AB8DDCBF01}"/>
              </a:ext>
            </a:extLst>
          </p:cNvPr>
          <p:cNvSpPr>
            <a:spLocks noGrp="1"/>
          </p:cNvSpPr>
          <p:nvPr>
            <p:ph type="title"/>
          </p:nvPr>
        </p:nvSpPr>
        <p:spPr/>
        <p:txBody>
          <a:bodyPr/>
          <a:lstStyle/>
          <a:p>
            <a:r>
              <a:rPr lang="en-MY" dirty="0"/>
              <a:t>Advantage of parathyroidectomy</a:t>
            </a:r>
          </a:p>
        </p:txBody>
      </p:sp>
      <p:sp>
        <p:nvSpPr>
          <p:cNvPr id="5" name="TextBox 4">
            <a:extLst>
              <a:ext uri="{FF2B5EF4-FFF2-40B4-BE49-F238E27FC236}">
                <a16:creationId xmlns:a16="http://schemas.microsoft.com/office/drawing/2014/main" id="{A1B8122C-F724-4D9D-B2D2-63E34E245FB1}"/>
              </a:ext>
            </a:extLst>
          </p:cNvPr>
          <p:cNvSpPr txBox="1"/>
          <p:nvPr/>
        </p:nvSpPr>
        <p:spPr>
          <a:xfrm>
            <a:off x="758952" y="2130552"/>
            <a:ext cx="10643616" cy="2031325"/>
          </a:xfrm>
          <a:prstGeom prst="rect">
            <a:avLst/>
          </a:prstGeom>
          <a:noFill/>
        </p:spPr>
        <p:txBody>
          <a:bodyPr wrap="square" rtlCol="0">
            <a:spAutoFit/>
          </a:bodyPr>
          <a:lstStyle/>
          <a:p>
            <a:pPr marL="285750" indent="-285750">
              <a:buFont typeface="Arial" panose="020B0604020202020204" pitchFamily="34" charset="0"/>
              <a:buChar char="•"/>
            </a:pPr>
            <a:r>
              <a:rPr lang="en-MY" dirty="0"/>
              <a:t>Corrects biochemical abnormalities </a:t>
            </a:r>
            <a:r>
              <a:rPr lang="en-MY" b="1" dirty="0"/>
              <a:t>(I,C)</a:t>
            </a:r>
          </a:p>
          <a:p>
            <a:pPr marL="285750" indent="-285750">
              <a:buFont typeface="Arial" panose="020B0604020202020204" pitchFamily="34" charset="0"/>
              <a:buChar char="•"/>
            </a:pPr>
            <a:endParaRPr lang="en-MY" b="1" dirty="0"/>
          </a:p>
          <a:p>
            <a:pPr marL="285750" indent="-285750">
              <a:buFont typeface="Arial" panose="020B0604020202020204" pitchFamily="34" charset="0"/>
              <a:buChar char="•"/>
            </a:pPr>
            <a:r>
              <a:rPr lang="en-MY" dirty="0"/>
              <a:t>Improves symptoms such as bone pain, weakness, pruritus, etc. </a:t>
            </a:r>
            <a:r>
              <a:rPr lang="en-MY" b="1" dirty="0"/>
              <a:t>(I,C)</a:t>
            </a:r>
          </a:p>
          <a:p>
            <a:pPr marL="285750" indent="-285750">
              <a:buFont typeface="Arial" panose="020B0604020202020204" pitchFamily="34" charset="0"/>
              <a:buChar char="•"/>
            </a:pPr>
            <a:endParaRPr lang="en-MY" dirty="0"/>
          </a:p>
          <a:p>
            <a:pPr marL="285750" indent="-285750">
              <a:buFont typeface="Arial" panose="020B0604020202020204" pitchFamily="34" charset="0"/>
              <a:buChar char="•"/>
            </a:pPr>
            <a:r>
              <a:rPr lang="en-MY" dirty="0"/>
              <a:t>May improve haemodynamic stability of haemodialysis patients </a:t>
            </a:r>
            <a:r>
              <a:rPr lang="en-MY" b="1" dirty="0"/>
              <a:t>(III,C)</a:t>
            </a:r>
          </a:p>
          <a:p>
            <a:pPr marL="285750" indent="-285750">
              <a:buFont typeface="Arial" panose="020B0604020202020204" pitchFamily="34" charset="0"/>
              <a:buChar char="•"/>
            </a:pPr>
            <a:endParaRPr lang="en-MY" b="1" dirty="0"/>
          </a:p>
          <a:p>
            <a:pPr marL="285750" indent="-285750">
              <a:buFont typeface="Arial" panose="020B0604020202020204" pitchFamily="34" charset="0"/>
              <a:buChar char="•"/>
            </a:pPr>
            <a:r>
              <a:rPr lang="en-MY" dirty="0"/>
              <a:t>May reduce all cause and cardiovascular mortality </a:t>
            </a:r>
            <a:r>
              <a:rPr lang="en-MY" b="1" dirty="0"/>
              <a:t>(II,C)</a:t>
            </a:r>
            <a:endParaRPr lang="en-MY" dirty="0"/>
          </a:p>
        </p:txBody>
      </p:sp>
    </p:spTree>
    <p:extLst>
      <p:ext uri="{BB962C8B-B14F-4D97-AF65-F5344CB8AC3E}">
        <p14:creationId xmlns:p14="http://schemas.microsoft.com/office/powerpoint/2010/main" val="2839271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F3BDA6-472E-44E3-9935-72AB8DDCBF01}"/>
              </a:ext>
            </a:extLst>
          </p:cNvPr>
          <p:cNvSpPr>
            <a:spLocks noGrp="1"/>
          </p:cNvSpPr>
          <p:nvPr>
            <p:ph type="title"/>
          </p:nvPr>
        </p:nvSpPr>
        <p:spPr>
          <a:xfrm>
            <a:off x="1229709" y="609600"/>
            <a:ext cx="9817701" cy="1905000"/>
          </a:xfrm>
        </p:spPr>
        <p:txBody>
          <a:bodyPr/>
          <a:lstStyle/>
          <a:p>
            <a:r>
              <a:rPr lang="en-MY" dirty="0"/>
              <a:t>Disadvantages of parathyroidectomy</a:t>
            </a:r>
          </a:p>
        </p:txBody>
      </p:sp>
      <p:sp>
        <p:nvSpPr>
          <p:cNvPr id="5" name="TextBox 4">
            <a:extLst>
              <a:ext uri="{FF2B5EF4-FFF2-40B4-BE49-F238E27FC236}">
                <a16:creationId xmlns:a16="http://schemas.microsoft.com/office/drawing/2014/main" id="{A1B8122C-F724-4D9D-B2D2-63E34E245FB1}"/>
              </a:ext>
            </a:extLst>
          </p:cNvPr>
          <p:cNvSpPr txBox="1"/>
          <p:nvPr/>
        </p:nvSpPr>
        <p:spPr>
          <a:xfrm>
            <a:off x="758952" y="2130552"/>
            <a:ext cx="10643616" cy="2031325"/>
          </a:xfrm>
          <a:prstGeom prst="rect">
            <a:avLst/>
          </a:prstGeom>
          <a:noFill/>
        </p:spPr>
        <p:txBody>
          <a:bodyPr wrap="square" rtlCol="0">
            <a:spAutoFit/>
          </a:bodyPr>
          <a:lstStyle/>
          <a:p>
            <a:pPr marL="285750" indent="-285750">
              <a:buFont typeface="Arial" panose="020B0604020202020204" pitchFamily="34" charset="0"/>
              <a:buChar char="•"/>
            </a:pPr>
            <a:r>
              <a:rPr lang="en-MY" dirty="0"/>
              <a:t>Associated with significant short term and long term morbidity and complications </a:t>
            </a:r>
            <a:r>
              <a:rPr lang="en-MY" b="1" dirty="0"/>
              <a:t>(II,C)</a:t>
            </a:r>
            <a:br>
              <a:rPr lang="en-MY" b="1" dirty="0"/>
            </a:br>
            <a:endParaRPr lang="en-MY" b="1" dirty="0"/>
          </a:p>
          <a:p>
            <a:pPr marL="285750" indent="-285750">
              <a:buFont typeface="Arial" panose="020B0604020202020204" pitchFamily="34" charset="0"/>
              <a:buChar char="•"/>
            </a:pPr>
            <a:r>
              <a:rPr lang="en-MY" dirty="0"/>
              <a:t>May increase the risk of a dynamic bone disease </a:t>
            </a:r>
            <a:r>
              <a:rPr lang="en-MY" b="1" dirty="0"/>
              <a:t>(II,B)</a:t>
            </a:r>
            <a:br>
              <a:rPr lang="en-MY" b="1" dirty="0"/>
            </a:br>
            <a:endParaRPr lang="en-MY" dirty="0"/>
          </a:p>
          <a:p>
            <a:pPr marL="285750" indent="-285750">
              <a:buFont typeface="Arial" panose="020B0604020202020204" pitchFamily="34" charset="0"/>
              <a:buChar char="•"/>
            </a:pPr>
            <a:r>
              <a:rPr lang="en-MY" dirty="0"/>
              <a:t>Relapse and persistent hyperparathyroidism are still possible post parathyroidectomy. These patients may need re-operation </a:t>
            </a:r>
            <a:r>
              <a:rPr lang="en-MY" b="1" dirty="0"/>
              <a:t>(II,B)</a:t>
            </a:r>
            <a:endParaRPr lang="en-MY" dirty="0"/>
          </a:p>
          <a:p>
            <a:pPr marL="285750" indent="-285750">
              <a:buFont typeface="Arial" panose="020B0604020202020204" pitchFamily="34" charset="0"/>
              <a:buChar char="•"/>
            </a:pPr>
            <a:endParaRPr lang="en-MY" dirty="0"/>
          </a:p>
        </p:txBody>
      </p:sp>
    </p:spTree>
    <p:extLst>
      <p:ext uri="{BB962C8B-B14F-4D97-AF65-F5344CB8AC3E}">
        <p14:creationId xmlns:p14="http://schemas.microsoft.com/office/powerpoint/2010/main" val="210833875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sh">
  <a:themeElements>
    <a:clrScheme name="Mesh">
      <a:dk1>
        <a:sysClr val="windowText" lastClr="000000"/>
      </a:dk1>
      <a:lt1>
        <a:sysClr val="window" lastClr="FFFFFF"/>
      </a:lt1>
      <a:dk2>
        <a:srgbClr val="363D46"/>
      </a:dk2>
      <a:lt2>
        <a:srgbClr val="EBEBEB"/>
      </a:lt2>
      <a:accent1>
        <a:srgbClr val="6F6F6F"/>
      </a:accent1>
      <a:accent2>
        <a:srgbClr val="BFBFA5"/>
      </a:accent2>
      <a:accent3>
        <a:srgbClr val="DCD084"/>
      </a:accent3>
      <a:accent4>
        <a:srgbClr val="E7BF5F"/>
      </a:accent4>
      <a:accent5>
        <a:srgbClr val="E9A039"/>
      </a:accent5>
      <a:accent6>
        <a:srgbClr val="CF7133"/>
      </a:accent6>
      <a:hlink>
        <a:srgbClr val="F28943"/>
      </a:hlink>
      <a:folHlink>
        <a:srgbClr val="F1B76C"/>
      </a:folHlink>
    </a:clrScheme>
    <a:fontScheme name="Mesh">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Mesh">
      <a:fillStyleLst>
        <a:solidFill>
          <a:schemeClr val="phClr"/>
        </a:solidFill>
        <a:gradFill rotWithShape="1">
          <a:gsLst>
            <a:gs pos="0">
              <a:schemeClr val="phClr">
                <a:tint val="60000"/>
                <a:lumMod val="110000"/>
              </a:schemeClr>
            </a:gs>
            <a:gs pos="100000">
              <a:schemeClr val="phClr">
                <a:tint val="82000"/>
              </a:schemeClr>
            </a:gs>
          </a:gsLst>
          <a:lin ang="5400000" scaled="0"/>
        </a:gradFill>
        <a:gradFill rotWithShape="1">
          <a:gsLst>
            <a:gs pos="0">
              <a:schemeClr val="phClr">
                <a:tint val="96000"/>
                <a:lumMod val="104000"/>
              </a:schemeClr>
            </a:gs>
            <a:gs pos="100000">
              <a:schemeClr val="phClr">
                <a:shade val="84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50800" dist="25400" dir="13500000">
              <a:srgbClr val="000000">
                <a:alpha val="55000"/>
              </a:srgbClr>
            </a:innerShdw>
          </a:effectLst>
        </a:effectStyle>
        <a:effectStyle>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28000"/>
                <a:satMod val="94000"/>
                <a:lumMod val="20000"/>
              </a:schemeClr>
              <a:schemeClr val="phClr">
                <a:tint val="94000"/>
                <a:shade val="84000"/>
                <a:satMod val="148000"/>
                <a:lumMod val="114000"/>
              </a:schemeClr>
            </a:duotone>
          </a:blip>
          <a:stretch/>
        </a:blipFill>
      </a:bgFillStyleLst>
    </a:fmtScheme>
  </a:themeElements>
  <a:objectDefaults/>
  <a:extraClrSchemeLst/>
  <a:extLst>
    <a:ext uri="{05A4C25C-085E-4340-85A3-A5531E510DB2}">
      <thm15:themeFamily xmlns:thm15="http://schemas.microsoft.com/office/thememl/2012/main" name="Mesh" id="{789EC3FE-34FD-429C-9918-760025E6C145}" vid="{B8BE45C0-8141-4D58-8C71-A009BC26FBB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TM03457485[[fn=Mesh]]</Template>
  <TotalTime>3281</TotalTime>
  <Words>1581</Words>
  <Application>Microsoft Office PowerPoint</Application>
  <PresentationFormat>Widescreen</PresentationFormat>
  <Paragraphs>167</Paragraphs>
  <Slides>23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23</vt:i4>
      </vt:variant>
    </vt:vector>
  </HeadingPairs>
  <TitlesOfParts>
    <vt:vector size="27" baseType="lpstr">
      <vt:lpstr>Arial</vt:lpstr>
      <vt:lpstr>Calibri</vt:lpstr>
      <vt:lpstr>Century Gothic</vt:lpstr>
      <vt:lpstr>Mesh</vt:lpstr>
      <vt:lpstr>MALAYSIAN CKD-MBD and Parathyroidectomy guidelines and sop              </vt:lpstr>
      <vt:lpstr>Level of Evidence</vt:lpstr>
      <vt:lpstr>Introduction</vt:lpstr>
      <vt:lpstr>Summary of recommendations</vt:lpstr>
      <vt:lpstr>Summary of recommendations</vt:lpstr>
      <vt:lpstr>Parathyroidectomy</vt:lpstr>
      <vt:lpstr>Rationale</vt:lpstr>
      <vt:lpstr>Advantage of parathyroidectomy</vt:lpstr>
      <vt:lpstr>Disadvantages of parathyroidectomy</vt:lpstr>
      <vt:lpstr>Types of parathyroidectomy</vt:lpstr>
      <vt:lpstr>Types of parathyroidectomy</vt:lpstr>
      <vt:lpstr>Rationale</vt:lpstr>
      <vt:lpstr>PRE-PARATHYROIDECTOMy CAre</vt:lpstr>
      <vt:lpstr>Deferoxamine (dfo) test</vt:lpstr>
      <vt:lpstr>Prevention of Hungry Bone Syndrome</vt:lpstr>
      <vt:lpstr>Prevention of Hungry Bone Syndrome</vt:lpstr>
      <vt:lpstr>Prevention of Hungry Bone Syndrome</vt:lpstr>
      <vt:lpstr>POST-PARATHYROIDECTOMY CARE</vt:lpstr>
      <vt:lpstr>Post-PARATHYROIDECTOMY CARE</vt:lpstr>
      <vt:lpstr>Post-PARATHYROIDECTOMY CARE</vt:lpstr>
      <vt:lpstr>Rationale</vt:lpstr>
      <vt:lpstr>Rationale</vt:lpstr>
      <vt:lpstr>Discharge plan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MALAYSIAN CKD-MBD and Parathyroidectomy guidelines and sop              </dc:title>
  <dc:creator>Karthik Krishnan</dc:creator>
  <cp:lastModifiedBy>Karthik Krishnan</cp:lastModifiedBy>
  <cp:revision>55</cp:revision>
  <dcterms:created xsi:type="dcterms:W3CDTF">2018-10-12T02:10:40Z</dcterms:created>
  <dcterms:modified xsi:type="dcterms:W3CDTF">2018-10-16T09:43:54Z</dcterms:modified>
</cp:coreProperties>
</file>