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58" y="6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11/17/2018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11/17/2018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11/17/2018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F587-11DF-4577-9CE6-EA10E83146B0}"/>
              </a:ext>
            </a:extLst>
          </p:cNvPr>
          <p:cNvSpPr>
            <a:spLocks noGrp="1"/>
          </p:cNvSpPr>
          <p:nvPr>
            <p:ph type="ctrTitle"/>
          </p:nvPr>
        </p:nvSpPr>
        <p:spPr/>
        <p:txBody>
          <a:bodyPr/>
          <a:lstStyle/>
          <a:p>
            <a:r>
              <a:rPr lang="en-MY" dirty="0"/>
              <a:t>MDT 18/11/2018	</a:t>
            </a:r>
          </a:p>
        </p:txBody>
      </p:sp>
      <p:sp>
        <p:nvSpPr>
          <p:cNvPr id="3" name="Subtitle 2">
            <a:extLst>
              <a:ext uri="{FF2B5EF4-FFF2-40B4-BE49-F238E27FC236}">
                <a16:creationId xmlns:a16="http://schemas.microsoft.com/office/drawing/2014/main" id="{4ADF3419-00A0-482A-87E2-141B8F06E06D}"/>
              </a:ext>
            </a:extLst>
          </p:cNvPr>
          <p:cNvSpPr>
            <a:spLocks noGrp="1"/>
          </p:cNvSpPr>
          <p:nvPr>
            <p:ph type="subTitle" idx="1"/>
          </p:nvPr>
        </p:nvSpPr>
        <p:spPr/>
        <p:txBody>
          <a:bodyPr/>
          <a:lstStyle/>
          <a:p>
            <a:r>
              <a:rPr lang="en-MY" dirty="0"/>
              <a:t>SITI AIDA AFANDI</a:t>
            </a:r>
          </a:p>
          <a:p>
            <a:r>
              <a:rPr lang="en-MY" dirty="0"/>
              <a:t>A022524</a:t>
            </a:r>
          </a:p>
        </p:txBody>
      </p:sp>
    </p:spTree>
    <p:extLst>
      <p:ext uri="{BB962C8B-B14F-4D97-AF65-F5344CB8AC3E}">
        <p14:creationId xmlns:p14="http://schemas.microsoft.com/office/powerpoint/2010/main" val="345292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9D2-3B39-461E-8540-B6266EB18118}"/>
              </a:ext>
            </a:extLst>
          </p:cNvPr>
          <p:cNvSpPr>
            <a:spLocks noGrp="1"/>
          </p:cNvSpPr>
          <p:nvPr>
            <p:ph type="title"/>
          </p:nvPr>
        </p:nvSpPr>
        <p:spPr/>
        <p:txBody>
          <a:bodyPr/>
          <a:lstStyle/>
          <a:p>
            <a:r>
              <a:rPr lang="en-MY" dirty="0"/>
              <a:t>MDT Goals</a:t>
            </a:r>
          </a:p>
        </p:txBody>
      </p:sp>
      <p:sp>
        <p:nvSpPr>
          <p:cNvPr id="3" name="Content Placeholder 2">
            <a:extLst>
              <a:ext uri="{FF2B5EF4-FFF2-40B4-BE49-F238E27FC236}">
                <a16:creationId xmlns:a16="http://schemas.microsoft.com/office/drawing/2014/main" id="{7B0EB392-2775-4C3B-B72A-DADF14CA4DED}"/>
              </a:ext>
            </a:extLst>
          </p:cNvPr>
          <p:cNvSpPr>
            <a:spLocks noGrp="1"/>
          </p:cNvSpPr>
          <p:nvPr>
            <p:ph idx="1"/>
          </p:nvPr>
        </p:nvSpPr>
        <p:spPr/>
        <p:txBody>
          <a:bodyPr/>
          <a:lstStyle/>
          <a:p>
            <a:r>
              <a:rPr lang="en-MY" dirty="0"/>
              <a:t>Possible Surgical Intervention ?Pelvic </a:t>
            </a:r>
            <a:r>
              <a:rPr lang="en-MY" dirty="0" err="1"/>
              <a:t>exenteration</a:t>
            </a:r>
            <a:r>
              <a:rPr lang="en-MY" dirty="0"/>
              <a:t>.</a:t>
            </a:r>
          </a:p>
          <a:p>
            <a:r>
              <a:rPr lang="en-MY" dirty="0"/>
              <a:t>Possible </a:t>
            </a:r>
            <a:r>
              <a:rPr lang="en-MY"/>
              <a:t>Oncological Options</a:t>
            </a:r>
            <a:endParaRPr lang="en-MY" dirty="0"/>
          </a:p>
        </p:txBody>
      </p:sp>
    </p:spTree>
    <p:extLst>
      <p:ext uri="{BB962C8B-B14F-4D97-AF65-F5344CB8AC3E}">
        <p14:creationId xmlns:p14="http://schemas.microsoft.com/office/powerpoint/2010/main" val="86025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659B-5039-4054-976A-95353A668C29}"/>
              </a:ext>
            </a:extLst>
          </p:cNvPr>
          <p:cNvSpPr>
            <a:spLocks noGrp="1"/>
          </p:cNvSpPr>
          <p:nvPr>
            <p:ph type="title"/>
          </p:nvPr>
        </p:nvSpPr>
        <p:spPr/>
        <p:txBody>
          <a:bodyPr/>
          <a:lstStyle/>
          <a:p>
            <a:r>
              <a:rPr lang="en-MY" dirty="0"/>
              <a:t>Background History</a:t>
            </a:r>
          </a:p>
        </p:txBody>
      </p:sp>
      <p:sp>
        <p:nvSpPr>
          <p:cNvPr id="3" name="Content Placeholder 2">
            <a:extLst>
              <a:ext uri="{FF2B5EF4-FFF2-40B4-BE49-F238E27FC236}">
                <a16:creationId xmlns:a16="http://schemas.microsoft.com/office/drawing/2014/main" id="{B92A2CCE-F8F0-4123-A9D3-B05B50AD926A}"/>
              </a:ext>
            </a:extLst>
          </p:cNvPr>
          <p:cNvSpPr>
            <a:spLocks noGrp="1"/>
          </p:cNvSpPr>
          <p:nvPr>
            <p:ph idx="1"/>
          </p:nvPr>
        </p:nvSpPr>
        <p:spPr/>
        <p:txBody>
          <a:bodyPr/>
          <a:lstStyle/>
          <a:p>
            <a:r>
              <a:rPr lang="en-MY" dirty="0"/>
              <a:t>46 year old Teacher; Nulliparous. Known to have uterine fibroid, and ovarian cyst.</a:t>
            </a:r>
          </a:p>
          <a:p>
            <a:r>
              <a:rPr lang="en-MY" dirty="0"/>
              <a:t>History of </a:t>
            </a:r>
            <a:r>
              <a:rPr lang="en-MY" dirty="0" err="1"/>
              <a:t>Laparatomy</a:t>
            </a:r>
            <a:r>
              <a:rPr lang="en-MY" dirty="0"/>
              <a:t>, Myomectomy, and evisceration of Bilateral submucosal Fibroid in 2009.</a:t>
            </a:r>
          </a:p>
          <a:p>
            <a:r>
              <a:rPr lang="en-MY" dirty="0"/>
              <a:t>History of </a:t>
            </a:r>
            <a:r>
              <a:rPr lang="en-MY" dirty="0" err="1"/>
              <a:t>Laparascopic</a:t>
            </a:r>
            <a:r>
              <a:rPr lang="en-MY" dirty="0"/>
              <a:t> </a:t>
            </a:r>
            <a:r>
              <a:rPr lang="en-MY" dirty="0" err="1"/>
              <a:t>Adhesiolysis</a:t>
            </a:r>
            <a:r>
              <a:rPr lang="en-MY" dirty="0"/>
              <a:t> in 2012 (moderate adhesion to bowel, abdomen and peritoneal wall)</a:t>
            </a:r>
          </a:p>
        </p:txBody>
      </p:sp>
    </p:spTree>
    <p:extLst>
      <p:ext uri="{BB962C8B-B14F-4D97-AF65-F5344CB8AC3E}">
        <p14:creationId xmlns:p14="http://schemas.microsoft.com/office/powerpoint/2010/main" val="290726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4E22-949B-43C2-8C9A-19CE13CFC3D3}"/>
              </a:ext>
            </a:extLst>
          </p:cNvPr>
          <p:cNvSpPr>
            <a:spLocks noGrp="1"/>
          </p:cNvSpPr>
          <p:nvPr>
            <p:ph type="title"/>
          </p:nvPr>
        </p:nvSpPr>
        <p:spPr/>
        <p:txBody>
          <a:bodyPr/>
          <a:lstStyle/>
          <a:p>
            <a:r>
              <a:rPr lang="en-MY" dirty="0"/>
              <a:t>Presentation</a:t>
            </a:r>
          </a:p>
        </p:txBody>
      </p:sp>
      <p:sp>
        <p:nvSpPr>
          <p:cNvPr id="3" name="Content Placeholder 2">
            <a:extLst>
              <a:ext uri="{FF2B5EF4-FFF2-40B4-BE49-F238E27FC236}">
                <a16:creationId xmlns:a16="http://schemas.microsoft.com/office/drawing/2014/main" id="{C4AE8439-0171-4D44-9DF8-0C91193B6B18}"/>
              </a:ext>
            </a:extLst>
          </p:cNvPr>
          <p:cNvSpPr>
            <a:spLocks noGrp="1"/>
          </p:cNvSpPr>
          <p:nvPr>
            <p:ph idx="1"/>
          </p:nvPr>
        </p:nvSpPr>
        <p:spPr>
          <a:xfrm>
            <a:off x="1090708" y="2574925"/>
            <a:ext cx="8825659" cy="3416300"/>
          </a:xfrm>
        </p:spPr>
        <p:txBody>
          <a:bodyPr>
            <a:normAutofit fontScale="92500" lnSpcReduction="20000"/>
          </a:bodyPr>
          <a:lstStyle/>
          <a:p>
            <a:r>
              <a:rPr lang="en-MY" dirty="0"/>
              <a:t>Initially presented in 2015 with altered bowel habit</a:t>
            </a:r>
            <a:br>
              <a:rPr lang="en-MY" dirty="0"/>
            </a:br>
            <a:r>
              <a:rPr lang="en-MY" dirty="0"/>
              <a:t>- Hard Stool</a:t>
            </a:r>
            <a:br>
              <a:rPr lang="en-MY" dirty="0"/>
            </a:br>
            <a:r>
              <a:rPr lang="en-MY" dirty="0"/>
              <a:t>- Tenesmus</a:t>
            </a:r>
            <a:br>
              <a:rPr lang="en-MY" dirty="0"/>
            </a:br>
            <a:r>
              <a:rPr lang="en-MY" dirty="0"/>
              <a:t>- Difficulty BO with straining and manual evacuation</a:t>
            </a:r>
            <a:br>
              <a:rPr lang="en-MY" dirty="0"/>
            </a:br>
            <a:r>
              <a:rPr lang="en-MY" dirty="0"/>
              <a:t>- PR Bleed – fresh blood</a:t>
            </a:r>
            <a:br>
              <a:rPr lang="en-MY" dirty="0"/>
            </a:br>
            <a:r>
              <a:rPr lang="en-MY" dirty="0"/>
              <a:t>- Mass protruding from the anus</a:t>
            </a:r>
          </a:p>
          <a:p>
            <a:r>
              <a:rPr lang="en-MY" dirty="0"/>
              <a:t> Colonoscopy Done – Mass 2 cm from Anal Verge</a:t>
            </a:r>
            <a:br>
              <a:rPr lang="en-MY" dirty="0"/>
            </a:br>
            <a:r>
              <a:rPr lang="en-MY" dirty="0"/>
              <a:t> HPE : </a:t>
            </a:r>
            <a:r>
              <a:rPr lang="en-MY" b="1" dirty="0"/>
              <a:t>Tubular Adenocarcinoma with High Grade Dysplasia</a:t>
            </a:r>
          </a:p>
          <a:p>
            <a:r>
              <a:rPr lang="en-MY" dirty="0"/>
              <a:t>MRI Pelvis : Circumferential Bowel Wall Thickening arising from lower rectum causing narrowing of the bowel lumen. The thickened bowel wall measuring 2.3 cm in thickness.</a:t>
            </a:r>
            <a:br>
              <a:rPr lang="en-MY" dirty="0"/>
            </a:br>
            <a:r>
              <a:rPr lang="en-MY" dirty="0"/>
              <a:t>MRI Local Staging T3N0Mx</a:t>
            </a:r>
          </a:p>
          <a:p>
            <a:r>
              <a:rPr lang="en-MY" dirty="0"/>
              <a:t>CT TAP : Case of Rectal Tumour with Regional Lymphadenopathy. No Distant Metastasis (T3N2M0)</a:t>
            </a:r>
          </a:p>
        </p:txBody>
      </p:sp>
    </p:spTree>
    <p:extLst>
      <p:ext uri="{BB962C8B-B14F-4D97-AF65-F5344CB8AC3E}">
        <p14:creationId xmlns:p14="http://schemas.microsoft.com/office/powerpoint/2010/main" val="399843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3A20-7F66-481B-B63F-FF6B1FFFC24C}"/>
              </a:ext>
            </a:extLst>
          </p:cNvPr>
          <p:cNvSpPr>
            <a:spLocks noGrp="1"/>
          </p:cNvSpPr>
          <p:nvPr>
            <p:ph type="title"/>
          </p:nvPr>
        </p:nvSpPr>
        <p:spPr/>
        <p:txBody>
          <a:bodyPr/>
          <a:lstStyle/>
          <a:p>
            <a:r>
              <a:rPr lang="en-MY" dirty="0"/>
              <a:t>Management</a:t>
            </a:r>
          </a:p>
        </p:txBody>
      </p:sp>
      <p:sp>
        <p:nvSpPr>
          <p:cNvPr id="3" name="Content Placeholder 2">
            <a:extLst>
              <a:ext uri="{FF2B5EF4-FFF2-40B4-BE49-F238E27FC236}">
                <a16:creationId xmlns:a16="http://schemas.microsoft.com/office/drawing/2014/main" id="{A29A84FA-73FE-467E-B15E-8F553004C4FF}"/>
              </a:ext>
            </a:extLst>
          </p:cNvPr>
          <p:cNvSpPr>
            <a:spLocks noGrp="1"/>
          </p:cNvSpPr>
          <p:nvPr>
            <p:ph idx="1"/>
          </p:nvPr>
        </p:nvSpPr>
        <p:spPr/>
        <p:txBody>
          <a:bodyPr>
            <a:normAutofit fontScale="85000" lnSpcReduction="20000"/>
          </a:bodyPr>
          <a:lstStyle/>
          <a:p>
            <a:pPr marL="0" indent="0">
              <a:buNone/>
            </a:pPr>
            <a:r>
              <a:rPr lang="en-MY" dirty="0"/>
              <a:t>Planned for Neoadjuvant Chemoradiotherapy – 30 cycles. Started in May 2016</a:t>
            </a:r>
          </a:p>
          <a:p>
            <a:pPr marL="0" indent="0">
              <a:buNone/>
            </a:pPr>
            <a:r>
              <a:rPr lang="en-MY" dirty="0"/>
              <a:t>Repeated MRI in September 2016 after completion. Responding to treatment.</a:t>
            </a:r>
          </a:p>
          <a:p>
            <a:pPr marL="0" indent="0">
              <a:buNone/>
            </a:pPr>
            <a:r>
              <a:rPr lang="en-MY" dirty="0"/>
              <a:t>Underwent Lap. APR IN October 2016. Intraoperatively : Liver normal, no Peritoneal seedlings, no ascites, rest of bowel are normal. Tumour Noted 2cm from anal verge. Enlarged uterus, adhered to anterior abdominal wall. Difficult to continue pelvic dissection in view of enlarged uterus. </a:t>
            </a:r>
            <a:br>
              <a:rPr lang="en-MY" dirty="0"/>
            </a:br>
            <a:br>
              <a:rPr lang="en-MY" dirty="0"/>
            </a:br>
            <a:r>
              <a:rPr lang="en-MY" dirty="0"/>
              <a:t>Referred to O&amp;G Team On-table : Uterus Globular 12/52 ~ adenomyosis. Dense adhesion onto anterior abdominal wall, bladder and rectum. Unable to identify both tubes due to adhesions.</a:t>
            </a:r>
          </a:p>
          <a:p>
            <a:pPr marL="0" indent="0">
              <a:buNone/>
            </a:pPr>
            <a:r>
              <a:rPr lang="en-MY" dirty="0"/>
              <a:t>Underwent Total </a:t>
            </a:r>
            <a:r>
              <a:rPr lang="en-MY" dirty="0" err="1"/>
              <a:t>Laparascopic</a:t>
            </a:r>
            <a:r>
              <a:rPr lang="en-MY" dirty="0"/>
              <a:t> Hysterectomy and Bilateral </a:t>
            </a:r>
            <a:r>
              <a:rPr lang="en-MY" dirty="0" err="1"/>
              <a:t>Salphingoopherectomy</a:t>
            </a:r>
            <a:r>
              <a:rPr lang="en-MY" dirty="0"/>
              <a:t> and </a:t>
            </a:r>
            <a:r>
              <a:rPr lang="en-MY" dirty="0" err="1"/>
              <a:t>abdomino</a:t>
            </a:r>
            <a:r>
              <a:rPr lang="en-MY" dirty="0"/>
              <a:t>-perineal resection with bilateral ureteric stenting.</a:t>
            </a:r>
          </a:p>
          <a:p>
            <a:pPr marL="0" indent="0">
              <a:buNone/>
            </a:pPr>
            <a:endParaRPr lang="en-MY" dirty="0"/>
          </a:p>
          <a:p>
            <a:pPr marL="0" indent="0">
              <a:buNone/>
            </a:pPr>
            <a:r>
              <a:rPr lang="en-MY" dirty="0"/>
              <a:t> </a:t>
            </a:r>
          </a:p>
        </p:txBody>
      </p:sp>
    </p:spTree>
    <p:extLst>
      <p:ext uri="{BB962C8B-B14F-4D97-AF65-F5344CB8AC3E}">
        <p14:creationId xmlns:p14="http://schemas.microsoft.com/office/powerpoint/2010/main" val="412145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CA49-E864-411B-88A6-71B259E083E0}"/>
              </a:ext>
            </a:extLst>
          </p:cNvPr>
          <p:cNvSpPr>
            <a:spLocks noGrp="1"/>
          </p:cNvSpPr>
          <p:nvPr>
            <p:ph type="title"/>
          </p:nvPr>
        </p:nvSpPr>
        <p:spPr>
          <a:xfrm>
            <a:off x="715339" y="648353"/>
            <a:ext cx="10195915" cy="706964"/>
          </a:xfrm>
        </p:spPr>
        <p:txBody>
          <a:bodyPr/>
          <a:lstStyle/>
          <a:p>
            <a:r>
              <a:rPr lang="en-MY" dirty="0" err="1"/>
              <a:t>Laparascopic</a:t>
            </a:r>
            <a:r>
              <a:rPr lang="en-MY" dirty="0"/>
              <a:t> </a:t>
            </a:r>
            <a:r>
              <a:rPr lang="en-MY" dirty="0" err="1"/>
              <a:t>Abdomino</a:t>
            </a:r>
            <a:r>
              <a:rPr lang="en-MY" dirty="0"/>
              <a:t>-Perineal Resection</a:t>
            </a:r>
          </a:p>
        </p:txBody>
      </p:sp>
      <p:pic>
        <p:nvPicPr>
          <p:cNvPr id="1026" name="Picture 2" descr="https://lh3.googleusercontent.com/C1v1vGI8KMp1Uka_TBbhywojoi0JIEGVIzAJ_r0r46QIW_t7FQIW5EsGKvXLueVapgAfxckV5MtBWdD1rhfImKDiZcW9COCB4SMd4YExpibC3R9ahQHFcDOfsQqYSLp7MY7QOGMrotCXdCNXyG_ICs0r1Ofu9EvW9UXv1pUQmVhO7kcIYfLvtLrSHpl-6QEhdYzbSOd3tORR36thXEiOCfobIEglvF5MesRWvXCKXi_EIm0SroryDO_JBJY5kVOiog36AvDGv4trV_ctf3qaI3LRI6ma5sap14CqUWnxMM9UWGKR3E0AF9cRtMddAthfpP8UI5ORlSx8QYqcITeijGOFP74md_J9-1UNr8_J7ZEm3-HMnSJZg7AzdNFedfkCzeexw4JnJig43sLvC4XwNAvZF-getrGi9iWYZqFB2dGExubZFnhYrM8H_kuxtzVdGXlA28ueIwVX06NR5Nv9PWlsQ1LMyA-G9GSOn-PCXchU2y26B831ioPBSBJriMx6cVVZhSonVvhA1kj4tHE4Nbu50pAmmhfXi5W9AWnfnp0-Zh7tHPHDCo2g9WTq1zjtiY8wgk1xHiQnIRLiUYX5_uilqiKBsi2TAXN3ofGaO2ShHTs97kTCiapP35_1nFP8YGGXNtszfdv5RgSLcAGwBgP_2g=w1205-h904-no">
            <a:extLst>
              <a:ext uri="{FF2B5EF4-FFF2-40B4-BE49-F238E27FC236}">
                <a16:creationId xmlns:a16="http://schemas.microsoft.com/office/drawing/2014/main" id="{BBC664B9-47BE-4CEE-B07B-C2DC76DB29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169" y="1479981"/>
            <a:ext cx="6576646" cy="4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8E67-F4A1-4FA7-BA30-DF94B0368C34}"/>
              </a:ext>
            </a:extLst>
          </p:cNvPr>
          <p:cNvSpPr>
            <a:spLocks noGrp="1"/>
          </p:cNvSpPr>
          <p:nvPr>
            <p:ph type="title"/>
          </p:nvPr>
        </p:nvSpPr>
        <p:spPr>
          <a:xfrm>
            <a:off x="1154954" y="973668"/>
            <a:ext cx="9132046" cy="706964"/>
          </a:xfrm>
        </p:spPr>
        <p:txBody>
          <a:bodyPr/>
          <a:lstStyle/>
          <a:p>
            <a:r>
              <a:rPr lang="en-MY" dirty="0"/>
              <a:t>Total </a:t>
            </a:r>
            <a:r>
              <a:rPr lang="en-MY" dirty="0" err="1"/>
              <a:t>Laparascopic</a:t>
            </a:r>
            <a:r>
              <a:rPr lang="en-MY" dirty="0"/>
              <a:t> Hysterectomy + BSO</a:t>
            </a:r>
          </a:p>
        </p:txBody>
      </p:sp>
      <p:pic>
        <p:nvPicPr>
          <p:cNvPr id="2050" name="Picture 2" descr="https://lh3.googleusercontent.com/ObtecE2xPcfMdyuOMc0p-gBwlB6ycRZRsMyp8qbHmeLHnbVIcbJHdYdeIn4G5Y3jD_veHx7ukZW0vfwEma5LGohpzHgUUATsN83kY8e7_8laod7o-bKC0o7wjyQgemRgC9uSCUbiwe81MfDZ5YOf7I_Q5eFoANP_0WgnuB7hjvus1CNZbYLi2guhMHU1mdUBem0h89ct5H-ejhk1mRNSA7RDKAv_m_V9u7Ynmqe0B3_SomgJ-JdOtVqiqafY7oyIo2LCba2Jq6bcxvMZr0i4d_MBQtlVhO2x8D7WFqn-3p6-ZTGDWtj_amKD76qGOIpHHqiKJE37yRl1kyTWg9jI0jQlZs7mMJx9IT-L06HnsZ_KROJrHWaGVa5F_ZCobCqhwTtfjaddeGgMPNFp1HX0DUMfZzgSzduwAJXa13lBTBbH1Q7FgipHeh7JCrFfy2AjYh_iXrWSFTV_7CiZaxbApK9mYVKWtxU08HKnCJuWogc013ZpQwqr3EAXpFKhPmjE42UCTIBeUn6XGMEUQLqikg8HyPAz066Y8U78EZOOBfqDQaDYDSBdvTs4J0mSZa-ChhmkkaNu-F0rvf3RvtkCeqKG_VCJZK0lNQonZm1Q3JgyiVMiXvrnmvrujkpM_RWjcREn4MvSAY144f-m2PfDmfGyiA=w1205-h904-no">
            <a:extLst>
              <a:ext uri="{FF2B5EF4-FFF2-40B4-BE49-F238E27FC236}">
                <a16:creationId xmlns:a16="http://schemas.microsoft.com/office/drawing/2014/main" id="{1CF056DB-7604-4421-8D29-4E6D294F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1680632"/>
            <a:ext cx="9511459" cy="51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7548-70B5-4AC8-A459-ABFD091A422C}"/>
              </a:ext>
            </a:extLst>
          </p:cNvPr>
          <p:cNvSpPr>
            <a:spLocks noGrp="1"/>
          </p:cNvSpPr>
          <p:nvPr>
            <p:ph type="title"/>
          </p:nvPr>
        </p:nvSpPr>
        <p:spPr/>
        <p:txBody>
          <a:bodyPr/>
          <a:lstStyle/>
          <a:p>
            <a:r>
              <a:rPr lang="en-MY" dirty="0"/>
              <a:t>Progress</a:t>
            </a:r>
          </a:p>
        </p:txBody>
      </p:sp>
      <p:sp>
        <p:nvSpPr>
          <p:cNvPr id="3" name="Content Placeholder 2">
            <a:extLst>
              <a:ext uri="{FF2B5EF4-FFF2-40B4-BE49-F238E27FC236}">
                <a16:creationId xmlns:a16="http://schemas.microsoft.com/office/drawing/2014/main" id="{B329F7F9-C430-4D5D-8828-B8E430BAF544}"/>
              </a:ext>
            </a:extLst>
          </p:cNvPr>
          <p:cNvSpPr>
            <a:spLocks noGrp="1"/>
          </p:cNvSpPr>
          <p:nvPr>
            <p:ph idx="1"/>
          </p:nvPr>
        </p:nvSpPr>
        <p:spPr/>
        <p:txBody>
          <a:bodyPr/>
          <a:lstStyle/>
          <a:p>
            <a:r>
              <a:rPr lang="en-MY" dirty="0"/>
              <a:t>During Recovery period noted patient started having clear discharge PV. </a:t>
            </a:r>
            <a:r>
              <a:rPr lang="en-MY" dirty="0" err="1"/>
              <a:t>Uretrovaginal</a:t>
            </a:r>
            <a:r>
              <a:rPr lang="en-MY" dirty="0"/>
              <a:t> fistula suspected. </a:t>
            </a:r>
          </a:p>
          <a:p>
            <a:r>
              <a:rPr lang="en-MY" dirty="0" err="1"/>
              <a:t>Usg</a:t>
            </a:r>
            <a:r>
              <a:rPr lang="en-MY" dirty="0"/>
              <a:t> done – Bilateral Hydronephrosis, more on the left side. </a:t>
            </a:r>
          </a:p>
          <a:p>
            <a:r>
              <a:rPr lang="en-MY" dirty="0"/>
              <a:t>IVU done – Features suggestive of left distal ureteric injury complicated with retroperitoneal extravasation.</a:t>
            </a:r>
          </a:p>
          <a:p>
            <a:r>
              <a:rPr lang="en-MY" dirty="0"/>
              <a:t>CE + Left RPG  + URS done. EUA + pelvic drainage + partial closure of infected vaginal vault done.</a:t>
            </a:r>
          </a:p>
          <a:p>
            <a:r>
              <a:rPr lang="en-MY" dirty="0"/>
              <a:t>Left Nephrostomy inserted.</a:t>
            </a:r>
          </a:p>
          <a:p>
            <a:r>
              <a:rPr lang="en-MY" dirty="0"/>
              <a:t>CT Abdomen – Pelvis – Complete Abruption of Left Distal Ureter.</a:t>
            </a:r>
          </a:p>
        </p:txBody>
      </p:sp>
    </p:spTree>
    <p:extLst>
      <p:ext uri="{BB962C8B-B14F-4D97-AF65-F5344CB8AC3E}">
        <p14:creationId xmlns:p14="http://schemas.microsoft.com/office/powerpoint/2010/main" val="122287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BB16-0AAE-45E2-8BF9-DD105424DC64}"/>
              </a:ext>
            </a:extLst>
          </p:cNvPr>
          <p:cNvSpPr>
            <a:spLocks noGrp="1"/>
          </p:cNvSpPr>
          <p:nvPr>
            <p:ph type="title"/>
          </p:nvPr>
        </p:nvSpPr>
        <p:spPr/>
        <p:txBody>
          <a:bodyPr/>
          <a:lstStyle/>
          <a:p>
            <a:r>
              <a:rPr lang="en-MY" dirty="0"/>
              <a:t>Complication Management</a:t>
            </a:r>
          </a:p>
        </p:txBody>
      </p:sp>
      <p:sp>
        <p:nvSpPr>
          <p:cNvPr id="3" name="Content Placeholder 2">
            <a:extLst>
              <a:ext uri="{FF2B5EF4-FFF2-40B4-BE49-F238E27FC236}">
                <a16:creationId xmlns:a16="http://schemas.microsoft.com/office/drawing/2014/main" id="{F890085A-0899-4025-9CF9-2675A14CC87F}"/>
              </a:ext>
            </a:extLst>
          </p:cNvPr>
          <p:cNvSpPr>
            <a:spLocks noGrp="1"/>
          </p:cNvSpPr>
          <p:nvPr>
            <p:ph idx="1"/>
          </p:nvPr>
        </p:nvSpPr>
        <p:spPr>
          <a:xfrm>
            <a:off x="214176" y="2297234"/>
            <a:ext cx="4533669" cy="4596912"/>
          </a:xfrm>
        </p:spPr>
        <p:txBody>
          <a:bodyPr/>
          <a:lstStyle/>
          <a:p>
            <a:r>
              <a:rPr lang="en-MY" dirty="0"/>
              <a:t>January 2017 – </a:t>
            </a:r>
            <a:r>
              <a:rPr lang="en-MY" dirty="0" err="1"/>
              <a:t>Laparatomy</a:t>
            </a:r>
            <a:r>
              <a:rPr lang="en-MY" dirty="0"/>
              <a:t>, Left distal ureteric implantation + Psoas Hitch. </a:t>
            </a:r>
            <a:br>
              <a:rPr lang="en-MY" dirty="0"/>
            </a:br>
            <a:r>
              <a:rPr lang="en-MY" dirty="0"/>
              <a:t>Intraoperative : Dilated Left Ureter till Trigone. Stent felt till fibrotic tissue possible </a:t>
            </a:r>
            <a:r>
              <a:rPr lang="en-MY" dirty="0" err="1"/>
              <a:t>transected</a:t>
            </a:r>
            <a:r>
              <a:rPr lang="en-MY" dirty="0"/>
              <a:t> part. Unable to locate distal end of ureter. Bladder Normal</a:t>
            </a:r>
          </a:p>
          <a:p>
            <a:r>
              <a:rPr lang="en-MY" dirty="0"/>
              <a:t>EUA – urethrovaginal fistula – healed. Vault area fibrosis and narrowing with fluid leakage from vault. No fistula communication within vagina and abdominal cavity – well healed.</a:t>
            </a:r>
          </a:p>
        </p:txBody>
      </p:sp>
      <p:pic>
        <p:nvPicPr>
          <p:cNvPr id="3074" name="Picture 2" descr="https://lh3.googleusercontent.com/L6fP4_cOgajNVdrYD29R0N_un-X5IAOvkfpk957skhkJ9uwuTDVRb7-ByMs6yasaFX0u7JK_3pPJdpHxfeHw4y3EDDWnCpjvTdOd3CdpV6PLU_o_VrTUydf9oNazl3oeTyBud0i4_2Txdvh7XKuKbMdQjLTBksFll9cVyO_tcPewBaHpDZlE4cfjbvQWRKdY-0uMZdAfKpw1mjcwThX2RsJ8NcE68QihfBbHZicqrG-7UyOaQH2ydKq7huBAF5h-Jk9qvWeuhwfHxNM1KEikEtMMQPXczB3C4tkFs_5W1dM8PhZ1WOK4Pjjp1A5_69ycpcVMfmUJFjtrAfoZxj6U1smtjAL4MwyWm9PxJoaKDNNntBFwrgvZigRsifmuZhV6X1EvNg1PlWGRDt6Exnga-COwBeKqe-88fJW6sSOA-gwsaONxj6Hf-AU0JfWy8GUdsng3ahiVXXK7tghaQXzVlJIWxJ1SJGGJ2JiQiZmER7fgcmjhfvYBw5tBFSHyXzPpc0-Z4xd8rSvIBZrOIsTZC6a0PVrgv52K7Z5J2ZjAXxjQ4VpzGMhxAsOHZ20IHwyAuj7nIuWuIvyn4H3P9jzLRp34wOSbIenE5raaXbR43Jw2QdYKmTFPVxQvWMS_eVU2pAahQ0IOaJgRtP1derRswnfSVg=w1205-h904-no">
            <a:extLst>
              <a:ext uri="{FF2B5EF4-FFF2-40B4-BE49-F238E27FC236}">
                <a16:creationId xmlns:a16="http://schemas.microsoft.com/office/drawing/2014/main" id="{CC4770C6-E614-4E9F-AABA-8DFD05189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420" y="1327150"/>
            <a:ext cx="6773586" cy="508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1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046F-0260-45A7-B0C9-A710623E1B46}"/>
              </a:ext>
            </a:extLst>
          </p:cNvPr>
          <p:cNvSpPr>
            <a:spLocks noGrp="1"/>
          </p:cNvSpPr>
          <p:nvPr>
            <p:ph type="title"/>
          </p:nvPr>
        </p:nvSpPr>
        <p:spPr/>
        <p:txBody>
          <a:bodyPr/>
          <a:lstStyle/>
          <a:p>
            <a:r>
              <a:rPr lang="en-MY" dirty="0"/>
              <a:t>Follow Up	</a:t>
            </a:r>
          </a:p>
        </p:txBody>
      </p:sp>
      <p:sp>
        <p:nvSpPr>
          <p:cNvPr id="3" name="Content Placeholder 2">
            <a:extLst>
              <a:ext uri="{FF2B5EF4-FFF2-40B4-BE49-F238E27FC236}">
                <a16:creationId xmlns:a16="http://schemas.microsoft.com/office/drawing/2014/main" id="{0ABBD81F-A4B0-4879-B888-7AC28BECBD81}"/>
              </a:ext>
            </a:extLst>
          </p:cNvPr>
          <p:cNvSpPr>
            <a:spLocks noGrp="1"/>
          </p:cNvSpPr>
          <p:nvPr>
            <p:ph idx="1"/>
          </p:nvPr>
        </p:nvSpPr>
        <p:spPr/>
        <p:txBody>
          <a:bodyPr>
            <a:normAutofit fontScale="92500" lnSpcReduction="10000"/>
          </a:bodyPr>
          <a:lstStyle/>
          <a:p>
            <a:r>
              <a:rPr lang="en-MY" dirty="0"/>
              <a:t>Followed up in </a:t>
            </a:r>
            <a:r>
              <a:rPr lang="en-MY" dirty="0" err="1"/>
              <a:t>clical</a:t>
            </a:r>
            <a:r>
              <a:rPr lang="en-MY" dirty="0"/>
              <a:t>. Stent Removed in April 2017. Surveillance CT Done in February 2018</a:t>
            </a:r>
            <a:br>
              <a:rPr lang="en-MY" dirty="0"/>
            </a:br>
            <a:r>
              <a:rPr lang="en-MY" dirty="0"/>
              <a:t>- Left Mild Hydronephrosis with Prominent Proximal Ureter</a:t>
            </a:r>
            <a:br>
              <a:rPr lang="en-MY" dirty="0"/>
            </a:br>
            <a:r>
              <a:rPr lang="en-MY" dirty="0"/>
              <a:t>- Study suspicious of tumour Recurrence. Left thyroid nodule.</a:t>
            </a:r>
          </a:p>
          <a:p>
            <a:endParaRPr lang="en-MY" dirty="0"/>
          </a:p>
          <a:p>
            <a:r>
              <a:rPr lang="en-MY" dirty="0"/>
              <a:t>Pet Scan done at Hospital Putrajaya</a:t>
            </a:r>
            <a:br>
              <a:rPr lang="en-MY" dirty="0"/>
            </a:br>
            <a:r>
              <a:rPr lang="en-MY" dirty="0"/>
              <a:t>Multiple Foci of FDG Hypermetabolism.</a:t>
            </a:r>
            <a:br>
              <a:rPr lang="en-MY" dirty="0"/>
            </a:br>
            <a:r>
              <a:rPr lang="en-MY" dirty="0"/>
              <a:t>Soft tissue mass at </a:t>
            </a:r>
            <a:r>
              <a:rPr lang="en-MY" dirty="0" err="1"/>
              <a:t>precoccygeal</a:t>
            </a:r>
            <a:r>
              <a:rPr lang="en-MY" dirty="0"/>
              <a:t> region extending down to upper vagina</a:t>
            </a:r>
            <a:br>
              <a:rPr lang="en-MY" dirty="0"/>
            </a:br>
            <a:r>
              <a:rPr lang="en-MY" dirty="0"/>
              <a:t>Enlarged left thyroid gland</a:t>
            </a:r>
            <a:br>
              <a:rPr lang="en-MY" dirty="0"/>
            </a:br>
            <a:r>
              <a:rPr lang="en-MY" b="1" dirty="0"/>
              <a:t>FDG Avid Local Recurrence in the Pelvic, No Distant Metastasis</a:t>
            </a:r>
          </a:p>
          <a:p>
            <a:r>
              <a:rPr lang="en-MY" dirty="0"/>
              <a:t>MRI Pelvis Done – </a:t>
            </a:r>
            <a:r>
              <a:rPr lang="en-MY" b="1" dirty="0"/>
              <a:t>Study shows tumour recurrence with locoregional invasion to urinary bladder, vagina, urethra and </a:t>
            </a:r>
            <a:r>
              <a:rPr lang="en-MY" b="1" dirty="0" err="1"/>
              <a:t>levator</a:t>
            </a:r>
            <a:r>
              <a:rPr lang="en-MY" b="1" dirty="0"/>
              <a:t> </a:t>
            </a:r>
            <a:r>
              <a:rPr lang="en-MY" b="1" dirty="0" err="1"/>
              <a:t>ani</a:t>
            </a:r>
            <a:r>
              <a:rPr lang="en-MY" b="1" dirty="0"/>
              <a:t> muscles. </a:t>
            </a:r>
            <a:endParaRPr lang="en-MY" dirty="0"/>
          </a:p>
        </p:txBody>
      </p:sp>
    </p:spTree>
    <p:extLst>
      <p:ext uri="{BB962C8B-B14F-4D97-AF65-F5344CB8AC3E}">
        <p14:creationId xmlns:p14="http://schemas.microsoft.com/office/powerpoint/2010/main" val="1068990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94</TotalTime>
  <Words>278</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MDT 18/11/2018 </vt:lpstr>
      <vt:lpstr>Background History</vt:lpstr>
      <vt:lpstr>Presentation</vt:lpstr>
      <vt:lpstr>Management</vt:lpstr>
      <vt:lpstr>Laparascopic Abdomino-Perineal Resection</vt:lpstr>
      <vt:lpstr>Total Laparascopic Hysterectomy + BSO</vt:lpstr>
      <vt:lpstr>Progress</vt:lpstr>
      <vt:lpstr>Complication Management</vt:lpstr>
      <vt:lpstr>Follow Up </vt:lpstr>
      <vt:lpstr>MDT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MDT 18/11/2018</dc:title>
  <dc:creator>Karthik Krishnan</dc:creator>
  <cp:lastModifiedBy>Karthik Krishnan</cp:lastModifiedBy>
  <cp:revision>11</cp:revision>
  <dcterms:created xsi:type="dcterms:W3CDTF">2018-11-17T15:17:11Z</dcterms:created>
  <dcterms:modified xsi:type="dcterms:W3CDTF">2018-11-17T16:51:16Z</dcterms:modified>
</cp:coreProperties>
</file>