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37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26316-D84E-4989-BA32-84892E9AE505}" type="datetimeFigureOut">
              <a:rPr lang="en-MY" smtClean="0"/>
              <a:t>8/3/2020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D5DED-FB90-4BFC-847D-826228AD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958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D5DED-FB90-4BFC-847D-826228ADA650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088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260B-8638-4FB7-8B31-95B2DC8BE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E258F-7076-497F-AA9B-D5FDCC48D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C70D3-C43D-4393-85D7-96087295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8B34-6DD3-4C8C-943C-833F7B01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620A7-F6C1-4E5B-A850-4ADBE52C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564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D0E2-8A0E-481A-95DE-9C1703FC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2B327-460A-48ED-A8BE-8824E791A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49A9E-BE6D-44BE-B2AC-F917F8EE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12D73-4F06-4F77-81BE-0EDF9CE0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94DC-6000-47C9-807A-1B8E4ACE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72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42293-F498-4688-B7B0-ACF4B4155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4AFE0-94CA-4984-9500-35269E45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32378-70ED-4FC0-94A7-678ACEED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DC19A-39F2-417E-9CE7-A60EDCC9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E2ED-F868-4056-8D4B-74730745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34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2EC3-EC48-4E42-9236-F37256DB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1EDC-F005-475D-B551-D402810C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6161D-AFBD-4BFD-908D-6EB13823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B188F-EF56-4F9D-98C2-F6170911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4FE0-355C-43E9-812A-452B34B6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1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07B6-29AD-4D72-9F71-36A523E2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B3E18-9E15-4AAD-A101-17F4DFD52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A9645-82E3-4286-BC8D-ADC499F4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F501D-069F-4C07-AB62-9C5CEE2B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BB28-C23C-4C02-ADC2-6C71E497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138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D6D1-393E-4BA4-BBFC-60562C21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BCBB-498A-4B1C-9D7B-4CCA8C364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FC500-E48D-4B9E-8067-3F52257E2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F05C5-B7EA-40F1-BB6F-9B1D0DB6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DBC0A-7CFA-43D7-BC3B-CA50B0EC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CAA8D-3724-4124-BA7A-B13B95AA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7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219C-D172-457B-A41C-76138885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FAFD9-5DA7-4A04-B740-1154071F8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807BB-8ECF-4B4F-B290-D6C93D737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429D3-9117-4193-845D-9C739421E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EC835-FDC7-4F91-92A1-BA5FB6927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0D27E-2BC0-480B-B1F0-024D4E17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4FBE5-DE58-417B-9ED3-F70E0D75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91936-C82D-4575-8064-7E66EF4E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5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BEC0-1EE0-4ABE-B7D6-545C2883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87561-5371-4BBE-8C6B-7F44E184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67800-A35B-4CF0-B7F1-473BC3A3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11734-963D-44A9-B1AD-DA8E7316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65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372EF-37CF-45BD-A4BF-BFCE882F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F9E42-B595-417D-86BD-269893E0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97DA0-2771-4A28-8BDF-13F7DBD0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71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4183-9C7C-46FE-8DD5-DCCD2822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8906-DCA8-4A48-A2FE-3CEFFE9A9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30846-3713-49D0-9C3F-FB785E15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9A7E9-07D2-4141-BBD0-7F043B5A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3732B-5665-4EBC-9C6F-D90643FA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69424-B51A-4188-82AE-4F8D714B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88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1DED-3B50-441A-924D-44774464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49138-79D9-4674-992C-86630553C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696BB-DB36-4B1A-AB25-270AD99CE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A444D-DC87-4F3E-B4C8-E59E697E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D46E6-B79B-47C4-B0B9-729CA35F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17F15-E6FB-4BE5-ADAC-F8EE0E9D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88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ABD2D-3C18-41CC-971A-6B880CEE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F1C60-01DB-4C0C-B187-D58828D33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686B-6187-45AB-A492-9096BAECF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25161-7481-4269-B302-9C60B5A6279A}" type="datetimeFigureOut">
              <a:rPr lang="en-AU" smtClean="0"/>
              <a:t>8/03/2020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E724-F68F-4347-ACDF-0F77662BF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1AA9-0EFB-4DAA-8035-D9E1D569E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3406B-6DE0-466E-AC8B-54F559A069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2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780928"/>
            <a:ext cx="7080026" cy="1828801"/>
          </a:xfrm>
        </p:spPr>
        <p:txBody>
          <a:bodyPr>
            <a:normAutofit fontScale="90000"/>
          </a:bodyPr>
          <a:lstStyle/>
          <a:p>
            <a:r>
              <a:rPr lang="en-AU" dirty="0"/>
              <a:t>VASCULAR RECAP</a:t>
            </a:r>
            <a:br>
              <a:rPr lang="en-AU" dirty="0"/>
            </a:br>
            <a:r>
              <a:rPr lang="en-AU" dirty="0"/>
              <a:t>09/03/2020</a:t>
            </a:r>
            <a:br>
              <a:rPr lang="en-AU" dirty="0"/>
            </a:br>
            <a:r>
              <a:rPr lang="en-AU" dirty="0"/>
              <a:t>HASHIM BIN MAN N604330</a:t>
            </a:r>
          </a:p>
        </p:txBody>
      </p:sp>
    </p:spTree>
    <p:extLst>
      <p:ext uri="{BB962C8B-B14F-4D97-AF65-F5344CB8AC3E}">
        <p14:creationId xmlns:p14="http://schemas.microsoft.com/office/powerpoint/2010/main" val="375477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654950"/>
            <a:ext cx="2890664" cy="5361459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CTA (18/2/20)</a:t>
            </a:r>
          </a:p>
          <a:p>
            <a:pPr>
              <a:buFontTx/>
              <a:buChar char="-"/>
            </a:pPr>
            <a:r>
              <a:rPr lang="en-AU" dirty="0"/>
              <a:t>Presence of focal filling defect in keeping with thrombus at the distal aorta extending into the bifurcation of common iliac and proximal region of bilateral external and internal iliac arteries </a:t>
            </a:r>
            <a:r>
              <a:rPr lang="en-AU" dirty="0" err="1"/>
              <a:t>arteries</a:t>
            </a:r>
            <a:r>
              <a:rPr lang="en-AU" dirty="0"/>
              <a:t> (</a:t>
            </a:r>
            <a:r>
              <a:rPr lang="en-AU"/>
              <a:t>right worse </a:t>
            </a:r>
            <a:r>
              <a:rPr lang="en-AU" dirty="0"/>
              <a:t>than left) with resultant occlusion of right common iliac artery and narrowing of the other previously mentioned artery. The thrombus measures about 2.7 x 1.7 cm</a:t>
            </a:r>
          </a:p>
          <a:p>
            <a:pPr>
              <a:buFontTx/>
              <a:buChar char="-"/>
            </a:pPr>
            <a:r>
              <a:rPr lang="en-AU" dirty="0"/>
              <a:t>Normal </a:t>
            </a:r>
            <a:r>
              <a:rPr lang="en-AU" dirty="0" err="1"/>
              <a:t>opacification</a:t>
            </a:r>
            <a:r>
              <a:rPr lang="en-AU" dirty="0"/>
              <a:t> of coeliac, superior mesenteric, renal and inferior mesenteric arteries.</a:t>
            </a:r>
          </a:p>
          <a:p>
            <a:pPr>
              <a:buFontTx/>
              <a:buChar char="-"/>
            </a:pPr>
            <a:r>
              <a:rPr lang="en-AU" dirty="0"/>
              <a:t>No </a:t>
            </a:r>
            <a:r>
              <a:rPr lang="en-AU" dirty="0" err="1"/>
              <a:t>arteriovenous</a:t>
            </a:r>
            <a:r>
              <a:rPr lang="en-AU" dirty="0"/>
              <a:t> malformation noted</a:t>
            </a:r>
          </a:p>
          <a:p>
            <a:pPr>
              <a:buFontTx/>
              <a:buChar char="-"/>
            </a:pPr>
            <a:r>
              <a:rPr lang="en-AU" dirty="0"/>
              <a:t>Distal vessels are well </a:t>
            </a:r>
            <a:r>
              <a:rPr lang="en-AU" dirty="0" err="1"/>
              <a:t>opacified</a:t>
            </a:r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48CCB9-FB95-42CC-BE67-2D14B13CBB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412316" cy="4059237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1966E-64BF-4713-ACAE-7E37607D7C3F}"/>
              </a:ext>
            </a:extLst>
          </p:cNvPr>
          <p:cNvSpPr txBox="1"/>
          <p:nvPr/>
        </p:nvSpPr>
        <p:spPr>
          <a:xfrm>
            <a:off x="4067944" y="6926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CTA</a:t>
            </a:r>
          </a:p>
        </p:txBody>
      </p:sp>
    </p:spTree>
    <p:extLst>
      <p:ext uri="{BB962C8B-B14F-4D97-AF65-F5344CB8AC3E}">
        <p14:creationId xmlns:p14="http://schemas.microsoft.com/office/powerpoint/2010/main" val="120869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D524-0394-4FD3-B0DA-8B621F02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Management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8A18-AD5A-450E-B861-05488D419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Trombolysis</a:t>
            </a:r>
            <a:endParaRPr lang="en-MY" dirty="0"/>
          </a:p>
          <a:p>
            <a:pPr lvl="1"/>
            <a:r>
              <a:rPr lang="en-MY" dirty="0"/>
              <a:t>IVI Heparin </a:t>
            </a:r>
          </a:p>
          <a:p>
            <a:pPr lvl="1"/>
            <a:r>
              <a:rPr lang="en-MY" dirty="0"/>
              <a:t>Catheter directed thrombolysis (Streptokinase, Urokinase, TPA)</a:t>
            </a:r>
          </a:p>
          <a:p>
            <a:pPr lvl="1"/>
            <a:r>
              <a:rPr lang="en-MY" dirty="0"/>
              <a:t>CI : CVA 2/12, Recent / Active GI Bleed 10/7, ICB/Neuro </a:t>
            </a:r>
            <a:r>
              <a:rPr lang="en-MY" dirty="0" err="1"/>
              <a:t>Surg</a:t>
            </a:r>
            <a:r>
              <a:rPr lang="en-MY" dirty="0"/>
              <a:t> 3/12</a:t>
            </a:r>
            <a:br>
              <a:rPr lang="en-MY" dirty="0"/>
            </a:br>
            <a:r>
              <a:rPr lang="en-MY" dirty="0"/>
              <a:t>		Relative CI : CPR 10/7, Major Surgery / Trauma 10/7, BP</a:t>
            </a:r>
          </a:p>
          <a:p>
            <a:r>
              <a:rPr lang="en-MY" dirty="0"/>
              <a:t>Operative</a:t>
            </a:r>
          </a:p>
          <a:p>
            <a:pPr lvl="1"/>
            <a:r>
              <a:rPr lang="en-MY" dirty="0"/>
              <a:t>Operative Revascularisation (Embolectomy / Bypass / Stenting)</a:t>
            </a:r>
          </a:p>
          <a:p>
            <a:pPr lvl="1"/>
            <a:r>
              <a:rPr lang="en-MY" dirty="0"/>
              <a:t>Amputation</a:t>
            </a:r>
          </a:p>
        </p:txBody>
      </p:sp>
    </p:spTree>
    <p:extLst>
      <p:ext uri="{BB962C8B-B14F-4D97-AF65-F5344CB8AC3E}">
        <p14:creationId xmlns:p14="http://schemas.microsoft.com/office/powerpoint/2010/main" val="414131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CF02-8F7F-435B-8CEE-A2FD112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Kissing Stent</a:t>
            </a:r>
          </a:p>
        </p:txBody>
      </p:sp>
      <p:pic>
        <p:nvPicPr>
          <p:cNvPr id="2050" name="Picture 2" descr="Image result for kissing stent">
            <a:extLst>
              <a:ext uri="{FF2B5EF4-FFF2-40B4-BE49-F238E27FC236}">
                <a16:creationId xmlns:a16="http://schemas.microsoft.com/office/drawing/2014/main" id="{A9FF74E2-D0A0-4766-9B50-EB00451017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713" y="1825625"/>
            <a:ext cx="61405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8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65 year old gentleman with underlying:</a:t>
            </a:r>
          </a:p>
          <a:p>
            <a:r>
              <a:rPr lang="en-AU" dirty="0"/>
              <a:t>DM</a:t>
            </a:r>
          </a:p>
          <a:p>
            <a:r>
              <a:rPr lang="en-AU" dirty="0"/>
              <a:t>Hypertension</a:t>
            </a:r>
          </a:p>
          <a:p>
            <a:r>
              <a:rPr lang="en-AU" dirty="0"/>
              <a:t>CKD</a:t>
            </a:r>
          </a:p>
          <a:p>
            <a:r>
              <a:rPr lang="en-AU" dirty="0"/>
              <a:t>Ischaemic Dilated Cardiomyopathy (EF 28%)</a:t>
            </a:r>
          </a:p>
          <a:p>
            <a:pPr>
              <a:buFontTx/>
              <a:buChar char="-"/>
            </a:pPr>
            <a:r>
              <a:rPr lang="en-AU" dirty="0"/>
              <a:t>History of stenting x 2 in 2015 and balloon angioplasty in  2018</a:t>
            </a:r>
          </a:p>
          <a:p>
            <a:pPr>
              <a:buFontTx/>
              <a:buChar char="-"/>
            </a:pPr>
            <a:r>
              <a:rPr lang="en-AU" dirty="0"/>
              <a:t>History of LV Thrombus; Treated with Anticoagulant</a:t>
            </a:r>
          </a:p>
          <a:p>
            <a:pPr>
              <a:buFontTx/>
              <a:buChar char="-"/>
            </a:pPr>
            <a:r>
              <a:rPr lang="en-AU" dirty="0"/>
              <a:t>Recent Inferior STEMI in January 2020</a:t>
            </a:r>
          </a:p>
          <a:p>
            <a:pPr lvl="1">
              <a:buFontTx/>
              <a:buChar char="-"/>
            </a:pPr>
            <a:r>
              <a:rPr lang="en-AU" dirty="0"/>
              <a:t>COROS done 17/1/2020 moderate to severe eccentric stenosis in ostial LMS extending to LAD</a:t>
            </a:r>
          </a:p>
          <a:p>
            <a:pPr lvl="1">
              <a:buFontTx/>
              <a:buChar char="-"/>
            </a:pPr>
            <a:r>
              <a:rPr lang="en-AU" dirty="0"/>
              <a:t>Mild in-stent stenosis with </a:t>
            </a:r>
            <a:r>
              <a:rPr lang="en-AU" dirty="0" err="1"/>
              <a:t>pLAD</a:t>
            </a:r>
            <a:r>
              <a:rPr lang="en-AU" dirty="0"/>
              <a:t>, diffuse disease at </a:t>
            </a:r>
            <a:r>
              <a:rPr lang="en-AU" dirty="0" err="1"/>
              <a:t>dLAD</a:t>
            </a:r>
            <a:endParaRPr lang="en-AU" dirty="0"/>
          </a:p>
          <a:p>
            <a:pPr lvl="1">
              <a:buFontTx/>
              <a:buChar char="-"/>
            </a:pPr>
            <a:r>
              <a:rPr lang="en-AU" dirty="0"/>
              <a:t>Total Occlusion at </a:t>
            </a:r>
            <a:r>
              <a:rPr lang="en-AU" dirty="0" err="1"/>
              <a:t>pLCx</a:t>
            </a:r>
            <a:endParaRPr lang="en-AU" dirty="0"/>
          </a:p>
          <a:p>
            <a:pPr lvl="1">
              <a:buFontTx/>
              <a:buChar char="-"/>
            </a:pPr>
            <a:r>
              <a:rPr lang="en-AU" dirty="0"/>
              <a:t>Coronary Angiogram and IVUS 24/1/2020 </a:t>
            </a:r>
          </a:p>
          <a:p>
            <a:pPr lvl="2">
              <a:buFontTx/>
              <a:buChar char="-"/>
            </a:pPr>
            <a:r>
              <a:rPr lang="en-AU" dirty="0"/>
              <a:t>LMS – Mild to moderate ostial LMS disease</a:t>
            </a:r>
          </a:p>
          <a:p>
            <a:pPr lvl="2">
              <a:buFontTx/>
              <a:buChar char="-"/>
            </a:pPr>
            <a:r>
              <a:rPr lang="en-AU" dirty="0"/>
              <a:t>LAD – Patent Stent</a:t>
            </a:r>
          </a:p>
          <a:p>
            <a:pPr lvl="2">
              <a:buFontTx/>
              <a:buChar char="-"/>
            </a:pPr>
            <a:r>
              <a:rPr lang="en-AU" dirty="0" err="1"/>
              <a:t>LCx</a:t>
            </a:r>
            <a:r>
              <a:rPr lang="en-AU" dirty="0"/>
              <a:t>  – Total Occlusion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6646" y="37330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Patient Background</a:t>
            </a:r>
          </a:p>
        </p:txBody>
      </p:sp>
    </p:spTree>
    <p:extLst>
      <p:ext uri="{BB962C8B-B14F-4D97-AF65-F5344CB8AC3E}">
        <p14:creationId xmlns:p14="http://schemas.microsoft.com/office/powerpoint/2010/main" val="134016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Presentation (14/02/2020)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ED Assessment</a:t>
            </a:r>
          </a:p>
          <a:p>
            <a:r>
              <a:rPr lang="en-AU" dirty="0"/>
              <a:t>P/w @ 0630H</a:t>
            </a:r>
          </a:p>
          <a:p>
            <a:pPr lvl="1"/>
            <a:r>
              <a:rPr lang="en-AU" dirty="0"/>
              <a:t>Chesty Cough x 1/52</a:t>
            </a:r>
          </a:p>
          <a:p>
            <a:pPr lvl="1"/>
            <a:r>
              <a:rPr lang="en-AU" dirty="0"/>
              <a:t>Shortness of Breath</a:t>
            </a:r>
          </a:p>
          <a:p>
            <a:pPr lvl="1"/>
            <a:r>
              <a:rPr lang="en-AU" dirty="0"/>
              <a:t>No fever</a:t>
            </a:r>
          </a:p>
          <a:p>
            <a:pPr lvl="1"/>
            <a:r>
              <a:rPr lang="en-AU" dirty="0"/>
              <a:t>Bilateral Lower Limb numbness since 2 am. Unable to ambulate.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O/E</a:t>
            </a:r>
            <a:br>
              <a:rPr lang="en-AU" dirty="0"/>
            </a:br>
            <a:r>
              <a:rPr lang="en-AU" dirty="0"/>
              <a:t>	Lung Auscultation Scattered Crepitations with reduced A/E bilaterally</a:t>
            </a:r>
            <a:br>
              <a:rPr lang="en-AU" dirty="0"/>
            </a:br>
            <a:r>
              <a:rPr lang="en-AU" dirty="0"/>
              <a:t>   </a:t>
            </a:r>
            <a:r>
              <a:rPr lang="en-AU" sz="1800" dirty="0"/>
              <a:t>All distal pulses not palpable.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34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63EC-509B-405B-800E-32E2DEE6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8765C-1A4F-41CF-84A4-3F4F39A7F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MY" dirty="0"/>
              <a:t>Bedside USG : EF 30%.</a:t>
            </a:r>
          </a:p>
          <a:p>
            <a:pPr marL="36900" indent="0">
              <a:buNone/>
            </a:pPr>
            <a:r>
              <a:rPr lang="en-MY" dirty="0"/>
              <a:t>CXR – Left lobe Pneumothorax, Cardiomegaly. B/L upper lobe diversion and perihilar consolidation. Kerley B lines</a:t>
            </a:r>
          </a:p>
          <a:p>
            <a:pPr marL="36900" indent="0">
              <a:buNone/>
            </a:pPr>
            <a:r>
              <a:rPr lang="en-MY" dirty="0"/>
              <a:t>IMP : Decompensated CCF Precipitated by HAP</a:t>
            </a:r>
          </a:p>
          <a:p>
            <a:pPr marL="36900" indent="0">
              <a:buNone/>
            </a:pPr>
            <a:r>
              <a:rPr lang="en-MY" dirty="0"/>
              <a:t>TRO Acute Limb Ischaemia</a:t>
            </a:r>
          </a:p>
          <a:p>
            <a:pPr marL="36900" indent="0">
              <a:buNone/>
            </a:pPr>
            <a:endParaRPr lang="en-MY" dirty="0"/>
          </a:p>
          <a:p>
            <a:pPr marL="36900" indent="0">
              <a:buNone/>
            </a:pPr>
            <a:r>
              <a:rPr lang="en-MY" dirty="0"/>
              <a:t>Patient nursed with </a:t>
            </a:r>
            <a:r>
              <a:rPr lang="en-MY" dirty="0" err="1"/>
              <a:t>cPAP</a:t>
            </a:r>
            <a:r>
              <a:rPr lang="en-MY" dirty="0"/>
              <a:t> – </a:t>
            </a:r>
            <a:r>
              <a:rPr lang="en-MY" dirty="0" err="1"/>
              <a:t>kiv</a:t>
            </a:r>
            <a:r>
              <a:rPr lang="en-MY" dirty="0"/>
              <a:t> intubation</a:t>
            </a:r>
          </a:p>
          <a:p>
            <a:pPr marL="3690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6980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929A-A6E4-4B55-98CE-A0EA9F83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Surgical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8880-1CA6-48AF-B533-CB12333A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/>
              <a:t>Hx/</a:t>
            </a:r>
          </a:p>
          <a:p>
            <a:r>
              <a:rPr lang="en-MY" dirty="0"/>
              <a:t>c/o B/L L/L numbness and pain – sudden onset with weakness, Right &gt; Left</a:t>
            </a:r>
          </a:p>
          <a:p>
            <a:r>
              <a:rPr lang="en-MY" dirty="0"/>
              <a:t>Started at 2 am. No intermittent claudication. Had numbness over pelvic and perineal region initially, however improving. Eventually able to move left side, however right side remains numb and unable to mobilize.</a:t>
            </a:r>
          </a:p>
          <a:p>
            <a:r>
              <a:rPr lang="en-MY" dirty="0"/>
              <a:t>Reduced effort tolerance, with shortness of breath of exertion.</a:t>
            </a:r>
          </a:p>
          <a:p>
            <a:r>
              <a:rPr lang="en-MY" dirty="0"/>
              <a:t>Denies any form of Trauma</a:t>
            </a:r>
          </a:p>
          <a:p>
            <a:r>
              <a:rPr lang="en-MY" dirty="0"/>
              <a:t>No claudication or rest pain prior to this episode.</a:t>
            </a:r>
          </a:p>
          <a:p>
            <a:r>
              <a:rPr lang="en-MY" dirty="0"/>
              <a:t>No fever at home.</a:t>
            </a:r>
          </a:p>
        </p:txBody>
      </p:sp>
    </p:spTree>
    <p:extLst>
      <p:ext uri="{BB962C8B-B14F-4D97-AF65-F5344CB8AC3E}">
        <p14:creationId xmlns:p14="http://schemas.microsoft.com/office/powerpoint/2010/main" val="359976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C5B4-D9D6-403F-8B2B-1B839266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Examination &amp;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4B76-32A7-408B-943A-8E0C5D39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80050"/>
            <a:ext cx="8199148" cy="3433125"/>
          </a:xfrm>
        </p:spPr>
        <p:txBody>
          <a:bodyPr>
            <a:normAutofit/>
          </a:bodyPr>
          <a:lstStyle/>
          <a:p>
            <a:r>
              <a:rPr lang="en-MY" dirty="0"/>
              <a:t>P/A No mass palpable</a:t>
            </a:r>
          </a:p>
          <a:p>
            <a:r>
              <a:rPr lang="en-MY" dirty="0"/>
              <a:t>CRT &gt; 2 second</a:t>
            </a:r>
          </a:p>
          <a:p>
            <a:r>
              <a:rPr lang="en-MY" dirty="0"/>
              <a:t>Left Lower Limb – Cold, able to move, sensation intact</a:t>
            </a:r>
          </a:p>
          <a:p>
            <a:r>
              <a:rPr lang="en-MY" dirty="0"/>
              <a:t>Right Lower Limb – Cold, motor function – hip rotation. No knee flexion, no ankle dorsiflexion. Minimal movement of toes. Loss of sensation at all toes.</a:t>
            </a:r>
          </a:p>
          <a:p>
            <a:r>
              <a:rPr lang="en-MY" dirty="0"/>
              <a:t>Distal limb – Bilaterally No pulses palpable</a:t>
            </a:r>
          </a:p>
          <a:p>
            <a:pPr lvl="1"/>
            <a:r>
              <a:rPr lang="en-MY" dirty="0"/>
              <a:t>Doppler – Bilateral Popliteal – Monophasic, elsewhere, no signal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2D8AF-06B0-4639-84BB-6D5248EB98FA}"/>
              </a:ext>
            </a:extLst>
          </p:cNvPr>
          <p:cNvSpPr txBox="1"/>
          <p:nvPr/>
        </p:nvSpPr>
        <p:spPr>
          <a:xfrm>
            <a:off x="179512" y="5277949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HB 9.3  / WC 8.4 /  PLT 400</a:t>
            </a:r>
          </a:p>
          <a:p>
            <a:r>
              <a:rPr lang="en-MY" dirty="0"/>
              <a:t>PT 12.7 / INR 0.96 / APTT 31.4</a:t>
            </a:r>
          </a:p>
          <a:p>
            <a:r>
              <a:rPr lang="en-MY" dirty="0"/>
              <a:t>UR 10.6 / Create 215</a:t>
            </a:r>
          </a:p>
          <a:p>
            <a:r>
              <a:rPr lang="en-MY" dirty="0"/>
              <a:t>ABG on </a:t>
            </a:r>
            <a:r>
              <a:rPr lang="en-MY" dirty="0" err="1"/>
              <a:t>cPAP</a:t>
            </a:r>
            <a:r>
              <a:rPr lang="en-MY" dirty="0"/>
              <a:t> : Ph 7.41 / pCO2 27.9 / pO2 80.3 / BE -6.3 / HCO3 19.9/ Lactate 2.7</a:t>
            </a:r>
          </a:p>
        </p:txBody>
      </p:sp>
    </p:spTree>
    <p:extLst>
      <p:ext uri="{BB962C8B-B14F-4D97-AF65-F5344CB8AC3E}">
        <p14:creationId xmlns:p14="http://schemas.microsoft.com/office/powerpoint/2010/main" val="426593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73E4-6E95-4E0D-8E1E-E19B0E9E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3B88-130C-4A58-82DD-091CBDE1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Right Acute Limb Ischaemia (Rutherford 2A) 2* Showering Emboli</a:t>
            </a:r>
          </a:p>
          <a:p>
            <a:r>
              <a:rPr lang="en-MY" dirty="0"/>
              <a:t>Left Acute Limb Ischaemia (Rutherford 1)</a:t>
            </a:r>
          </a:p>
          <a:p>
            <a:r>
              <a:rPr lang="en-MY" dirty="0"/>
              <a:t>Decompensated CCF with Type 1 Respiratory Failure</a:t>
            </a:r>
          </a:p>
        </p:txBody>
      </p:sp>
      <p:pic>
        <p:nvPicPr>
          <p:cNvPr id="1026" name="Picture 2" descr="Rutherford Classification&#10;Category Description Cap. refill Paralysis Sensory&#10;loss&#10;A V&#10;I Viable Not immediately&#10;threatened&#10;...">
            <a:extLst>
              <a:ext uri="{FF2B5EF4-FFF2-40B4-BE49-F238E27FC236}">
                <a16:creationId xmlns:a16="http://schemas.microsoft.com/office/drawing/2014/main" id="{0F7C1CC1-48CB-428C-9224-1C90D568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9577"/>
            <a:ext cx="8496944" cy="32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BD28-B88E-4B1C-915E-7B621AD5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299E-9198-458C-90EC-0B6E2BF60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Principal of Life over Limb. </a:t>
            </a:r>
          </a:p>
          <a:p>
            <a:pPr lvl="1"/>
            <a:r>
              <a:rPr lang="en-MY" dirty="0"/>
              <a:t>Save Life, Save Limb, Relief Pain, Improve Quality </a:t>
            </a:r>
            <a:r>
              <a:rPr lang="en-MY"/>
              <a:t>of Life</a:t>
            </a:r>
            <a:r>
              <a:rPr lang="en-MY" dirty="0"/>
              <a:t>, Prolong Life</a:t>
            </a:r>
          </a:p>
          <a:p>
            <a:r>
              <a:rPr lang="en-MY" dirty="0"/>
              <a:t>Patient must always be resuscitated and stabilized prior to engaging invasive intervention</a:t>
            </a:r>
          </a:p>
          <a:p>
            <a:r>
              <a:rPr lang="en-MY" dirty="0"/>
              <a:t>In this case, one might be tempted to go for embolectomy, however the outcome may not be favourable.</a:t>
            </a:r>
          </a:p>
          <a:p>
            <a:r>
              <a:rPr lang="en-MY" dirty="0"/>
              <a:t>Instead IVI Heparin was started, 5000 unit stat and 1000 unit hourly with 6 hourly review of coagulation profile</a:t>
            </a:r>
          </a:p>
          <a:p>
            <a:r>
              <a:rPr lang="en-MY" dirty="0"/>
              <a:t>Nurse and stabilize patient in ICU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2310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0322-6754-4F21-8BC3-DA86DAA4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Imaging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1313-D35A-4884-A9DF-ADCB74068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Goal based approach (Diagnostic / Diagnostic + Therapeutic)</a:t>
            </a:r>
          </a:p>
          <a:p>
            <a:r>
              <a:rPr lang="en-MY" dirty="0"/>
              <a:t>Identify the cause of ALI – Embolic / Thrombotic / External Causes</a:t>
            </a:r>
          </a:p>
          <a:p>
            <a:r>
              <a:rPr lang="en-MY" dirty="0"/>
              <a:t>ECHO / Doppler / CTA / DSA</a:t>
            </a:r>
          </a:p>
          <a:p>
            <a:pPr lvl="1"/>
            <a:r>
              <a:rPr lang="en-MY" dirty="0"/>
              <a:t>ECHO : EF 40%. RA Clot present over RAA 1.2 x 0.8</a:t>
            </a:r>
          </a:p>
          <a:p>
            <a:pPr lvl="1"/>
            <a:r>
              <a:rPr lang="en-MY" dirty="0"/>
              <a:t>No LA clot / No Vegetation</a:t>
            </a:r>
          </a:p>
          <a:p>
            <a:pPr lvl="1"/>
            <a:r>
              <a:rPr lang="en-MY" dirty="0"/>
              <a:t>Mild pericardial effusion</a:t>
            </a:r>
          </a:p>
          <a:p>
            <a:pPr lvl="1"/>
            <a:r>
              <a:rPr lang="en-MY" dirty="0"/>
              <a:t>MR : Mild to moderate</a:t>
            </a:r>
          </a:p>
          <a:p>
            <a:pPr lvl="1"/>
            <a:r>
              <a:rPr lang="en-MY" dirty="0"/>
              <a:t>AR : Trivial</a:t>
            </a:r>
          </a:p>
        </p:txBody>
      </p:sp>
    </p:spTree>
    <p:extLst>
      <p:ext uri="{BB962C8B-B14F-4D97-AF65-F5344CB8AC3E}">
        <p14:creationId xmlns:p14="http://schemas.microsoft.com/office/powerpoint/2010/main" val="291549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739</Words>
  <Application>Microsoft Office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VASCULAR RECAP 09/03/2020 HASHIM BIN MAN N604330</vt:lpstr>
      <vt:lpstr>PowerPoint Presentation</vt:lpstr>
      <vt:lpstr>Presentation (14/02/2020)</vt:lpstr>
      <vt:lpstr>Investigations</vt:lpstr>
      <vt:lpstr>Surgical Review</vt:lpstr>
      <vt:lpstr>Examination &amp; Investigations</vt:lpstr>
      <vt:lpstr>Diagnosis</vt:lpstr>
      <vt:lpstr>Management</vt:lpstr>
      <vt:lpstr>Imaging Options</vt:lpstr>
      <vt:lpstr>PowerPoint Presentation</vt:lpstr>
      <vt:lpstr>Management Options</vt:lpstr>
      <vt:lpstr>Kissing Stent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RECAP HASHIM BIN MAN N604330</dc:title>
  <dc:creator>user-2014</dc:creator>
  <cp:lastModifiedBy>Karthik</cp:lastModifiedBy>
  <cp:revision>34</cp:revision>
  <dcterms:created xsi:type="dcterms:W3CDTF">2020-03-06T03:00:35Z</dcterms:created>
  <dcterms:modified xsi:type="dcterms:W3CDTF">2020-03-08T11:32:37Z</dcterms:modified>
</cp:coreProperties>
</file>