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6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71" r:id="rId10"/>
    <p:sldId id="266" r:id="rId11"/>
    <p:sldId id="272" r:id="rId12"/>
    <p:sldId id="259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01C613C-AD5A-4490-A9BB-E9FAD03CE054}">
          <p14:sldIdLst>
            <p14:sldId id="256"/>
            <p14:sldId id="257"/>
            <p14:sldId id="260"/>
            <p14:sldId id="261"/>
            <p14:sldId id="262"/>
            <p14:sldId id="263"/>
            <p14:sldId id="264"/>
            <p14:sldId id="265"/>
            <p14:sldId id="271"/>
            <p14:sldId id="266"/>
            <p14:sldId id="272"/>
            <p14:sldId id="259"/>
            <p14:sldId id="267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1378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26316-D84E-4989-BA32-84892E9AE505}" type="datetimeFigureOut">
              <a:rPr lang="en-MY" smtClean="0"/>
              <a:t>8/3/2020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D5DED-FB90-4BFC-847D-826228ADA6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19584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D5DED-FB90-4BFC-847D-826228ADA650}" type="slidenum">
              <a:rPr lang="en-MY" smtClean="0"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60887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D5DED-FB90-4BFC-847D-826228ADA650}" type="slidenum">
              <a:rPr lang="en-MY" smtClean="0"/>
              <a:t>11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82009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1260B-8638-4FB7-8B31-95B2DC8BE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AE258F-7076-497F-AA9B-D5FDCC48D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C70D3-C43D-4393-85D7-960872951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5161-7481-4269-B302-9C60B5A6279A}" type="datetimeFigureOut">
              <a:rPr lang="en-AU" smtClean="0"/>
              <a:t>8/03/2020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E8B34-6DD3-4C8C-943C-833F7B019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620A7-F6C1-4E5B-A850-4ADBE52C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406B-6DE0-466E-AC8B-54F559A069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55643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8D0E2-8A0E-481A-95DE-9C1703FCC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2B327-460A-48ED-A8BE-8824E791A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49A9E-BE6D-44BE-B2AC-F917F8EE9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5161-7481-4269-B302-9C60B5A6279A}" type="datetimeFigureOut">
              <a:rPr lang="en-AU" smtClean="0"/>
              <a:t>8/03/2020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12D73-4F06-4F77-81BE-0EDF9CE06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694DC-6000-47C9-807A-1B8E4ACE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406B-6DE0-466E-AC8B-54F559A069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572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642293-F498-4688-B7B0-ACF4B4155B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F4AFE0-94CA-4984-9500-35269E45B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32378-70ED-4FC0-94A7-678ACEED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5161-7481-4269-B302-9C60B5A6279A}" type="datetimeFigureOut">
              <a:rPr lang="en-AU" smtClean="0"/>
              <a:t>8/03/2020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DC19A-39F2-417E-9CE7-A60EDCC99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FE2ED-F868-4056-8D4B-747307456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406B-6DE0-466E-AC8B-54F559A069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5342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42EC3-EC48-4E42-9236-F37256DB9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1EDC-F005-475D-B551-D402810C3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6161D-AFBD-4BFD-908D-6EB138233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5161-7481-4269-B302-9C60B5A6279A}" type="datetimeFigureOut">
              <a:rPr lang="en-AU" smtClean="0"/>
              <a:t>8/03/2020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B188F-EF56-4F9D-98C2-F6170911F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04FE0-355C-43E9-812A-452B34B65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406B-6DE0-466E-AC8B-54F559A069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571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B07B6-29AD-4D72-9F71-36A523E2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B3E18-9E15-4AAD-A101-17F4DFD52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A9645-82E3-4286-BC8D-ADC499F4E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5161-7481-4269-B302-9C60B5A6279A}" type="datetimeFigureOut">
              <a:rPr lang="en-AU" smtClean="0"/>
              <a:t>8/03/2020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F501D-069F-4C07-AB62-9C5CEE2BC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DBB28-C23C-4C02-ADC2-6C71E4977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406B-6DE0-466E-AC8B-54F559A069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1138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BD6D1-393E-4BA4-BBFC-60562C214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6BCBB-498A-4B1C-9D7B-4CCA8C364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FC500-E48D-4B9E-8067-3F52257E2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F05C5-B7EA-40F1-BB6F-9B1D0DB64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5161-7481-4269-B302-9C60B5A6279A}" type="datetimeFigureOut">
              <a:rPr lang="en-AU" smtClean="0"/>
              <a:t>8/03/2020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DBC0A-7CFA-43D7-BC3B-CA50B0EC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CAA8D-3724-4124-BA7A-B13B95AAE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406B-6DE0-466E-AC8B-54F559A069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577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F219C-D172-457B-A41C-76138885A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FAFD9-5DA7-4A04-B740-1154071F8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807BB-8ECF-4B4F-B290-D6C93D737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2429D3-9117-4193-845D-9C739421E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BEC835-FDC7-4F91-92A1-BA5FB6927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70D27E-2BC0-480B-B1F0-024D4E176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5161-7481-4269-B302-9C60B5A6279A}" type="datetimeFigureOut">
              <a:rPr lang="en-AU" smtClean="0"/>
              <a:t>8/03/2020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A4FBE5-DE58-417B-9ED3-F70E0D755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A91936-C82D-4575-8064-7E66EF4EA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406B-6DE0-466E-AC8B-54F559A069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25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EBEC0-1EE0-4ABE-B7D6-545C28831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387561-5371-4BBE-8C6B-7F44E184B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5161-7481-4269-B302-9C60B5A6279A}" type="datetimeFigureOut">
              <a:rPr lang="en-AU" smtClean="0"/>
              <a:t>8/03/2020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C67800-A35B-4CF0-B7F1-473BC3A3E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411734-963D-44A9-B1AD-DA8E73162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406B-6DE0-466E-AC8B-54F559A069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8650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5372EF-37CF-45BD-A4BF-BFCE882F1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5161-7481-4269-B302-9C60B5A6279A}" type="datetimeFigureOut">
              <a:rPr lang="en-AU" smtClean="0"/>
              <a:t>8/03/2020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F9E42-B595-417D-86BD-269893E07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97DA0-2771-4A28-8BDF-13F7DBD08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406B-6DE0-466E-AC8B-54F559A069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1717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24183-9C7C-46FE-8DD5-DCCD28223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48906-DCA8-4A48-A2FE-3CEFFE9A9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30846-3713-49D0-9C3F-FB785E153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09A7E9-07D2-4141-BBD0-7F043B5A6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5161-7481-4269-B302-9C60B5A6279A}" type="datetimeFigureOut">
              <a:rPr lang="en-AU" smtClean="0"/>
              <a:t>8/03/2020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3732B-5665-4EBC-9C6F-D90643FA6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69424-B51A-4188-82AE-4F8D714B1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406B-6DE0-466E-AC8B-54F559A069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888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11DED-3B50-441A-924D-447744645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849138-79D9-4674-992C-86630553C1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D696BB-DB36-4B1A-AB25-270AD99CE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A444D-DC87-4F3E-B4C8-E59E697EF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5161-7481-4269-B302-9C60B5A6279A}" type="datetimeFigureOut">
              <a:rPr lang="en-AU" smtClean="0"/>
              <a:t>8/03/2020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D46E6-B79B-47C4-B0B9-729CA35FA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217F15-E6FB-4BE5-ADAC-F8EE0E9D2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406B-6DE0-466E-AC8B-54F559A069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488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6ABD2D-3C18-41CC-971A-6B880CEE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F1C60-01DB-4C0C-B187-D58828D33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D686B-6187-45AB-A492-9096BAECF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25161-7481-4269-B302-9C60B5A6279A}" type="datetimeFigureOut">
              <a:rPr lang="en-AU" smtClean="0"/>
              <a:t>8/03/2020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9E724-F68F-4347-ACDF-0F77662BF9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A1AA9-0EFB-4DAA-8035-D9E1D569E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3406B-6DE0-466E-AC8B-54F559A069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920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2780928"/>
            <a:ext cx="7080026" cy="1828801"/>
          </a:xfrm>
        </p:spPr>
        <p:txBody>
          <a:bodyPr>
            <a:normAutofit fontScale="90000"/>
          </a:bodyPr>
          <a:lstStyle/>
          <a:p>
            <a:r>
              <a:rPr lang="en-AU" dirty="0"/>
              <a:t>VASCULAR RECAP</a:t>
            </a:r>
            <a:br>
              <a:rPr lang="en-AU" dirty="0"/>
            </a:br>
            <a:r>
              <a:rPr lang="en-AU" dirty="0"/>
              <a:t>09/03/2020</a:t>
            </a:r>
            <a:br>
              <a:rPr lang="en-AU" dirty="0"/>
            </a:br>
            <a:r>
              <a:rPr lang="en-AU" dirty="0"/>
              <a:t>HASHIM BIN MAN N604330</a:t>
            </a:r>
          </a:p>
        </p:txBody>
      </p:sp>
    </p:spTree>
    <p:extLst>
      <p:ext uri="{BB962C8B-B14F-4D97-AF65-F5344CB8AC3E}">
        <p14:creationId xmlns:p14="http://schemas.microsoft.com/office/powerpoint/2010/main" val="3754773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00322-6754-4F21-8BC3-DA86DAA45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Imaging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C1313-D35A-4884-A9DF-ADCB74068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dirty="0"/>
              <a:t>In this day and age, we have a myriad of imaging options</a:t>
            </a:r>
          </a:p>
          <a:p>
            <a:endParaRPr lang="en-MY" dirty="0"/>
          </a:p>
          <a:p>
            <a:r>
              <a:rPr lang="en-MY" dirty="0"/>
              <a:t>Which should we choose?</a:t>
            </a:r>
          </a:p>
          <a:p>
            <a:endParaRPr lang="en-MY" dirty="0"/>
          </a:p>
          <a:p>
            <a:r>
              <a:rPr lang="en-MY" dirty="0"/>
              <a:t>How can we guide our choice?</a:t>
            </a:r>
          </a:p>
          <a:p>
            <a:endParaRPr lang="en-MY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1549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00322-6754-4F21-8BC3-DA86DAA45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Imaging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C1313-D35A-4884-A9DF-ADCB74068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Goal based approach (Diagnostic / Diagnostic + Therapeutic)</a:t>
            </a:r>
          </a:p>
          <a:p>
            <a:r>
              <a:rPr lang="en-MY" dirty="0"/>
              <a:t>Identify the cause of ALI – Embolic / Thrombotic / External Causes</a:t>
            </a:r>
          </a:p>
          <a:p>
            <a:r>
              <a:rPr lang="en-MY" dirty="0"/>
              <a:t>ECHO / Doppler / CTA / DSA</a:t>
            </a:r>
          </a:p>
          <a:p>
            <a:pPr lvl="1"/>
            <a:r>
              <a:rPr lang="en-MY" dirty="0"/>
              <a:t>ECHO : EF 40%. RA Clot present over RAA 1.2 x 0.8</a:t>
            </a:r>
          </a:p>
          <a:p>
            <a:pPr lvl="1"/>
            <a:r>
              <a:rPr lang="en-MY" dirty="0"/>
              <a:t>No LA clot / No Vegetation</a:t>
            </a:r>
          </a:p>
          <a:p>
            <a:pPr lvl="1"/>
            <a:r>
              <a:rPr lang="en-MY" dirty="0"/>
              <a:t>Mild pericardial effusion</a:t>
            </a:r>
          </a:p>
          <a:p>
            <a:pPr lvl="1"/>
            <a:r>
              <a:rPr lang="en-MY" dirty="0"/>
              <a:t>MR : Mild to moderate</a:t>
            </a:r>
          </a:p>
          <a:p>
            <a:pPr lvl="1"/>
            <a:r>
              <a:rPr lang="en-MY" dirty="0"/>
              <a:t>AR : Trivial</a:t>
            </a:r>
          </a:p>
        </p:txBody>
      </p:sp>
    </p:spTree>
    <p:extLst>
      <p:ext uri="{BB962C8B-B14F-4D97-AF65-F5344CB8AC3E}">
        <p14:creationId xmlns:p14="http://schemas.microsoft.com/office/powerpoint/2010/main" val="2299674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6136" y="1654950"/>
            <a:ext cx="2890664" cy="5361459"/>
          </a:xfrm>
        </p:spPr>
        <p:txBody>
          <a:bodyPr>
            <a:normAutofit fontScale="77500" lnSpcReduction="20000"/>
          </a:bodyPr>
          <a:lstStyle/>
          <a:p>
            <a:r>
              <a:rPr lang="en-AU" dirty="0"/>
              <a:t>CTA (18/2/20)</a:t>
            </a:r>
          </a:p>
          <a:p>
            <a:pPr>
              <a:buFontTx/>
              <a:buChar char="-"/>
            </a:pPr>
            <a:r>
              <a:rPr lang="en-AU" dirty="0"/>
              <a:t>Presence of focal filling defect in keeping with thrombus at the distal aorta extending into the bifurcation of common iliac and proximal region of bilateral external and internal iliac arteries </a:t>
            </a:r>
            <a:r>
              <a:rPr lang="en-AU" dirty="0" err="1"/>
              <a:t>arteries</a:t>
            </a:r>
            <a:r>
              <a:rPr lang="en-AU" dirty="0"/>
              <a:t> (</a:t>
            </a:r>
            <a:r>
              <a:rPr lang="en-AU"/>
              <a:t>right worse </a:t>
            </a:r>
            <a:r>
              <a:rPr lang="en-AU" dirty="0"/>
              <a:t>than left) with resultant occlusion of right common iliac artery and narrowing of the other previously mentioned artery. The thrombus measures about 2.7 x 1.7 cm</a:t>
            </a:r>
          </a:p>
          <a:p>
            <a:pPr>
              <a:buFontTx/>
              <a:buChar char="-"/>
            </a:pPr>
            <a:r>
              <a:rPr lang="en-AU" dirty="0"/>
              <a:t>Normal </a:t>
            </a:r>
            <a:r>
              <a:rPr lang="en-AU" dirty="0" err="1"/>
              <a:t>opacification</a:t>
            </a:r>
            <a:r>
              <a:rPr lang="en-AU" dirty="0"/>
              <a:t> of coeliac, superior mesenteric, renal and inferior mesenteric arteries.</a:t>
            </a:r>
          </a:p>
          <a:p>
            <a:pPr>
              <a:buFontTx/>
              <a:buChar char="-"/>
            </a:pPr>
            <a:r>
              <a:rPr lang="en-AU" dirty="0"/>
              <a:t>No </a:t>
            </a:r>
            <a:r>
              <a:rPr lang="en-AU" dirty="0" err="1"/>
              <a:t>arteriovenous</a:t>
            </a:r>
            <a:r>
              <a:rPr lang="en-AU" dirty="0"/>
              <a:t> malformation noted</a:t>
            </a:r>
          </a:p>
          <a:p>
            <a:pPr>
              <a:buFontTx/>
              <a:buChar char="-"/>
            </a:pPr>
            <a:r>
              <a:rPr lang="en-AU" dirty="0"/>
              <a:t>Distal vessels are well </a:t>
            </a:r>
            <a:r>
              <a:rPr lang="en-AU" dirty="0" err="1"/>
              <a:t>opacified</a:t>
            </a:r>
            <a:endParaRPr lang="en-A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348CCB9-FB95-42CC-BE67-2D14B13CBB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5412316" cy="4059237"/>
          </a:xfrm>
          <a:prstGeom prst="rect">
            <a:avLst/>
          </a:prstGeom>
          <a:noFill/>
          <a:effectLst>
            <a:outerShdw blurRad="25400" dir="17880000">
              <a:srgbClr val="000000">
                <a:alpha val="4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01966E-64BF-4713-ACAE-7E37607D7C3F}"/>
              </a:ext>
            </a:extLst>
          </p:cNvPr>
          <p:cNvSpPr txBox="1"/>
          <p:nvPr/>
        </p:nvSpPr>
        <p:spPr>
          <a:xfrm>
            <a:off x="4067944" y="69269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CTA</a:t>
            </a:r>
          </a:p>
        </p:txBody>
      </p:sp>
    </p:spTree>
    <p:extLst>
      <p:ext uri="{BB962C8B-B14F-4D97-AF65-F5344CB8AC3E}">
        <p14:creationId xmlns:p14="http://schemas.microsoft.com/office/powerpoint/2010/main" val="1208692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DD524-0394-4FD3-B0DA-8B621F02C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Treatment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A8A18-AD5A-450E-B861-05488D419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err="1"/>
              <a:t>Trombolysis</a:t>
            </a:r>
            <a:endParaRPr lang="en-MY" dirty="0"/>
          </a:p>
          <a:p>
            <a:pPr lvl="1"/>
            <a:r>
              <a:rPr lang="en-MY" dirty="0"/>
              <a:t>IVI Heparin </a:t>
            </a:r>
          </a:p>
          <a:p>
            <a:pPr lvl="1"/>
            <a:r>
              <a:rPr lang="en-MY" dirty="0"/>
              <a:t>Catheter directed thrombolysis (Streptokinase, Urokinase, TPA)</a:t>
            </a:r>
          </a:p>
          <a:p>
            <a:pPr lvl="1"/>
            <a:r>
              <a:rPr lang="en-MY" dirty="0"/>
              <a:t>CI : CVA 2/12, Recent / Active GI Bleed 10/7, ICB/Neuro </a:t>
            </a:r>
            <a:r>
              <a:rPr lang="en-MY" dirty="0" err="1"/>
              <a:t>Surg</a:t>
            </a:r>
            <a:r>
              <a:rPr lang="en-MY" dirty="0"/>
              <a:t> 3/12</a:t>
            </a:r>
            <a:br>
              <a:rPr lang="en-MY" dirty="0"/>
            </a:br>
            <a:r>
              <a:rPr lang="en-MY" dirty="0"/>
              <a:t>		Relative CI : CPR 10/7, Major Surgery / Trauma 10/7, BP</a:t>
            </a:r>
          </a:p>
          <a:p>
            <a:pPr lvl="1"/>
            <a:endParaRPr lang="en-MY" dirty="0"/>
          </a:p>
          <a:p>
            <a:pPr lvl="1"/>
            <a:endParaRPr lang="en-MY" dirty="0"/>
          </a:p>
          <a:p>
            <a:pPr lvl="1"/>
            <a:endParaRPr lang="en-MY" dirty="0"/>
          </a:p>
          <a:p>
            <a:pPr lvl="1"/>
            <a:endParaRPr lang="en-MY" dirty="0"/>
          </a:p>
          <a:p>
            <a:r>
              <a:rPr lang="en-MY" dirty="0"/>
              <a:t>Operative</a:t>
            </a:r>
          </a:p>
          <a:p>
            <a:pPr lvl="1"/>
            <a:r>
              <a:rPr lang="en-MY" dirty="0"/>
              <a:t>Operative Revascularisation (Embolectomy / Bypass / Stenting)</a:t>
            </a:r>
          </a:p>
          <a:p>
            <a:pPr lvl="1"/>
            <a:r>
              <a:rPr lang="en-MY" dirty="0"/>
              <a:t>Amputation</a:t>
            </a:r>
          </a:p>
        </p:txBody>
      </p:sp>
    </p:spTree>
    <p:extLst>
      <p:ext uri="{BB962C8B-B14F-4D97-AF65-F5344CB8AC3E}">
        <p14:creationId xmlns:p14="http://schemas.microsoft.com/office/powerpoint/2010/main" val="4141310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DCF02-8F7F-435B-8CEE-A2FD112B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Kissing Stent</a:t>
            </a:r>
          </a:p>
        </p:txBody>
      </p:sp>
      <p:pic>
        <p:nvPicPr>
          <p:cNvPr id="2050" name="Picture 2" descr="Image result for kissing stent">
            <a:extLst>
              <a:ext uri="{FF2B5EF4-FFF2-40B4-BE49-F238E27FC236}">
                <a16:creationId xmlns:a16="http://schemas.microsoft.com/office/drawing/2014/main" id="{A9FF74E2-D0A0-4766-9B50-EB00451017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1713" y="1825625"/>
            <a:ext cx="614057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287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2894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65 year old gentleman with underlying:</a:t>
            </a:r>
          </a:p>
          <a:p>
            <a:r>
              <a:rPr lang="en-AU" dirty="0"/>
              <a:t>DM</a:t>
            </a:r>
          </a:p>
          <a:p>
            <a:r>
              <a:rPr lang="en-AU" dirty="0"/>
              <a:t>Hypertension</a:t>
            </a:r>
          </a:p>
          <a:p>
            <a:r>
              <a:rPr lang="en-AU" dirty="0"/>
              <a:t>CKD</a:t>
            </a:r>
          </a:p>
          <a:p>
            <a:r>
              <a:rPr lang="en-AU" dirty="0"/>
              <a:t>Ischaemic Dilated Cardiomyopathy (EF 28%)</a:t>
            </a:r>
          </a:p>
          <a:p>
            <a:pPr>
              <a:buFontTx/>
              <a:buChar char="-"/>
            </a:pPr>
            <a:r>
              <a:rPr lang="en-AU" dirty="0"/>
              <a:t>History of stenting x 2 in 2015 and balloon angioplasty in  2018</a:t>
            </a:r>
          </a:p>
          <a:p>
            <a:pPr>
              <a:buFontTx/>
              <a:buChar char="-"/>
            </a:pPr>
            <a:r>
              <a:rPr lang="en-AU" dirty="0"/>
              <a:t>History of LV Thrombus; Treated with Anticoagulant</a:t>
            </a:r>
          </a:p>
          <a:p>
            <a:pPr>
              <a:buFontTx/>
              <a:buChar char="-"/>
            </a:pPr>
            <a:r>
              <a:rPr lang="en-AU" dirty="0"/>
              <a:t>Recent Inferior STEMI in January 2020</a:t>
            </a:r>
          </a:p>
          <a:p>
            <a:pPr lvl="1">
              <a:buFontTx/>
              <a:buChar char="-"/>
            </a:pPr>
            <a:r>
              <a:rPr lang="en-AU" dirty="0"/>
              <a:t>COROS done 17/1/2020 moderate to severe eccentric stenosis in ostial LMS extending to LAD</a:t>
            </a:r>
          </a:p>
          <a:p>
            <a:pPr lvl="1">
              <a:buFontTx/>
              <a:buChar char="-"/>
            </a:pPr>
            <a:r>
              <a:rPr lang="en-AU" dirty="0"/>
              <a:t>Mild in-stent stenosis with </a:t>
            </a:r>
            <a:r>
              <a:rPr lang="en-AU" dirty="0" err="1"/>
              <a:t>pLAD</a:t>
            </a:r>
            <a:r>
              <a:rPr lang="en-AU" dirty="0"/>
              <a:t>, diffuse disease at </a:t>
            </a:r>
            <a:r>
              <a:rPr lang="en-AU" dirty="0" err="1"/>
              <a:t>dLAD</a:t>
            </a:r>
            <a:endParaRPr lang="en-AU" dirty="0"/>
          </a:p>
          <a:p>
            <a:pPr lvl="1">
              <a:buFontTx/>
              <a:buChar char="-"/>
            </a:pPr>
            <a:r>
              <a:rPr lang="en-AU" dirty="0"/>
              <a:t>Total Occlusion at </a:t>
            </a:r>
            <a:r>
              <a:rPr lang="en-AU" dirty="0" err="1"/>
              <a:t>pLCx</a:t>
            </a:r>
            <a:endParaRPr lang="en-AU" dirty="0"/>
          </a:p>
          <a:p>
            <a:pPr lvl="1">
              <a:buFontTx/>
              <a:buChar char="-"/>
            </a:pPr>
            <a:r>
              <a:rPr lang="en-AU" dirty="0"/>
              <a:t>Coronary Angiogram and IVUS 24/1/2020 </a:t>
            </a:r>
          </a:p>
          <a:p>
            <a:pPr lvl="2">
              <a:buFontTx/>
              <a:buChar char="-"/>
            </a:pPr>
            <a:r>
              <a:rPr lang="en-AU" dirty="0"/>
              <a:t>LMS – Mild to moderate ostial LMS disease</a:t>
            </a:r>
          </a:p>
          <a:p>
            <a:pPr lvl="2">
              <a:buFontTx/>
              <a:buChar char="-"/>
            </a:pPr>
            <a:r>
              <a:rPr lang="en-AU" dirty="0"/>
              <a:t>LAD – Patent Stent</a:t>
            </a:r>
          </a:p>
          <a:p>
            <a:pPr lvl="2">
              <a:buFontTx/>
              <a:buChar char="-"/>
            </a:pPr>
            <a:r>
              <a:rPr lang="en-AU" dirty="0" err="1"/>
              <a:t>LCx</a:t>
            </a:r>
            <a:r>
              <a:rPr lang="en-AU" dirty="0"/>
              <a:t>  – Total Occlusion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6646" y="373306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/>
              <a:t>Patient Background</a:t>
            </a:r>
          </a:p>
        </p:txBody>
      </p:sp>
    </p:spTree>
    <p:extLst>
      <p:ext uri="{BB962C8B-B14F-4D97-AF65-F5344CB8AC3E}">
        <p14:creationId xmlns:p14="http://schemas.microsoft.com/office/powerpoint/2010/main" val="134016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Presentation (14/02/2020)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ED Assessment</a:t>
            </a:r>
          </a:p>
          <a:p>
            <a:r>
              <a:rPr lang="en-AU" dirty="0"/>
              <a:t>P/w @ 0630H</a:t>
            </a:r>
          </a:p>
          <a:p>
            <a:pPr lvl="1"/>
            <a:r>
              <a:rPr lang="en-AU" dirty="0"/>
              <a:t>Chesty Cough x 1/52</a:t>
            </a:r>
          </a:p>
          <a:p>
            <a:pPr lvl="1"/>
            <a:r>
              <a:rPr lang="en-AU" dirty="0"/>
              <a:t>Shortness of Breath</a:t>
            </a:r>
          </a:p>
          <a:p>
            <a:pPr lvl="1"/>
            <a:r>
              <a:rPr lang="en-AU" dirty="0"/>
              <a:t>No fever</a:t>
            </a:r>
          </a:p>
          <a:p>
            <a:pPr lvl="1"/>
            <a:r>
              <a:rPr lang="en-AU" dirty="0"/>
              <a:t>Bilateral Lower Limb numbness since 2 am. Unable to ambulate.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O/E</a:t>
            </a:r>
            <a:br>
              <a:rPr lang="en-AU" dirty="0"/>
            </a:br>
            <a:r>
              <a:rPr lang="en-AU" dirty="0"/>
              <a:t>	Lung Auscultation Scattered Crepitations with reduced A/E bilaterally</a:t>
            </a:r>
            <a:br>
              <a:rPr lang="en-AU" dirty="0"/>
            </a:br>
            <a:r>
              <a:rPr lang="en-AU" dirty="0"/>
              <a:t>   </a:t>
            </a:r>
            <a:r>
              <a:rPr lang="en-AU" sz="1800" dirty="0"/>
              <a:t>All distal pulses not palpable.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3448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763EC-509B-405B-800E-32E2DEE62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8765C-1A4F-41CF-84A4-3F4F39A7F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en-MY" dirty="0"/>
              <a:t>Bedside USG : EF 30%.</a:t>
            </a:r>
          </a:p>
          <a:p>
            <a:pPr marL="36900" indent="0">
              <a:buNone/>
            </a:pPr>
            <a:r>
              <a:rPr lang="en-MY" dirty="0"/>
              <a:t>CXR – Left lobe Pneumothorax, Cardiomegaly. B/L upper lobe diversion and perihilar consolidation. Kerley B lines</a:t>
            </a:r>
          </a:p>
          <a:p>
            <a:pPr marL="36900" indent="0">
              <a:buNone/>
            </a:pPr>
            <a:r>
              <a:rPr lang="en-MY" dirty="0"/>
              <a:t>IMP : Decompensated CCF Precipitated by HAP</a:t>
            </a:r>
          </a:p>
          <a:p>
            <a:pPr marL="36900" indent="0">
              <a:buNone/>
            </a:pPr>
            <a:r>
              <a:rPr lang="en-MY" dirty="0"/>
              <a:t>TRO Acute Limb Ischaemia</a:t>
            </a:r>
          </a:p>
          <a:p>
            <a:pPr marL="36900" indent="0">
              <a:buNone/>
            </a:pPr>
            <a:endParaRPr lang="en-MY" dirty="0"/>
          </a:p>
          <a:p>
            <a:pPr marL="36900" indent="0">
              <a:buNone/>
            </a:pPr>
            <a:r>
              <a:rPr lang="en-MY" dirty="0"/>
              <a:t>Patient nursed with </a:t>
            </a:r>
            <a:r>
              <a:rPr lang="en-MY" dirty="0" err="1"/>
              <a:t>cPAP</a:t>
            </a:r>
            <a:r>
              <a:rPr lang="en-MY" dirty="0"/>
              <a:t> – </a:t>
            </a:r>
            <a:r>
              <a:rPr lang="en-MY" dirty="0" err="1"/>
              <a:t>kiv</a:t>
            </a:r>
            <a:r>
              <a:rPr lang="en-MY" dirty="0"/>
              <a:t> intubation</a:t>
            </a:r>
          </a:p>
          <a:p>
            <a:pPr marL="3690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69807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0929A-A6E4-4B55-98CE-A0EA9F835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Surgical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88880-1CA6-48AF-B533-CB12333AD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dirty="0"/>
              <a:t>Hx/</a:t>
            </a:r>
          </a:p>
          <a:p>
            <a:r>
              <a:rPr lang="en-MY" dirty="0"/>
              <a:t>c/o B/L L/L numbness and pain – sudden onset with weakness, Right &gt; Left</a:t>
            </a:r>
          </a:p>
          <a:p>
            <a:r>
              <a:rPr lang="en-MY" dirty="0"/>
              <a:t>Started at 2 am. No intermittent claudication. Had numbness over pelvic and perineal region initially, however improving. Eventually able to move left side, however right side remains numb and unable to mobilize.</a:t>
            </a:r>
          </a:p>
          <a:p>
            <a:r>
              <a:rPr lang="en-MY" dirty="0"/>
              <a:t>Reduced effort tolerance, with shortness of breath of exertion.</a:t>
            </a:r>
          </a:p>
          <a:p>
            <a:r>
              <a:rPr lang="en-MY" dirty="0"/>
              <a:t>Denies any form of Trauma</a:t>
            </a:r>
          </a:p>
          <a:p>
            <a:r>
              <a:rPr lang="en-MY" dirty="0"/>
              <a:t>No claudication or rest pain prior to this episode.</a:t>
            </a:r>
          </a:p>
          <a:p>
            <a:r>
              <a:rPr lang="en-MY" dirty="0"/>
              <a:t>No fever at home.</a:t>
            </a:r>
          </a:p>
        </p:txBody>
      </p:sp>
    </p:spTree>
    <p:extLst>
      <p:ext uri="{BB962C8B-B14F-4D97-AF65-F5344CB8AC3E}">
        <p14:creationId xmlns:p14="http://schemas.microsoft.com/office/powerpoint/2010/main" val="3599764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EC5B4-D9D6-403F-8B2B-1B839266A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Examination &amp; 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44B76-32A7-408B-943A-8E0C5D395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80050"/>
            <a:ext cx="8199148" cy="3433125"/>
          </a:xfrm>
        </p:spPr>
        <p:txBody>
          <a:bodyPr>
            <a:normAutofit/>
          </a:bodyPr>
          <a:lstStyle/>
          <a:p>
            <a:r>
              <a:rPr lang="en-MY" dirty="0"/>
              <a:t>P/A No mass palpable</a:t>
            </a:r>
          </a:p>
          <a:p>
            <a:r>
              <a:rPr lang="en-MY" dirty="0"/>
              <a:t>CRT &gt; 2 second</a:t>
            </a:r>
          </a:p>
          <a:p>
            <a:r>
              <a:rPr lang="en-MY" dirty="0"/>
              <a:t>Left Lower Limb – Cold, able to move, sensation intact</a:t>
            </a:r>
          </a:p>
          <a:p>
            <a:r>
              <a:rPr lang="en-MY" dirty="0"/>
              <a:t>Right Lower Limb – Cold, motor function – hip rotation. No knee flexion, no ankle dorsiflexion. Minimal movement of toes. Loss of sensation at all toes.</a:t>
            </a:r>
          </a:p>
          <a:p>
            <a:r>
              <a:rPr lang="en-MY" dirty="0"/>
              <a:t>Distal limb – Bilaterally No pulses palpable</a:t>
            </a:r>
          </a:p>
          <a:p>
            <a:pPr lvl="1"/>
            <a:r>
              <a:rPr lang="en-MY" dirty="0"/>
              <a:t>Doppler – Bilateral Popliteal – Monophasic, elsewhere, no signal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F2D8AF-06B0-4639-84BB-6D5248EB98FA}"/>
              </a:ext>
            </a:extLst>
          </p:cNvPr>
          <p:cNvSpPr txBox="1"/>
          <p:nvPr/>
        </p:nvSpPr>
        <p:spPr>
          <a:xfrm>
            <a:off x="179512" y="5277949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HB 9.3  / WC 8.4 /  PLT 400</a:t>
            </a:r>
          </a:p>
          <a:p>
            <a:r>
              <a:rPr lang="en-MY" dirty="0"/>
              <a:t>PT 12.7 / INR 0.96 / APTT 31.4</a:t>
            </a:r>
          </a:p>
          <a:p>
            <a:r>
              <a:rPr lang="en-MY" dirty="0"/>
              <a:t>UR 10.6 / Create 215</a:t>
            </a:r>
          </a:p>
          <a:p>
            <a:r>
              <a:rPr lang="en-MY" dirty="0"/>
              <a:t>ABG on </a:t>
            </a:r>
            <a:r>
              <a:rPr lang="en-MY" dirty="0" err="1"/>
              <a:t>cPAP</a:t>
            </a:r>
            <a:r>
              <a:rPr lang="en-MY" dirty="0"/>
              <a:t> : Ph 7.41 / pCO2 27.9 / pO2 80.3 / BE -6.3 / HCO3 19.9/ Lactate 2.7</a:t>
            </a:r>
          </a:p>
        </p:txBody>
      </p:sp>
    </p:spTree>
    <p:extLst>
      <p:ext uri="{BB962C8B-B14F-4D97-AF65-F5344CB8AC3E}">
        <p14:creationId xmlns:p14="http://schemas.microsoft.com/office/powerpoint/2010/main" val="4265935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573E4-6E95-4E0D-8E1E-E19B0E9E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53B88-130C-4A58-82DD-091CBDE1B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Right Acute Limb Ischaemia (Rutherford 2A) 2* Showering Emboli</a:t>
            </a:r>
          </a:p>
          <a:p>
            <a:r>
              <a:rPr lang="en-MY" dirty="0"/>
              <a:t>Left Acute Limb Ischaemia (Rutherford 1)</a:t>
            </a:r>
          </a:p>
          <a:p>
            <a:r>
              <a:rPr lang="en-MY" dirty="0"/>
              <a:t>Decompensated CCF with Type 1 Respiratory Failure</a:t>
            </a:r>
          </a:p>
        </p:txBody>
      </p:sp>
      <p:pic>
        <p:nvPicPr>
          <p:cNvPr id="1026" name="Picture 2" descr="Rutherford Classification&#10;Category Description Cap. refill Paralysis Sensory&#10;loss&#10;A V&#10;I Viable Not immediately&#10;threatened&#10;...">
            <a:extLst>
              <a:ext uri="{FF2B5EF4-FFF2-40B4-BE49-F238E27FC236}">
                <a16:creationId xmlns:a16="http://schemas.microsoft.com/office/drawing/2014/main" id="{0F7C1CC1-48CB-428C-9224-1C90D5685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79577"/>
            <a:ext cx="8496944" cy="324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7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BD28-B88E-4B1C-915E-7B621AD56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F299E-9198-458C-90EC-0B6E2BF60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dirty="0"/>
              <a:t>How should we approach this patient?</a:t>
            </a:r>
          </a:p>
          <a:p>
            <a:endParaRPr lang="en-MY" dirty="0"/>
          </a:p>
          <a:p>
            <a:r>
              <a:rPr lang="en-MY" dirty="0"/>
              <a:t>What is the best course of action?</a:t>
            </a:r>
          </a:p>
          <a:p>
            <a:endParaRPr lang="en-MY" dirty="0"/>
          </a:p>
          <a:p>
            <a:r>
              <a:rPr lang="en-MY" dirty="0"/>
              <a:t>How soon should we get this patient on table?</a:t>
            </a:r>
          </a:p>
        </p:txBody>
      </p:sp>
    </p:spTree>
    <p:extLst>
      <p:ext uri="{BB962C8B-B14F-4D97-AF65-F5344CB8AC3E}">
        <p14:creationId xmlns:p14="http://schemas.microsoft.com/office/powerpoint/2010/main" val="1623105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BD28-B88E-4B1C-915E-7B621AD56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F299E-9198-458C-90EC-0B6E2BF60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Principal of Life over Limb. </a:t>
            </a:r>
          </a:p>
          <a:p>
            <a:pPr lvl="1"/>
            <a:r>
              <a:rPr lang="en-MY" dirty="0"/>
              <a:t>Save Life, Save Limb, Relief Pain, Improve Quality of Life, Prolong Life</a:t>
            </a:r>
          </a:p>
          <a:p>
            <a:r>
              <a:rPr lang="en-MY" dirty="0"/>
              <a:t>Patient must always be resuscitated and stabilized prior to engaging invasive intervention</a:t>
            </a:r>
          </a:p>
          <a:p>
            <a:r>
              <a:rPr lang="en-MY" dirty="0"/>
              <a:t>In this case, one might be tempted to go for embolectomy, however the outcome may not be favourable.</a:t>
            </a:r>
          </a:p>
          <a:p>
            <a:r>
              <a:rPr lang="en-MY" dirty="0"/>
              <a:t>Instead IVI Heparin was started, 5000 unit stat and 1000 unit hourly with 6 hourly review of coagulation profile</a:t>
            </a:r>
          </a:p>
          <a:p>
            <a:r>
              <a:rPr lang="en-MY" dirty="0"/>
              <a:t>Nurse and stabilize patient in the ICU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03583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794</Words>
  <Application>Microsoft Office PowerPoint</Application>
  <PresentationFormat>On-screen Show (4:3)</PresentationFormat>
  <Paragraphs>105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VASCULAR RECAP 09/03/2020 HASHIM BIN MAN N604330</vt:lpstr>
      <vt:lpstr>PowerPoint Presentation</vt:lpstr>
      <vt:lpstr>Presentation (14/02/2020)</vt:lpstr>
      <vt:lpstr>Investigations</vt:lpstr>
      <vt:lpstr>Surgical Review</vt:lpstr>
      <vt:lpstr>Examination &amp; Investigations</vt:lpstr>
      <vt:lpstr>Diagnosis</vt:lpstr>
      <vt:lpstr>Management</vt:lpstr>
      <vt:lpstr>Management</vt:lpstr>
      <vt:lpstr>Imaging Options</vt:lpstr>
      <vt:lpstr>Imaging Options</vt:lpstr>
      <vt:lpstr>PowerPoint Presentation</vt:lpstr>
      <vt:lpstr>Treatment Options</vt:lpstr>
      <vt:lpstr>Kissing Stent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VASCULAR RECAP HASHIM BIN MAN N604330</dc:title>
  <dc:creator>user-2014</dc:creator>
  <cp:lastModifiedBy>Karthik</cp:lastModifiedBy>
  <cp:revision>36</cp:revision>
  <dcterms:created xsi:type="dcterms:W3CDTF">2020-03-06T03:00:35Z</dcterms:created>
  <dcterms:modified xsi:type="dcterms:W3CDTF">2020-03-08T11:59:31Z</dcterms:modified>
</cp:coreProperties>
</file>