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5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596A9-CD9B-4A27-9CDD-52AB3DFD689A}" type="datetimeFigureOut">
              <a:rPr lang="en-MY" smtClean="0"/>
              <a:t>4/6/2020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DB5DB-E6CD-48F9-B32F-00695359B8E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1694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MY" dirty="0"/>
              <a:t>Local causes – Arterial wall degeneration, suture line disruption, prosthetic graft failure, infection / inflammation / technical errors / mechanical stress</a:t>
            </a:r>
          </a:p>
          <a:p>
            <a:r>
              <a:rPr lang="en-MY" dirty="0"/>
              <a:t>Systemic – Smoking, </a:t>
            </a:r>
            <a:r>
              <a:rPr lang="en-MY" dirty="0" err="1"/>
              <a:t>Hyperlipidemia</a:t>
            </a:r>
            <a:r>
              <a:rPr lang="en-MY" dirty="0"/>
              <a:t>, Hypertension, Anticoagulation, Systemic </a:t>
            </a:r>
            <a:r>
              <a:rPr lang="en-MY" dirty="0" err="1"/>
              <a:t>vasculitides</a:t>
            </a:r>
            <a:r>
              <a:rPr lang="en-MY" dirty="0"/>
              <a:t>, generalized arterial weakness.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4DB5DB-E6CD-48F9-B32F-00695359B8E7}" type="slidenum">
              <a:rPr lang="en-MY" smtClean="0"/>
              <a:t>14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69573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BE09B-BC8F-4FF3-9B74-51B1E2002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00C21-07D2-41A2-887C-ADA1E091E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92B7E-3659-41A4-A744-06119A8ED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F9041-52AD-449E-A733-756D5C96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C8853-3D1F-4EC4-A2E1-CF09AF20A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4396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17D7-E4B7-445A-BA66-EFB6C5B36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AFC391-1DEB-4CE6-A295-93C32D8E6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7F2E3-4900-4B65-BB15-ED78EC664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08A90-D596-4386-AF3F-5D1984E7F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B14E7-B0CE-4FBD-A201-324C86DB3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984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3081C9-7FEE-4700-BF86-04626ED6C6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03C66F-19AB-46DE-A197-4F9EB8026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F375A-DFE2-4AB9-A112-33E73EFF7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88F00-40E6-4BF2-93C8-1F5612BD9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94A17-E4C5-4F32-8A39-F6637700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8954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B4CD8-48EB-4D8F-B50A-590302EE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6FA-45CB-497A-80D8-66118C33F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E54B1-4C8F-4675-92FF-1F9C8A1D5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C405C-CBDC-4358-8232-9CAD3AD7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B8B1E-662A-4CD4-B3F0-576FB771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603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FE73F-5176-4226-A09C-990F5B2F6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6D840-21EF-41DD-A054-65BDACF11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18E28-1CED-47B8-A429-39FE9912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C9E70-0DCE-4306-B474-919889B8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8DF73-39F4-4A92-BAB4-E682CE178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562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E7C4-FC4C-4D61-BAEB-B2484CB9C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67426-D915-4418-9F24-7F97B35DA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03040-DCA1-40F3-A022-7FBC45CDA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07E9E-0963-4D00-B55E-8FFB2F4A8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66DCFD-7425-4C6E-8698-D242FD01C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5EBBA-121B-47A9-8FE7-0B251D053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627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A6387-E14D-43F8-9652-2056BFBE9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B9A76-D4B4-4AA3-999B-D8A6E530A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324BA-DC73-42E0-A0E7-696C82961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8E70DF-261B-4E20-AAD0-A2BCF3F0C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53BF7-7D52-4E86-B26F-C2A0F327A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42317D-6B10-442B-9BF9-3AE62313B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045F45-E2C7-4102-B79E-9B8A9E33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78C367-22A5-45D8-9C72-4E315995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888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C4609-72A2-450F-99D7-DF506D69C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860C2E-3869-47FB-9C37-2D0A4405A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91DF8-58E0-4A57-B1CE-B7438593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60496-1118-48EE-BAEC-FBE1FD7D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66366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330A3-636B-497E-9A61-9D1AB6737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3F3ADB-417E-4BDF-85EB-A9E1B9E1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52B126-3E7D-47E5-992E-7E244B8D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319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A9C58-6C34-44CA-A151-74C11297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17627-4E45-4E6F-97D6-6B34582B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94A2E-5948-4C78-A7D4-78A73CBA9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23CCB-DFB6-446C-995B-28643E5E6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37849-A93F-404E-8AE9-1220A0A9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8E99D-556D-4C84-BF5D-C33FB2A7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025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45D47-47A5-46E2-89C5-346AFC046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19F7EA-BBD2-41C3-A971-E08B27DFC9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405489-9362-43F0-80E3-A059CBEFB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694E76-F0A3-4716-AAED-6DBC77E8C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FD464-0810-4AF8-BC0E-597868CA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FF406-8483-4ABB-A192-3F472D857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463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BC12AD-1409-4289-9EA8-13C9F0A1C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3FAA2-D5B9-4677-BF5E-111D548DEF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1E920-7D49-43B8-BA63-F82AD0AD4C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212D9-4D94-4E1A-909F-778480A655C2}" type="datetimeFigureOut">
              <a:rPr lang="en-MY" smtClean="0"/>
              <a:t>3/6/2020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B8694-B1A0-4C05-ABF3-DDF7192D11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BD99F-B7F2-4376-9546-361A2BAFB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C5263-F1F0-42EC-99C1-F31CAEDA3C0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363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217B9-26E7-41A9-8AB7-583794D44C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Synthetic Graft Complications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3735DC-D3CB-4935-8C6A-CB65F803E1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Karthik Krishnan</a:t>
            </a:r>
          </a:p>
        </p:txBody>
      </p:sp>
    </p:spTree>
    <p:extLst>
      <p:ext uri="{BB962C8B-B14F-4D97-AF65-F5344CB8AC3E}">
        <p14:creationId xmlns:p14="http://schemas.microsoft.com/office/powerpoint/2010/main" val="105517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A31FB-513A-4E6B-A039-E359B7325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Late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F5869-34F3-4D89-8D02-8DC997219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Several Years</a:t>
            </a:r>
          </a:p>
          <a:p>
            <a:r>
              <a:rPr lang="en-MY" dirty="0"/>
              <a:t>Late graft thrombosis is frequently secondary to the progression of proximal or distal atherosclerotic disease.</a:t>
            </a:r>
          </a:p>
        </p:txBody>
      </p:sp>
    </p:spTree>
    <p:extLst>
      <p:ext uri="{BB962C8B-B14F-4D97-AF65-F5344CB8AC3E}">
        <p14:creationId xmlns:p14="http://schemas.microsoft.com/office/powerpoint/2010/main" val="1491990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CF3AE-5C79-45B3-BF95-98EE0B4D6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Graft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7695C-2930-454F-AE8C-9CFE29200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Graft Thrombosis</a:t>
            </a:r>
          </a:p>
          <a:p>
            <a:r>
              <a:rPr lang="en-MY" dirty="0"/>
              <a:t>Graft Infection</a:t>
            </a:r>
          </a:p>
          <a:p>
            <a:r>
              <a:rPr lang="en-MY" dirty="0" err="1"/>
              <a:t>Anastamotic</a:t>
            </a:r>
            <a:r>
              <a:rPr lang="en-MY" dirty="0"/>
              <a:t> Aneurysm</a:t>
            </a:r>
          </a:p>
        </p:txBody>
      </p:sp>
    </p:spTree>
    <p:extLst>
      <p:ext uri="{BB962C8B-B14F-4D97-AF65-F5344CB8AC3E}">
        <p14:creationId xmlns:p14="http://schemas.microsoft.com/office/powerpoint/2010/main" val="1259410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56BAE-9945-4FEF-9E1D-BE5EFF2E2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Graft Thrombosis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0CD77-F548-4588-A74C-96B77167C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/>
              <a:t>Significant clinical challenge</a:t>
            </a:r>
          </a:p>
          <a:p>
            <a:r>
              <a:rPr lang="en-MY" dirty="0"/>
              <a:t>Early or delayed – significant morbidity, limb loss, and mortality.</a:t>
            </a:r>
          </a:p>
          <a:p>
            <a:r>
              <a:rPr lang="en-MY" dirty="0"/>
              <a:t>Implanted prosthetic graft can develop </a:t>
            </a:r>
            <a:r>
              <a:rPr lang="en-MY" dirty="0" err="1"/>
              <a:t>myointimal</a:t>
            </a:r>
            <a:r>
              <a:rPr lang="en-MY" dirty="0"/>
              <a:t> hyperplasia and eventually thrombose -&gt; graft occlusion.</a:t>
            </a:r>
          </a:p>
          <a:p>
            <a:r>
              <a:rPr lang="en-MY" dirty="0"/>
              <a:t>When </a:t>
            </a:r>
            <a:r>
              <a:rPr lang="en-MY" dirty="0" err="1"/>
              <a:t>myointimal</a:t>
            </a:r>
            <a:r>
              <a:rPr lang="en-MY" dirty="0"/>
              <a:t> hyperplasia results in haemodynamically significant stenosis prior to thrombosis – failing graft.</a:t>
            </a:r>
          </a:p>
          <a:p>
            <a:r>
              <a:rPr lang="en-MY" dirty="0"/>
              <a:t>Less than 2 weeks – thrombolysis shown to be superior to thrombectomy – STILE / TOPAS trial (provided no evidence of critical limb ischaemia)</a:t>
            </a:r>
          </a:p>
          <a:p>
            <a:r>
              <a:rPr lang="en-MY" dirty="0"/>
              <a:t>More than 2 weeks -  Operative intervention and placement of new bypass graft if feasible.</a:t>
            </a:r>
          </a:p>
        </p:txBody>
      </p:sp>
    </p:spTree>
    <p:extLst>
      <p:ext uri="{BB962C8B-B14F-4D97-AF65-F5344CB8AC3E}">
        <p14:creationId xmlns:p14="http://schemas.microsoft.com/office/powerpoint/2010/main" val="3016849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57BA3-C9D8-47F8-9A5F-06B52E92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Graft Infection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73A4A-03DE-4928-984E-7F40FF198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MY" dirty="0"/>
              <a:t>Occurs in 1%-6% undergoing lower-extremity bypass.</a:t>
            </a:r>
          </a:p>
          <a:p>
            <a:r>
              <a:rPr lang="en-MY" dirty="0"/>
              <a:t>Associated with considerable morbidity – amputation rates 10-70%. Mortality up to 20%.</a:t>
            </a:r>
          </a:p>
          <a:p>
            <a:r>
              <a:rPr lang="en-MY" dirty="0"/>
              <a:t>Causative Agent : Staphylococcus </a:t>
            </a:r>
            <a:r>
              <a:rPr lang="en-MY" dirty="0" err="1"/>
              <a:t>Auereus</a:t>
            </a:r>
            <a:r>
              <a:rPr lang="en-MY" dirty="0"/>
              <a:t> / Epidermidis.</a:t>
            </a:r>
          </a:p>
          <a:p>
            <a:r>
              <a:rPr lang="en-MY" dirty="0"/>
              <a:t>Origin : microbe seeded at the time of operation, or postoperatively through wound complications, adjacent infections or bloodstream infection from a distant source.</a:t>
            </a:r>
          </a:p>
          <a:p>
            <a:r>
              <a:rPr lang="en-MY" dirty="0"/>
              <a:t>Treatment strategy driven by patient clinical status and type of infective organism.</a:t>
            </a:r>
          </a:p>
          <a:p>
            <a:r>
              <a:rPr lang="en-MY" dirty="0"/>
              <a:t>Graft preservation sometimes possible – no signs of sepsis or extensive graft involvement with sparing anastomosis.</a:t>
            </a:r>
          </a:p>
        </p:txBody>
      </p:sp>
    </p:spTree>
    <p:extLst>
      <p:ext uri="{BB962C8B-B14F-4D97-AF65-F5344CB8AC3E}">
        <p14:creationId xmlns:p14="http://schemas.microsoft.com/office/powerpoint/2010/main" val="3718088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CB232-5397-4E5E-AD3A-2A6B7C92C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err="1"/>
              <a:t>Anastamotic</a:t>
            </a:r>
            <a:r>
              <a:rPr lang="en-MY" dirty="0"/>
              <a:t> Aneurysm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1F985-07D1-4390-A3A6-7E457F9A1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Complicate around 1%-4% of arterial anastomosis. </a:t>
            </a:r>
            <a:r>
              <a:rPr lang="en-MY" dirty="0" err="1"/>
              <a:t>Anastamotic</a:t>
            </a:r>
            <a:r>
              <a:rPr lang="en-MY" dirty="0"/>
              <a:t> aneurysms occur almost exclusively between prosthetic grafts and native arteries, and rarely in completely autogenous anastomoses.</a:t>
            </a:r>
          </a:p>
          <a:p>
            <a:r>
              <a:rPr lang="en-MY" dirty="0"/>
              <a:t>When suture line between vascular structure is disrupted – </a:t>
            </a:r>
            <a:r>
              <a:rPr lang="en-MY" dirty="0" err="1"/>
              <a:t>anastamotic</a:t>
            </a:r>
            <a:r>
              <a:rPr lang="en-MY" dirty="0"/>
              <a:t> aneurysm. The egress of blood from defect forms pulsatile haematoma, becomes lined peripherally with laminated thrombus and encapsulated by surrounding host tissue.</a:t>
            </a:r>
          </a:p>
          <a:p>
            <a:r>
              <a:rPr lang="en-MY" dirty="0"/>
              <a:t>As the structure is subjected to systemic arterial pressure – may gradually enlarge, embolize or rupture.</a:t>
            </a:r>
          </a:p>
        </p:txBody>
      </p:sp>
    </p:spTree>
    <p:extLst>
      <p:ext uri="{BB962C8B-B14F-4D97-AF65-F5344CB8AC3E}">
        <p14:creationId xmlns:p14="http://schemas.microsoft.com/office/powerpoint/2010/main" val="387076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D02CC-D94D-4B1D-A805-5D91C5B9D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Case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F3993-4EDF-4392-A795-31A681EFE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MY" dirty="0"/>
              <a:t>55/M</a:t>
            </a:r>
          </a:p>
          <a:p>
            <a:r>
              <a:rPr lang="en-MY" dirty="0"/>
              <a:t>Treated in Hospital </a:t>
            </a:r>
            <a:r>
              <a:rPr lang="en-MY" dirty="0" err="1"/>
              <a:t>Temerloh</a:t>
            </a:r>
            <a:r>
              <a:rPr lang="en-MY" dirty="0"/>
              <a:t> for </a:t>
            </a:r>
            <a:r>
              <a:rPr lang="en-MY" dirty="0" err="1"/>
              <a:t>Meliodosis</a:t>
            </a:r>
            <a:endParaRPr lang="en-MY" dirty="0"/>
          </a:p>
          <a:p>
            <a:endParaRPr lang="en-MY" dirty="0"/>
          </a:p>
          <a:p>
            <a:r>
              <a:rPr lang="en-MY" dirty="0"/>
              <a:t>C/O left lower back pain radiating to left thigh</a:t>
            </a:r>
          </a:p>
          <a:p>
            <a:r>
              <a:rPr lang="en-MY" dirty="0"/>
              <a:t>Worsening over the past 10 days. A/W Fever</a:t>
            </a:r>
          </a:p>
          <a:p>
            <a:r>
              <a:rPr lang="en-MY" dirty="0"/>
              <a:t>Went to Hospital Tung Shin – MRI Done</a:t>
            </a:r>
          </a:p>
          <a:p>
            <a:r>
              <a:rPr lang="en-MY" dirty="0"/>
              <a:t>Suggestive of vascular lesion in close proximity to the left CIA</a:t>
            </a:r>
          </a:p>
          <a:p>
            <a:r>
              <a:rPr lang="en-MY" dirty="0"/>
              <a:t>Proceeded with CTA – isolated leaking (old) left CIA.</a:t>
            </a:r>
          </a:p>
          <a:p>
            <a:r>
              <a:rPr lang="en-MY" dirty="0"/>
              <a:t>Referred to PPUKM for Left CIA mycotic Aneurysm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2577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65D90-7515-4CE5-A8A8-EAD58D5BC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51FE6-5909-4786-B721-68FD19A5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MY" dirty="0"/>
              <a:t>Lower Limb Pulse Examination</a:t>
            </a:r>
          </a:p>
          <a:p>
            <a:r>
              <a:rPr lang="en-MY" dirty="0"/>
              <a:t>Bilateral Femoral 2+ / Popliteal 2+ / DPA 2+ / PTA 2+</a:t>
            </a:r>
          </a:p>
          <a:p>
            <a:endParaRPr lang="en-MY" dirty="0"/>
          </a:p>
          <a:p>
            <a:endParaRPr lang="en-MY" dirty="0"/>
          </a:p>
          <a:p>
            <a:r>
              <a:rPr lang="en-MY" dirty="0"/>
              <a:t>Bedside USG by Vascular Team</a:t>
            </a:r>
          </a:p>
          <a:p>
            <a:r>
              <a:rPr lang="en-MY" dirty="0"/>
              <a:t>Left common iliac artery aneurysm. Saccular in shape, measuring 3.5 x 3.5cm. No extravasation. Surrounding haematoma 2.5cm</a:t>
            </a:r>
          </a:p>
          <a:p>
            <a:endParaRPr lang="en-MY" dirty="0"/>
          </a:p>
          <a:p>
            <a:r>
              <a:rPr lang="en-MY" dirty="0"/>
              <a:t>Posted for emergency excision of aneurysm and ligation of iliac artery, </a:t>
            </a:r>
            <a:r>
              <a:rPr lang="en-MY" dirty="0" err="1"/>
              <a:t>kiv</a:t>
            </a:r>
            <a:r>
              <a:rPr lang="en-MY" dirty="0"/>
              <a:t> bypass.</a:t>
            </a:r>
          </a:p>
        </p:txBody>
      </p:sp>
    </p:spTree>
    <p:extLst>
      <p:ext uri="{BB962C8B-B14F-4D97-AF65-F5344CB8AC3E}">
        <p14:creationId xmlns:p14="http://schemas.microsoft.com/office/powerpoint/2010/main" val="1082520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A3CF8-EE84-49F9-940C-136A808B1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Intraoperative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8CAD3-BAD6-407F-81F9-0ACC76A52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Recent contained ruptured left CIA</a:t>
            </a:r>
          </a:p>
          <a:p>
            <a:r>
              <a:rPr lang="en-MY" dirty="0"/>
              <a:t>Mycotic aneurysm at left retroperitoneal region with haematoma tracking along the left psoas muscle</a:t>
            </a:r>
          </a:p>
          <a:p>
            <a:r>
              <a:rPr lang="en-MY" dirty="0"/>
              <a:t>Thickened inflammatory tissue surrounding the aneurysm and distal aorta.</a:t>
            </a:r>
          </a:p>
          <a:p>
            <a:r>
              <a:rPr lang="en-MY" dirty="0"/>
              <a:t>Left external iliac artery healthy</a:t>
            </a:r>
          </a:p>
          <a:p>
            <a:r>
              <a:rPr lang="en-MY" dirty="0"/>
              <a:t>Reasonable flow from internal iliac artery into CFA</a:t>
            </a:r>
          </a:p>
          <a:p>
            <a:r>
              <a:rPr lang="en-MY" dirty="0"/>
              <a:t>Right common iliac artery healthy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26665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FDF3234-9E53-4CE3-BAAD-89C796A1A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MY" sz="4000">
                <a:solidFill>
                  <a:srgbClr val="FFFFFF"/>
                </a:solidFill>
              </a:rPr>
              <a:t>Intraoperative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CEFA8-5AE3-418B-A932-8E4A63231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r>
              <a:rPr lang="en-MY" sz="1100"/>
              <a:t>Prophylactic Stenting of Left Ureter done</a:t>
            </a:r>
          </a:p>
          <a:p>
            <a:r>
              <a:rPr lang="en-MY" sz="1100"/>
              <a:t>Left CIA divided at both proximal and distal end of aneurysm</a:t>
            </a:r>
          </a:p>
          <a:p>
            <a:r>
              <a:rPr lang="en-MY" sz="1100"/>
              <a:t>Aneurysm sac opened up and debrided until clean.</a:t>
            </a:r>
          </a:p>
          <a:p>
            <a:r>
              <a:rPr lang="en-MY" sz="1100"/>
              <a:t>Distal left CIA ligated with Silk 1 and underrun with Prolene 5/0</a:t>
            </a:r>
          </a:p>
          <a:p>
            <a:r>
              <a:rPr lang="en-MY" sz="1100"/>
              <a:t>Proximal left CIA underrun with Prolene 5/0</a:t>
            </a:r>
          </a:p>
          <a:p>
            <a:r>
              <a:rPr lang="en-MY" sz="1100"/>
              <a:t>Aortic Clamp time 68 minutes.</a:t>
            </a:r>
          </a:p>
          <a:p>
            <a:r>
              <a:rPr lang="en-MY" sz="1100"/>
              <a:t>Laparatomy closed and bilateral  vertical incision made at femoral region.</a:t>
            </a:r>
          </a:p>
          <a:p>
            <a:r>
              <a:rPr lang="en-MY" sz="1100"/>
              <a:t>CFA identified and skeletonized – proximal and distal control acquired</a:t>
            </a:r>
          </a:p>
          <a:p>
            <a:r>
              <a:rPr lang="en-MY" sz="1100"/>
              <a:t>Straight Intergard Silver Knitted Ringed Graft 8mm tunneled through the mons pubis. </a:t>
            </a:r>
          </a:p>
          <a:p>
            <a:endParaRPr lang="en-MY" sz="1100"/>
          </a:p>
        </p:txBody>
      </p:sp>
      <p:pic>
        <p:nvPicPr>
          <p:cNvPr id="4" name="Content Placeholder 7">
            <a:extLst>
              <a:ext uri="{FF2B5EF4-FFF2-40B4-BE49-F238E27FC236}">
                <a16:creationId xmlns:a16="http://schemas.microsoft.com/office/drawing/2014/main" id="{06381A3B-F80C-4A65-A548-48441FDB4B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" b="5045"/>
          <a:stretch/>
        </p:blipFill>
        <p:spPr bwMode="auto">
          <a:xfrm>
            <a:off x="6098892" y="2492376"/>
            <a:ext cx="4802404" cy="356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034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6617-CDD0-4757-A381-A92459FDB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8CDE5-E319-4A79-A8A2-D0B3D23EC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MY" dirty="0"/>
              <a:t>Post operatively had good pulses and doppler signal. </a:t>
            </a:r>
          </a:p>
          <a:p>
            <a:pPr marL="0" indent="0">
              <a:buNone/>
            </a:pPr>
            <a:r>
              <a:rPr lang="en-MY" dirty="0"/>
              <a:t>Femoral, Popliteal, DPA / PTA 2+ Biphasic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No pseudoaneurysm, with retrograde flow into left internal iliac artery.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Eventually discharged and on outpatient follow-up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Follow up in first two years uneventful.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r>
              <a:rPr lang="en-MY" dirty="0"/>
              <a:t>In third year, noted that popliteal, </a:t>
            </a:r>
            <a:r>
              <a:rPr lang="en-MY" dirty="0" err="1"/>
              <a:t>dpa</a:t>
            </a:r>
            <a:r>
              <a:rPr lang="en-MY" dirty="0"/>
              <a:t>/</a:t>
            </a:r>
            <a:r>
              <a:rPr lang="en-MY" dirty="0" err="1"/>
              <a:t>pta</a:t>
            </a:r>
            <a:r>
              <a:rPr lang="en-MY" dirty="0"/>
              <a:t> bilaterally no longer palpable, however patient is not a </a:t>
            </a:r>
            <a:r>
              <a:rPr lang="en-MY" dirty="0" err="1"/>
              <a:t>claudicant</a:t>
            </a:r>
            <a:r>
              <a:rPr lang="en-MY" dirty="0"/>
              <a:t> and  still able to attain doppler signal biphasic over popliteal, DPA and PTA bilaterally.</a:t>
            </a:r>
          </a:p>
          <a:p>
            <a:pPr marL="0" indent="0">
              <a:buNone/>
            </a:pPr>
            <a:endParaRPr lang="en-MY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2697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0BF24-001A-4AA6-B644-164612511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Synthetic Graft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C8A6E-F451-455B-B43C-E05139455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dirty="0"/>
              <a:t>Prosthetic conduits can be classified as</a:t>
            </a:r>
          </a:p>
          <a:p>
            <a:r>
              <a:rPr lang="en-MY" dirty="0"/>
              <a:t>Early</a:t>
            </a:r>
          </a:p>
          <a:p>
            <a:r>
              <a:rPr lang="en-MY" dirty="0"/>
              <a:t>Midterm</a:t>
            </a:r>
          </a:p>
          <a:p>
            <a:r>
              <a:rPr lang="en-MY" dirty="0"/>
              <a:t>Late</a:t>
            </a:r>
          </a:p>
          <a:p>
            <a:endParaRPr lang="en-MY" dirty="0"/>
          </a:p>
          <a:p>
            <a:r>
              <a:rPr lang="en-MY" dirty="0"/>
              <a:t>Early failure – within first month </a:t>
            </a:r>
          </a:p>
          <a:p>
            <a:r>
              <a:rPr lang="en-MY" dirty="0"/>
              <a:t>Midterm – 6-24 months</a:t>
            </a:r>
          </a:p>
          <a:p>
            <a:r>
              <a:rPr lang="en-MY" dirty="0"/>
              <a:t>Late – after several years</a:t>
            </a:r>
          </a:p>
        </p:txBody>
      </p:sp>
    </p:spTree>
    <p:extLst>
      <p:ext uri="{BB962C8B-B14F-4D97-AF65-F5344CB8AC3E}">
        <p14:creationId xmlns:p14="http://schemas.microsoft.com/office/powerpoint/2010/main" val="80696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28FAA-C74F-4497-B7AF-51E82B1BC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Early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6757-7D31-4881-B3E5-CD5234922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Occur in the first month</a:t>
            </a:r>
          </a:p>
          <a:p>
            <a:r>
              <a:rPr lang="en-MY" dirty="0"/>
              <a:t>Commonly due to technical problems during surgery</a:t>
            </a:r>
          </a:p>
          <a:p>
            <a:r>
              <a:rPr lang="en-MY" dirty="0"/>
              <a:t>Presence of Underlying Thrombophilia.</a:t>
            </a:r>
          </a:p>
          <a:p>
            <a:endParaRPr lang="en-MY" dirty="0"/>
          </a:p>
          <a:p>
            <a:r>
              <a:rPr lang="en-MY" dirty="0"/>
              <a:t>Technical problem – procedural or suturing issues</a:t>
            </a:r>
          </a:p>
          <a:p>
            <a:r>
              <a:rPr lang="en-MY" dirty="0"/>
              <a:t>Poor / Limited choice of inflow or outflow targets.</a:t>
            </a:r>
          </a:p>
          <a:p>
            <a:r>
              <a:rPr lang="en-MY" dirty="0"/>
              <a:t>Operational related difficulties.</a:t>
            </a:r>
          </a:p>
        </p:txBody>
      </p:sp>
    </p:spTree>
    <p:extLst>
      <p:ext uri="{BB962C8B-B14F-4D97-AF65-F5344CB8AC3E}">
        <p14:creationId xmlns:p14="http://schemas.microsoft.com/office/powerpoint/2010/main" val="6188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EB546-E8AF-4B30-99D8-E26A509C1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Mid-Term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8AC2B-1068-4008-8B75-4A51D134D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/>
              <a:t>Midterm 6-24 months.</a:t>
            </a:r>
          </a:p>
          <a:p>
            <a:r>
              <a:rPr lang="en-MY" dirty="0"/>
              <a:t>Usually due to </a:t>
            </a:r>
            <a:r>
              <a:rPr lang="en-MY" dirty="0" err="1"/>
              <a:t>myointimal</a:t>
            </a:r>
            <a:r>
              <a:rPr lang="en-MY" dirty="0"/>
              <a:t> hyperplasia at anastomosis.</a:t>
            </a:r>
          </a:p>
          <a:p>
            <a:r>
              <a:rPr lang="en-MY" dirty="0"/>
              <a:t>Intimal hyperplasia is the universal response of vessels and grafts to injury.</a:t>
            </a:r>
          </a:p>
          <a:p>
            <a:r>
              <a:rPr lang="en-MY" dirty="0"/>
              <a:t>Narrowly defined as abnormal migration and proliferation of vascular smooth muscle cells with the associated deposition of extracellular connective tissue matrix, followed by remodelling of this new tissue.</a:t>
            </a:r>
          </a:p>
          <a:p>
            <a:r>
              <a:rPr lang="en-MY" dirty="0"/>
              <a:t>Otherwise, when blood encounters artificial surface, adsorption of protein activate complement and coagulation cascade. Contribute to surface-induced thrombosis through platelet activation with monocyte and neutrophil infiltration – implicated in </a:t>
            </a:r>
            <a:r>
              <a:rPr lang="en-MY" dirty="0" err="1"/>
              <a:t>myointimal</a:t>
            </a:r>
            <a:r>
              <a:rPr lang="en-MY" dirty="0"/>
              <a:t> hyperplasia.</a:t>
            </a:r>
          </a:p>
        </p:txBody>
      </p:sp>
    </p:spTree>
    <p:extLst>
      <p:ext uri="{BB962C8B-B14F-4D97-AF65-F5344CB8AC3E}">
        <p14:creationId xmlns:p14="http://schemas.microsoft.com/office/powerpoint/2010/main" val="3094007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848</Words>
  <Application>Microsoft Office PowerPoint</Application>
  <PresentationFormat>Widescreen</PresentationFormat>
  <Paragraphs>99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Synthetic Graft Complications</vt:lpstr>
      <vt:lpstr>Case Background</vt:lpstr>
      <vt:lpstr>Examination</vt:lpstr>
      <vt:lpstr>Intraoperative</vt:lpstr>
      <vt:lpstr>Intraoperative</vt:lpstr>
      <vt:lpstr>PowerPoint Presentation</vt:lpstr>
      <vt:lpstr>Synthetic Graft Failures</vt:lpstr>
      <vt:lpstr>Early Failure</vt:lpstr>
      <vt:lpstr>Mid-Term Failure</vt:lpstr>
      <vt:lpstr>Late Failure</vt:lpstr>
      <vt:lpstr>Graft Complications</vt:lpstr>
      <vt:lpstr>Graft Thrombosis</vt:lpstr>
      <vt:lpstr>Graft Infection</vt:lpstr>
      <vt:lpstr>Anastamotic Aneurysm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Discussion</dc:title>
  <dc:creator>Karthik</dc:creator>
  <cp:lastModifiedBy>Karthik</cp:lastModifiedBy>
  <cp:revision>16</cp:revision>
  <dcterms:created xsi:type="dcterms:W3CDTF">2020-06-03T14:08:35Z</dcterms:created>
  <dcterms:modified xsi:type="dcterms:W3CDTF">2020-06-03T16:18:43Z</dcterms:modified>
</cp:coreProperties>
</file>