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5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10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77EC2-F2A2-4420-AF8F-4E16A4E18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00AF08-FCE7-440D-B84A-2592BEB12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2E35C-5D89-4245-9985-D1EAD64D0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12CF7-F24E-4537-B8B4-92BECDFB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6C027-4DB4-47E1-BB34-6F164C0F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466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1E526-638A-4D22-8755-69EDA1132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6D569-446F-4F09-ABCB-55E5CC4B3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8BE73-DEB8-456F-9483-F16881729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1A65E-6BAC-4E62-B7BC-0C523FC2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4DB3A-6F56-4A66-BA2E-7A62B0C3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975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0AE692-305D-46DC-9828-DC57EDA60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DD762-83F4-41C3-BF24-F14D4A880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5FA0B-51FC-4D92-BF5E-8A99FD43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6E824-84FE-4AAE-A7F2-3D0ED8E9C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376D7-2524-42A1-A861-C589DFAF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67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66CD1-966F-4A14-8DC7-4D10D3D7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F8098-F09D-42F1-90A0-4C423B97E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4C690-3732-45DB-B3AD-6A43B139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D2BF0-F9CD-432D-8002-C6AE51A1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19545-70D3-44EC-9EB9-1EEB43387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658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B0BCF-0CAF-4F7E-A8EC-7B2327A66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3A882-7220-4F9E-8894-439807D93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04FE9-E574-4E5D-9178-7C2DBC1DF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627AE-2DFD-460A-9CB2-D9509A2A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14F3-6CBA-4980-A266-811EB7C4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044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F820F-7FA2-4963-B4D2-D493DB02F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E6DC4-F95F-4B5B-A7E5-4EABC2F10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76F5A-91CD-47FB-9B27-DD74EC433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0B0B1-307B-41B9-A926-3192BEFE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8C7F2-FBCF-4F8B-B976-F1428FB3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87D17-A201-44FF-B046-9CCCFE008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586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9ABD3-3B12-4380-9B1B-79BBDFB96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4E54-EF25-4A52-96DA-15F76044E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F108F-0803-44D0-8766-F07470BA1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843C9-4FD1-4014-80C1-70E5033C6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AEFAC9-AEFF-4B73-A7E1-4B58D8373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30A2C1-11DF-46D1-8847-70A2278F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465C5-D171-4D20-A8F5-C202D757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D82AAF-58E1-4EF3-AD1F-8A3ED69F5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657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CE693-473C-42F6-AC8F-63AFFE02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22DF2-13B7-41A4-BB65-46E2F8DC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632CF-C959-45A4-9786-06CF46F4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6E4F59-702A-469F-8F30-483DCF7E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871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E649F6-51EA-4F68-8C36-CD2AD73C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C13511-A9D5-4C85-9C9A-1CB545C93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4F45D-6622-40EA-977B-D7659034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770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3BEF7-2A5B-4387-A949-3D3DAFF1A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87C8A-A733-4C14-B155-2521AD792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D9E19-C057-449A-85F8-954D9FC59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C96B-32C1-463F-B4F2-78A950943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B0AD4-8056-4B1A-9C86-72C0EBCD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DF7D6-3B92-4800-989B-9A41A99A9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601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A05DD-B3B0-41F0-A066-BA3E5E77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3865D-46AE-4527-82E5-6DF3483FE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1ECB7-EE99-44B8-AE70-3EB6C5425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F9B8E-699C-4DEF-AB7B-6DBD7B2A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406AB-E48B-4BFF-8CD9-4488379E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0A265-19BD-45D2-A85E-5AC80DA4E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077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D4B77-6B46-4A61-BF60-A63FC7BC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F4DD8-714D-492A-BD02-68E3AAA8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A46BA-C2EB-4437-8138-4381B3A78A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AD869-56A2-42C1-B721-02D73CA60345}" type="datetimeFigureOut">
              <a:rPr lang="en-MY" smtClean="0"/>
              <a:t>22/6/2020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5B3F-D00E-4CE5-B18C-7B4D96DF3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731C4-7E12-4095-9785-2ECA36809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BA224-D459-4671-A631-F47DC48B42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233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137A0-263C-4528-874C-C42BF45A77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Shari Othman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931863-4B11-4C3B-9AD0-A6A508A505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MY" dirty="0"/>
              <a:t>RN : N556563</a:t>
            </a:r>
          </a:p>
          <a:p>
            <a:r>
              <a:rPr lang="en-MY" dirty="0"/>
              <a:t>DOA : 31/1/2020</a:t>
            </a:r>
          </a:p>
          <a:p>
            <a:r>
              <a:rPr lang="en-MY" dirty="0"/>
              <a:t>DOD : 06/02/2020</a:t>
            </a:r>
          </a:p>
          <a:p>
            <a:r>
              <a:rPr lang="en-MY" dirty="0"/>
              <a:t>COD : Sepsis with Multiorgan Failure Post </a:t>
            </a:r>
            <a:r>
              <a:rPr lang="en-MY" dirty="0" err="1"/>
              <a:t>Axillo</a:t>
            </a:r>
            <a:r>
              <a:rPr lang="en-MY" dirty="0"/>
              <a:t>-Bifemoral Popliteal Bypass</a:t>
            </a:r>
          </a:p>
        </p:txBody>
      </p:sp>
    </p:spTree>
    <p:extLst>
      <p:ext uri="{BB962C8B-B14F-4D97-AF65-F5344CB8AC3E}">
        <p14:creationId xmlns:p14="http://schemas.microsoft.com/office/powerpoint/2010/main" val="1811259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38112-85A8-45DC-AFC1-CDE2D8865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Surgery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C4E7F-D34B-4A09-A994-85846EBA3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Anaesthetic Operative Findings</a:t>
            </a:r>
          </a:p>
          <a:p>
            <a:r>
              <a:rPr lang="en-MY" dirty="0"/>
              <a:t>EBL 1L</a:t>
            </a:r>
          </a:p>
          <a:p>
            <a:r>
              <a:rPr lang="en-MY" dirty="0" err="1"/>
              <a:t>Intraop</a:t>
            </a:r>
            <a:r>
              <a:rPr lang="en-MY" dirty="0"/>
              <a:t> Fluids : Crystalloid 3L, PC 2 pints, Platelet 3 units.</a:t>
            </a:r>
          </a:p>
          <a:p>
            <a:r>
              <a:rPr lang="en-MY" dirty="0"/>
              <a:t>Multiple episodes of hypotension requiring multiple boluses of </a:t>
            </a:r>
            <a:r>
              <a:rPr lang="en-MY" dirty="0" err="1"/>
              <a:t>Phenyephrine</a:t>
            </a:r>
            <a:r>
              <a:rPr lang="en-MY" dirty="0"/>
              <a:t>. Started on IVI </a:t>
            </a:r>
            <a:r>
              <a:rPr lang="en-MY" dirty="0" err="1"/>
              <a:t>Norad</a:t>
            </a:r>
            <a:r>
              <a:rPr lang="en-MY" dirty="0"/>
              <a:t> 4mg 8ml/hr</a:t>
            </a:r>
          </a:p>
          <a:p>
            <a:r>
              <a:rPr lang="en-MY" dirty="0"/>
              <a:t>BP Range 80-130/60-90 / HR 80-110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68428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115DA-96CC-42FE-AE5C-1803BCDC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Post Op IX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D2BEF3C-B917-41D6-AF90-AA36EEA4B8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482559"/>
              </p:ext>
            </p:extLst>
          </p:nvPr>
        </p:nvGraphicFramePr>
        <p:xfrm>
          <a:off x="886327" y="1690688"/>
          <a:ext cx="328261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205">
                  <a:extLst>
                    <a:ext uri="{9D8B030D-6E8A-4147-A177-3AD203B41FA5}">
                      <a16:colId xmlns:a16="http://schemas.microsoft.com/office/drawing/2014/main" val="3423617875"/>
                    </a:ext>
                  </a:extLst>
                </a:gridCol>
                <a:gridCol w="1094205">
                  <a:extLst>
                    <a:ext uri="{9D8B030D-6E8A-4147-A177-3AD203B41FA5}">
                      <a16:colId xmlns:a16="http://schemas.microsoft.com/office/drawing/2014/main" val="2898024152"/>
                    </a:ext>
                  </a:extLst>
                </a:gridCol>
                <a:gridCol w="1094205">
                  <a:extLst>
                    <a:ext uri="{9D8B030D-6E8A-4147-A177-3AD203B41FA5}">
                      <a16:colId xmlns:a16="http://schemas.microsoft.com/office/drawing/2014/main" val="4126623321"/>
                    </a:ext>
                  </a:extLst>
                </a:gridCol>
              </a:tblGrid>
              <a:tr h="175160">
                <a:tc>
                  <a:txBody>
                    <a:bodyPr/>
                    <a:lstStyle/>
                    <a:p>
                      <a:r>
                        <a:rPr lang="en-MY" dirty="0"/>
                        <a:t>HB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WC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PLT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24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21.4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474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75522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F10037F-FAEB-4605-BEDD-3957BDA6C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190369"/>
              </p:ext>
            </p:extLst>
          </p:nvPr>
        </p:nvGraphicFramePr>
        <p:xfrm>
          <a:off x="886327" y="2789097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3603146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006564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140033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11215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Urea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Creatinine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K+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83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02209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601B9FE-D7A8-409E-9D67-FC4E21972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337671"/>
              </p:ext>
            </p:extLst>
          </p:nvPr>
        </p:nvGraphicFramePr>
        <p:xfrm>
          <a:off x="886327" y="4064445"/>
          <a:ext cx="328261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205">
                  <a:extLst>
                    <a:ext uri="{9D8B030D-6E8A-4147-A177-3AD203B41FA5}">
                      <a16:colId xmlns:a16="http://schemas.microsoft.com/office/drawing/2014/main" val="4044004248"/>
                    </a:ext>
                  </a:extLst>
                </a:gridCol>
                <a:gridCol w="1094205">
                  <a:extLst>
                    <a:ext uri="{9D8B030D-6E8A-4147-A177-3AD203B41FA5}">
                      <a16:colId xmlns:a16="http://schemas.microsoft.com/office/drawing/2014/main" val="2174695705"/>
                    </a:ext>
                  </a:extLst>
                </a:gridCol>
                <a:gridCol w="1094205">
                  <a:extLst>
                    <a:ext uri="{9D8B030D-6E8A-4147-A177-3AD203B41FA5}">
                      <a16:colId xmlns:a16="http://schemas.microsoft.com/office/drawing/2014/main" val="3651570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APTT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INR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67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&gt;180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1.83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083790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C7AFBB17-16B6-4DE7-971C-7B81513B8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30477"/>
              </p:ext>
            </p:extLst>
          </p:nvPr>
        </p:nvGraphicFramePr>
        <p:xfrm>
          <a:off x="886327" y="5279634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406264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4105584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793452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905724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Alb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/>
                        <a:t>Bil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22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37.6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457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313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A11C-E5C9-4F5C-852B-4C4C7931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Post-op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F5654-2936-489B-8576-A842B116F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Post Operatively Nursed in ICU</a:t>
            </a:r>
          </a:p>
          <a:p>
            <a:r>
              <a:rPr lang="en-MY" dirty="0"/>
              <a:t>Intubated and Sedated. BP Supported on Inotrope </a:t>
            </a:r>
            <a:r>
              <a:rPr lang="en-MY" dirty="0" err="1"/>
              <a:t>Norad</a:t>
            </a:r>
            <a:r>
              <a:rPr lang="en-MY" dirty="0"/>
              <a:t>  0.6 mcg/kg/min. BP 117/82 PR 115. Afebrile</a:t>
            </a:r>
          </a:p>
          <a:p>
            <a:r>
              <a:rPr lang="en-MY" dirty="0"/>
              <a:t>Vascular Assessment Post Operatively</a:t>
            </a:r>
          </a:p>
          <a:p>
            <a:r>
              <a:rPr lang="en-MY" dirty="0"/>
              <a:t>Left Ulnar / Radial pulse palpable. CRT &lt; 2s, Doppler – Triphasic</a:t>
            </a:r>
          </a:p>
          <a:p>
            <a:r>
              <a:rPr lang="en-MY" dirty="0"/>
              <a:t>Right Lower Limb pulses noted to be feeble</a:t>
            </a:r>
          </a:p>
          <a:p>
            <a:r>
              <a:rPr lang="en-MY" dirty="0"/>
              <a:t>Right PTA – Biphasic / Left PTA – Biphasic</a:t>
            </a:r>
          </a:p>
          <a:p>
            <a:r>
              <a:rPr lang="en-MY" dirty="0"/>
              <a:t>Right Popliteal – Triphasic / Left Popliteal – Triphasic </a:t>
            </a:r>
          </a:p>
          <a:p>
            <a:r>
              <a:rPr lang="en-MY" dirty="0"/>
              <a:t>Started on </a:t>
            </a:r>
            <a:r>
              <a:rPr lang="en-MY" dirty="0" err="1"/>
              <a:t>Tazosin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55916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2AFE0-1559-4A12-BA57-1699D6C5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92990-3B48-406B-8CA5-9D4601742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Issues in ICU</a:t>
            </a:r>
          </a:p>
          <a:p>
            <a:r>
              <a:rPr lang="en-MY" dirty="0"/>
              <a:t>Renal Shutdown – low urine output to nil by 10 hours post op.</a:t>
            </a:r>
          </a:p>
          <a:p>
            <a:r>
              <a:rPr lang="en-MY" dirty="0"/>
              <a:t>Persistent Metabolic Acidosis</a:t>
            </a:r>
          </a:p>
          <a:p>
            <a:r>
              <a:rPr lang="en-MY" dirty="0"/>
              <a:t>2 AM ABG (8H Post Op)</a:t>
            </a:r>
          </a:p>
          <a:p>
            <a:r>
              <a:rPr lang="en-MY" dirty="0"/>
              <a:t> pH 7.067 / pCO2 18.2 / pO2 182/HCO3 7.5 / BE -22 / LAC 14.8</a:t>
            </a:r>
          </a:p>
          <a:p>
            <a:r>
              <a:rPr lang="en-MY" dirty="0"/>
              <a:t>4AM ABG (10H Post Op)</a:t>
            </a:r>
          </a:p>
          <a:p>
            <a:r>
              <a:rPr lang="en-MY" dirty="0"/>
              <a:t> pH 7.274 / Pco2 18 / Po2 166 / HCO3 11.2 / BE -17.7 / LAC 14.6</a:t>
            </a:r>
          </a:p>
          <a:p>
            <a:r>
              <a:rPr lang="en-MY" dirty="0"/>
              <a:t>Started on CVVH</a:t>
            </a:r>
          </a:p>
          <a:p>
            <a:r>
              <a:rPr lang="en-MY" dirty="0"/>
              <a:t>Liver </a:t>
            </a:r>
            <a:r>
              <a:rPr lang="en-MY" dirty="0" err="1"/>
              <a:t>Transaminatis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5252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071E5-1BD7-4A58-9247-5AEB3F595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21951-DA2C-49AB-8581-000983780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MY" dirty="0"/>
              <a:t>Review again by Vascular Team @ 10 Hour Post Op</a:t>
            </a:r>
          </a:p>
          <a:p>
            <a:r>
              <a:rPr lang="en-MY" dirty="0"/>
              <a:t>Now on double inotropic support</a:t>
            </a:r>
          </a:p>
          <a:p>
            <a:r>
              <a:rPr lang="en-MY" dirty="0"/>
              <a:t>BP 96/68 / PR 135</a:t>
            </a:r>
          </a:p>
          <a:p>
            <a:r>
              <a:rPr lang="en-MY" dirty="0"/>
              <a:t>Right Femoral Drain 150cc – bloody</a:t>
            </a:r>
          </a:p>
          <a:p>
            <a:r>
              <a:rPr lang="en-MY" dirty="0"/>
              <a:t>Left Femoral Drain – Nil</a:t>
            </a:r>
          </a:p>
          <a:p>
            <a:r>
              <a:rPr lang="en-MY" dirty="0"/>
              <a:t>Left Infraclavicular Drain – 150cc </a:t>
            </a:r>
            <a:r>
              <a:rPr lang="en-MY" dirty="0" err="1"/>
              <a:t>haemoserous</a:t>
            </a:r>
            <a:endParaRPr lang="en-MY" dirty="0"/>
          </a:p>
          <a:p>
            <a:r>
              <a:rPr lang="en-MY" dirty="0"/>
              <a:t>Vascular Assessment – Left Radial and Ulnar – Triphasic</a:t>
            </a:r>
          </a:p>
          <a:p>
            <a:r>
              <a:rPr lang="en-MY" dirty="0"/>
              <a:t>Right Popliteal – Monophasic, Left PTA – Monophasic</a:t>
            </a:r>
          </a:p>
          <a:p>
            <a:r>
              <a:rPr lang="en-MY" dirty="0"/>
              <a:t>Left Popliteal, Right DPA, Right PTA – Triphasic</a:t>
            </a:r>
          </a:p>
          <a:p>
            <a:r>
              <a:rPr lang="en-MY" dirty="0"/>
              <a:t>Impression : Reperfusion Injury</a:t>
            </a:r>
          </a:p>
          <a:p>
            <a:r>
              <a:rPr lang="en-MY" dirty="0"/>
              <a:t>Plan to </a:t>
            </a:r>
            <a:r>
              <a:rPr lang="en-MY" dirty="0" err="1"/>
              <a:t>cont</a:t>
            </a:r>
            <a:r>
              <a:rPr lang="en-MY" dirty="0"/>
              <a:t> CVVH</a:t>
            </a:r>
          </a:p>
          <a:p>
            <a:r>
              <a:rPr lang="en-MY" dirty="0"/>
              <a:t>Repeat FBC and </a:t>
            </a:r>
            <a:r>
              <a:rPr lang="en-MY" dirty="0" err="1"/>
              <a:t>Coag</a:t>
            </a:r>
            <a:r>
              <a:rPr lang="en-MY" dirty="0"/>
              <a:t> profile</a:t>
            </a:r>
          </a:p>
        </p:txBody>
      </p:sp>
    </p:spTree>
    <p:extLst>
      <p:ext uri="{BB962C8B-B14F-4D97-AF65-F5344CB8AC3E}">
        <p14:creationId xmlns:p14="http://schemas.microsoft.com/office/powerpoint/2010/main" val="3280489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5E76D-E0B1-454E-BE0C-A0939F59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55321-16C5-4095-BFC0-A9B42F345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MY" dirty="0"/>
              <a:t>Post Op Review with Vascular Surgeon @ 13H post Op</a:t>
            </a:r>
          </a:p>
          <a:p>
            <a:r>
              <a:rPr lang="en-MY" dirty="0"/>
              <a:t>Bp now supported on triple inotrope</a:t>
            </a:r>
          </a:p>
          <a:p>
            <a:r>
              <a:rPr lang="en-MY" dirty="0"/>
              <a:t>Bp 109/66 , PR 142</a:t>
            </a:r>
          </a:p>
          <a:p>
            <a:r>
              <a:rPr lang="en-MY" dirty="0"/>
              <a:t>Vascular Assessment – Right Popliteal / PTA – Monophasic</a:t>
            </a:r>
          </a:p>
          <a:p>
            <a:r>
              <a:rPr lang="en-MY" dirty="0"/>
              <a:t>                                         Left Popliteal – Triphasic. DPA /PTA – Biphasic</a:t>
            </a:r>
          </a:p>
          <a:p>
            <a:r>
              <a:rPr lang="en-MY" dirty="0"/>
              <a:t>HB 9.3 (TX 2 PINTS) – 9.5 -&gt; 8.4</a:t>
            </a:r>
          </a:p>
          <a:p>
            <a:r>
              <a:rPr lang="en-MY" dirty="0"/>
              <a:t>PT 27.1 / APTT 98.6 / INR 2.4</a:t>
            </a:r>
          </a:p>
          <a:p>
            <a:r>
              <a:rPr lang="en-MY" dirty="0"/>
              <a:t>Ur 5.5 / Create 117 / K+ 4.0 / Na 142</a:t>
            </a:r>
          </a:p>
          <a:p>
            <a:r>
              <a:rPr lang="en-MY" dirty="0"/>
              <a:t>Urine Output Minimal</a:t>
            </a:r>
          </a:p>
          <a:p>
            <a:r>
              <a:rPr lang="en-MY" dirty="0"/>
              <a:t>Drain – Left Infraclavicular 365cc / Left Femoral Nil / Right Femoral 150cc</a:t>
            </a:r>
          </a:p>
          <a:p>
            <a:r>
              <a:rPr lang="en-MY" dirty="0"/>
              <a:t>Imp – Reperfusion Injury</a:t>
            </a:r>
          </a:p>
          <a:p>
            <a:r>
              <a:rPr lang="en-MY" dirty="0"/>
              <a:t>For Urgent Dialysis. Remove Adrenaline as inotrope. Transfuse 2 pints PC</a:t>
            </a:r>
          </a:p>
        </p:txBody>
      </p:sp>
    </p:spTree>
    <p:extLst>
      <p:ext uri="{BB962C8B-B14F-4D97-AF65-F5344CB8AC3E}">
        <p14:creationId xmlns:p14="http://schemas.microsoft.com/office/powerpoint/2010/main" val="351981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14D72-5E13-4964-AC47-31D8EC90C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2DED-234E-4E8A-830C-B4BBC3CF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Post Op D1</a:t>
            </a:r>
          </a:p>
          <a:p>
            <a:r>
              <a:rPr lang="en-MY" dirty="0"/>
              <a:t>Able to Wean Down inotrope to double inotrope</a:t>
            </a:r>
          </a:p>
          <a:p>
            <a:r>
              <a:rPr lang="en-MY" dirty="0"/>
              <a:t>BP 106/76 / PR 127</a:t>
            </a:r>
          </a:p>
          <a:p>
            <a:r>
              <a:rPr lang="en-MY" dirty="0"/>
              <a:t>Ongoing CVVH</a:t>
            </a:r>
          </a:p>
          <a:p>
            <a:r>
              <a:rPr lang="en-MY" dirty="0"/>
              <a:t>HB 10.5 / WC 22.7 / PLT 112</a:t>
            </a:r>
          </a:p>
          <a:p>
            <a:r>
              <a:rPr lang="en-MY" dirty="0"/>
              <a:t>pH 7.26 / pCO2 23.8 / pO2 185 / HCO3 12.9 / BE -15.4 /</a:t>
            </a:r>
          </a:p>
          <a:p>
            <a:r>
              <a:rPr lang="en-MY" dirty="0"/>
              <a:t> Lac 8.6</a:t>
            </a:r>
          </a:p>
          <a:p>
            <a:r>
              <a:rPr lang="en-MY" dirty="0"/>
              <a:t>Left Infraclavicular Drain 20cc/Right Femoral 50cc/Left Femoral 5cc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27608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41FBB-B517-462A-81E0-928931EF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DD754-138D-4515-884E-F2B5D1A8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MY" dirty="0"/>
              <a:t>Review on POD1 with Surgeon</a:t>
            </a:r>
          </a:p>
          <a:p>
            <a:r>
              <a:rPr lang="en-MY" dirty="0"/>
              <a:t>Persistent Metabolic </a:t>
            </a:r>
            <a:r>
              <a:rPr lang="en-MY" dirty="0" err="1"/>
              <a:t>acodisis</a:t>
            </a:r>
            <a:endParaRPr lang="en-MY" dirty="0"/>
          </a:p>
          <a:p>
            <a:r>
              <a:rPr lang="en-MY" dirty="0"/>
              <a:t>Renal and Liver Failure – Oliguria and Coagulopathy</a:t>
            </a:r>
          </a:p>
          <a:p>
            <a:r>
              <a:rPr lang="en-MY" dirty="0"/>
              <a:t>Inotropic Support</a:t>
            </a:r>
          </a:p>
          <a:p>
            <a:r>
              <a:rPr lang="en-MY" dirty="0"/>
              <a:t>Examination of lower limb – compartment bilaterally soft</a:t>
            </a:r>
          </a:p>
          <a:p>
            <a:r>
              <a:rPr lang="en-MY" dirty="0"/>
              <a:t>Gangrene of right big toe – dry , no pus, no erythema</a:t>
            </a:r>
          </a:p>
          <a:p>
            <a:r>
              <a:rPr lang="en-MY" dirty="0"/>
              <a:t>Bedside scan – SMA and Celiac Vessel flow present</a:t>
            </a:r>
          </a:p>
          <a:p>
            <a:r>
              <a:rPr lang="en-MY" dirty="0"/>
              <a:t>AA Signal +</a:t>
            </a:r>
            <a:r>
              <a:rPr lang="en-MY" dirty="0" err="1"/>
              <a:t>ve</a:t>
            </a:r>
            <a:endParaRPr lang="en-MY" dirty="0"/>
          </a:p>
          <a:p>
            <a:r>
              <a:rPr lang="en-MY" dirty="0"/>
              <a:t>Renal Artery Patent</a:t>
            </a:r>
          </a:p>
          <a:p>
            <a:r>
              <a:rPr lang="en-MY" dirty="0"/>
              <a:t>Imp ?</a:t>
            </a:r>
            <a:r>
              <a:rPr lang="en-MY" dirty="0" err="1"/>
              <a:t>Undervolume</a:t>
            </a:r>
            <a:r>
              <a:rPr lang="en-MY" dirty="0"/>
              <a:t> </a:t>
            </a:r>
          </a:p>
          <a:p>
            <a:r>
              <a:rPr lang="en-MY" dirty="0"/>
              <a:t>Plan – To </a:t>
            </a:r>
            <a:r>
              <a:rPr lang="en-MY" dirty="0" err="1"/>
              <a:t>cont</a:t>
            </a:r>
            <a:r>
              <a:rPr lang="en-MY" dirty="0"/>
              <a:t> ICU care and suggest for more boluses intermittently.</a:t>
            </a:r>
          </a:p>
        </p:txBody>
      </p:sp>
    </p:spTree>
    <p:extLst>
      <p:ext uri="{BB962C8B-B14F-4D97-AF65-F5344CB8AC3E}">
        <p14:creationId xmlns:p14="http://schemas.microsoft.com/office/powerpoint/2010/main" val="287974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3261A-2284-4C64-96FA-0BB6BBF5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4CA571-B1EF-4F9B-A555-F6693E4A2C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8344"/>
              </p:ext>
            </p:extLst>
          </p:nvPr>
        </p:nvGraphicFramePr>
        <p:xfrm>
          <a:off x="687805" y="3642393"/>
          <a:ext cx="40045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128">
                  <a:extLst>
                    <a:ext uri="{9D8B030D-6E8A-4147-A177-3AD203B41FA5}">
                      <a16:colId xmlns:a16="http://schemas.microsoft.com/office/drawing/2014/main" val="2225787830"/>
                    </a:ext>
                  </a:extLst>
                </a:gridCol>
                <a:gridCol w="1001128">
                  <a:extLst>
                    <a:ext uri="{9D8B030D-6E8A-4147-A177-3AD203B41FA5}">
                      <a16:colId xmlns:a16="http://schemas.microsoft.com/office/drawing/2014/main" val="464740518"/>
                    </a:ext>
                  </a:extLst>
                </a:gridCol>
                <a:gridCol w="1001128">
                  <a:extLst>
                    <a:ext uri="{9D8B030D-6E8A-4147-A177-3AD203B41FA5}">
                      <a16:colId xmlns:a16="http://schemas.microsoft.com/office/drawing/2014/main" val="1718946492"/>
                    </a:ext>
                  </a:extLst>
                </a:gridCol>
                <a:gridCol w="1001128">
                  <a:extLst>
                    <a:ext uri="{9D8B030D-6E8A-4147-A177-3AD203B41FA5}">
                      <a16:colId xmlns:a16="http://schemas.microsoft.com/office/drawing/2014/main" val="3005762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Alb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/>
                        <a:t>Bil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604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731192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8CB8D55-EE1F-47E3-B92D-21B9DD685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423244"/>
              </p:ext>
            </p:extLst>
          </p:nvPr>
        </p:nvGraphicFramePr>
        <p:xfrm>
          <a:off x="687805" y="2602608"/>
          <a:ext cx="460007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019">
                  <a:extLst>
                    <a:ext uri="{9D8B030D-6E8A-4147-A177-3AD203B41FA5}">
                      <a16:colId xmlns:a16="http://schemas.microsoft.com/office/drawing/2014/main" val="3582570907"/>
                    </a:ext>
                  </a:extLst>
                </a:gridCol>
                <a:gridCol w="1150019">
                  <a:extLst>
                    <a:ext uri="{9D8B030D-6E8A-4147-A177-3AD203B41FA5}">
                      <a16:colId xmlns:a16="http://schemas.microsoft.com/office/drawing/2014/main" val="2094352070"/>
                    </a:ext>
                  </a:extLst>
                </a:gridCol>
                <a:gridCol w="1150019">
                  <a:extLst>
                    <a:ext uri="{9D8B030D-6E8A-4147-A177-3AD203B41FA5}">
                      <a16:colId xmlns:a16="http://schemas.microsoft.com/office/drawing/2014/main" val="1741722298"/>
                    </a:ext>
                  </a:extLst>
                </a:gridCol>
                <a:gridCol w="1150019">
                  <a:extLst>
                    <a:ext uri="{9D8B030D-6E8A-4147-A177-3AD203B41FA5}">
                      <a16:colId xmlns:a16="http://schemas.microsoft.com/office/drawing/2014/main" val="3917236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Urea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/>
                        <a:t>Creat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K+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212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117.2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831014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BB4555E-A26A-495C-995E-DCE7D0338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505647"/>
              </p:ext>
            </p:extLst>
          </p:nvPr>
        </p:nvGraphicFramePr>
        <p:xfrm>
          <a:off x="687805" y="4810404"/>
          <a:ext cx="30840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032">
                  <a:extLst>
                    <a:ext uri="{9D8B030D-6E8A-4147-A177-3AD203B41FA5}">
                      <a16:colId xmlns:a16="http://schemas.microsoft.com/office/drawing/2014/main" val="4175394036"/>
                    </a:ext>
                  </a:extLst>
                </a:gridCol>
                <a:gridCol w="1028032">
                  <a:extLst>
                    <a:ext uri="{9D8B030D-6E8A-4147-A177-3AD203B41FA5}">
                      <a16:colId xmlns:a16="http://schemas.microsoft.com/office/drawing/2014/main" val="567666735"/>
                    </a:ext>
                  </a:extLst>
                </a:gridCol>
                <a:gridCol w="1028032">
                  <a:extLst>
                    <a:ext uri="{9D8B030D-6E8A-4147-A177-3AD203B41FA5}">
                      <a16:colId xmlns:a16="http://schemas.microsoft.com/office/drawing/2014/main" val="3133178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APTT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INR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381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48.6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141.9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5.35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448032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7065A8B3-E383-48E4-AD71-D5BA0AA94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505160"/>
              </p:ext>
            </p:extLst>
          </p:nvPr>
        </p:nvGraphicFramePr>
        <p:xfrm>
          <a:off x="687805" y="1617953"/>
          <a:ext cx="299385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953">
                  <a:extLst>
                    <a:ext uri="{9D8B030D-6E8A-4147-A177-3AD203B41FA5}">
                      <a16:colId xmlns:a16="http://schemas.microsoft.com/office/drawing/2014/main" val="2628021456"/>
                    </a:ext>
                  </a:extLst>
                </a:gridCol>
                <a:gridCol w="997953">
                  <a:extLst>
                    <a:ext uri="{9D8B030D-6E8A-4147-A177-3AD203B41FA5}">
                      <a16:colId xmlns:a16="http://schemas.microsoft.com/office/drawing/2014/main" val="1079754352"/>
                    </a:ext>
                  </a:extLst>
                </a:gridCol>
                <a:gridCol w="997953">
                  <a:extLst>
                    <a:ext uri="{9D8B030D-6E8A-4147-A177-3AD203B41FA5}">
                      <a16:colId xmlns:a16="http://schemas.microsoft.com/office/drawing/2014/main" val="22167826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Hb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WC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/>
                        <a:t>Plt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407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22.7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888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63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5CF4-A524-4DAF-98AB-B5A72F64A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96AC6-8CED-495B-A91F-A8D76805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POD2</a:t>
            </a:r>
          </a:p>
          <a:p>
            <a:r>
              <a:rPr lang="en-MY" dirty="0"/>
              <a:t>Distal pulses bilaterally no signal</a:t>
            </a:r>
          </a:p>
          <a:p>
            <a:r>
              <a:rPr lang="en-MY" dirty="0"/>
              <a:t>Right popliteal – monophasic</a:t>
            </a:r>
          </a:p>
          <a:p>
            <a:r>
              <a:rPr lang="en-MY" dirty="0"/>
              <a:t>Left Popliteal – biphasic</a:t>
            </a:r>
          </a:p>
          <a:p>
            <a:r>
              <a:rPr lang="en-MY" dirty="0"/>
              <a:t>Issues</a:t>
            </a:r>
          </a:p>
          <a:p>
            <a:r>
              <a:rPr lang="en-MY" dirty="0" err="1"/>
              <a:t>Abg</a:t>
            </a:r>
            <a:r>
              <a:rPr lang="en-MY" dirty="0"/>
              <a:t> persistent acidosis despite given blood, fluid bolus, albumin infusion, HCO3 infusion. Haemodynamically remain unstable and volatile. DIL reissued. </a:t>
            </a:r>
          </a:p>
        </p:txBody>
      </p:sp>
    </p:spTree>
    <p:extLst>
      <p:ext uri="{BB962C8B-B14F-4D97-AF65-F5344CB8AC3E}">
        <p14:creationId xmlns:p14="http://schemas.microsoft.com/office/powerpoint/2010/main" val="1766961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CABF0-F319-42A3-ACF5-44E5D8861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6E20D-22C2-41A1-B043-76AB2A3E8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MY" dirty="0"/>
              <a:t>66/M</a:t>
            </a:r>
          </a:p>
          <a:p>
            <a:r>
              <a:rPr lang="en-MY" dirty="0"/>
              <a:t>U/L HPT, IHD </a:t>
            </a:r>
          </a:p>
          <a:p>
            <a:endParaRPr lang="en-MY" dirty="0"/>
          </a:p>
          <a:p>
            <a:r>
              <a:rPr lang="en-MY" dirty="0"/>
              <a:t>IHD – SVD Angioplasty done in 2004</a:t>
            </a:r>
          </a:p>
          <a:p>
            <a:r>
              <a:rPr lang="en-MY" dirty="0"/>
              <a:t>Hx of </a:t>
            </a:r>
            <a:r>
              <a:rPr lang="en-MY" dirty="0" err="1"/>
              <a:t>Aorto</a:t>
            </a:r>
            <a:r>
              <a:rPr lang="en-MY" dirty="0"/>
              <a:t> Bifemoral Bypass with Allograft 2014</a:t>
            </a:r>
          </a:p>
          <a:p>
            <a:r>
              <a:rPr lang="en-MY" dirty="0"/>
              <a:t>2017 – </a:t>
            </a:r>
            <a:r>
              <a:rPr lang="en-MY" b="1" dirty="0"/>
              <a:t>Left</a:t>
            </a:r>
            <a:r>
              <a:rPr lang="en-MY" dirty="0"/>
              <a:t> </a:t>
            </a:r>
            <a:r>
              <a:rPr lang="en-MY" dirty="0" err="1"/>
              <a:t>Aortofemoral</a:t>
            </a:r>
            <a:r>
              <a:rPr lang="en-MY" dirty="0"/>
              <a:t> graft Thrombosis – </a:t>
            </a:r>
            <a:r>
              <a:rPr lang="en-MY" b="1" dirty="0"/>
              <a:t>Left </a:t>
            </a:r>
            <a:r>
              <a:rPr lang="en-MY" dirty="0"/>
              <a:t>Thrombectomy Done</a:t>
            </a:r>
          </a:p>
          <a:p>
            <a:r>
              <a:rPr lang="en-MY" dirty="0"/>
              <a:t>Feb 2019 – </a:t>
            </a:r>
            <a:r>
              <a:rPr lang="en-MY" b="1" dirty="0"/>
              <a:t>Right</a:t>
            </a:r>
            <a:r>
              <a:rPr lang="en-MY" dirty="0"/>
              <a:t> </a:t>
            </a:r>
            <a:r>
              <a:rPr lang="en-MY" dirty="0" err="1"/>
              <a:t>Aortofemoral</a:t>
            </a:r>
            <a:r>
              <a:rPr lang="en-MY" dirty="0"/>
              <a:t> Bypass Thrombosis – </a:t>
            </a:r>
            <a:r>
              <a:rPr lang="en-MY" b="1" dirty="0"/>
              <a:t>Right </a:t>
            </a:r>
            <a:r>
              <a:rPr lang="en-MY" dirty="0"/>
              <a:t>Thrombectomy Done – cx with Haematoma Formation – Subsequently evacuation Done.</a:t>
            </a:r>
          </a:p>
          <a:p>
            <a:r>
              <a:rPr lang="en-MY" dirty="0"/>
              <a:t>Dec 2019 – </a:t>
            </a:r>
            <a:r>
              <a:rPr lang="en-MY" b="1" dirty="0"/>
              <a:t>Right</a:t>
            </a:r>
            <a:r>
              <a:rPr lang="en-MY" dirty="0"/>
              <a:t> </a:t>
            </a:r>
            <a:r>
              <a:rPr lang="en-MY" dirty="0" err="1"/>
              <a:t>Aortofemoral</a:t>
            </a:r>
            <a:r>
              <a:rPr lang="en-MY" dirty="0"/>
              <a:t> Bypass Thrombosis (Initially given 72 hours of IVI Heparin, planned for left </a:t>
            </a:r>
            <a:r>
              <a:rPr lang="en-MY" dirty="0" err="1"/>
              <a:t>axiollo</a:t>
            </a:r>
            <a:r>
              <a:rPr lang="en-MY" dirty="0"/>
              <a:t>-femoral, femoral-femoral, and right femoral-popliteal bypass– however patient opted for best medical therapy instead. </a:t>
            </a:r>
          </a:p>
        </p:txBody>
      </p:sp>
    </p:spTree>
    <p:extLst>
      <p:ext uri="{BB962C8B-B14F-4D97-AF65-F5344CB8AC3E}">
        <p14:creationId xmlns:p14="http://schemas.microsoft.com/office/powerpoint/2010/main" val="2750514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4131E-A2E4-47AA-B619-F31043A65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62D2E-4691-471C-AFDA-0E535934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Progressive hypotension despite triple inotrope. BP 60/47, HR 140</a:t>
            </a:r>
          </a:p>
          <a:p>
            <a:r>
              <a:rPr lang="en-MY" dirty="0"/>
              <a:t>Asystole at 1355H</a:t>
            </a:r>
          </a:p>
          <a:p>
            <a:r>
              <a:rPr lang="en-MY" dirty="0" err="1"/>
              <a:t>Cpr</a:t>
            </a:r>
            <a:r>
              <a:rPr lang="en-MY" dirty="0"/>
              <a:t> commenced – 15 minutes – Adrenaline x 2, Subsequently ROSC. Pupils fixed and dilated. BP 80/60 , PR 80</a:t>
            </a:r>
          </a:p>
          <a:p>
            <a:r>
              <a:rPr lang="en-MY" dirty="0"/>
              <a:t>Discussion again with family – not for further CPR.</a:t>
            </a:r>
          </a:p>
          <a:p>
            <a:r>
              <a:rPr lang="en-MY" dirty="0"/>
              <a:t>Asystole again at 1440H. Pronounced dead.</a:t>
            </a:r>
          </a:p>
          <a:p>
            <a:r>
              <a:rPr lang="en-MY" dirty="0"/>
              <a:t>COD : Sepsis with Multiorgan Failure Post </a:t>
            </a:r>
            <a:r>
              <a:rPr lang="en-MY" dirty="0" err="1"/>
              <a:t>Axillo</a:t>
            </a:r>
            <a:r>
              <a:rPr lang="en-MY" dirty="0"/>
              <a:t>-Bifemoral Popliteal Bypass</a:t>
            </a:r>
          </a:p>
        </p:txBody>
      </p:sp>
    </p:spTree>
    <p:extLst>
      <p:ext uri="{BB962C8B-B14F-4D97-AF65-F5344CB8AC3E}">
        <p14:creationId xmlns:p14="http://schemas.microsoft.com/office/powerpoint/2010/main" val="405120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2D8D0-074F-41E8-8616-46CCA632D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E179A-7521-4DE6-92BD-30C1F2019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Came to ED on 30/01/2020</a:t>
            </a:r>
          </a:p>
          <a:p>
            <a:r>
              <a:rPr lang="en-MY" dirty="0"/>
              <a:t>P/W Increase  in Right Lower Limb Pain x 3/52</a:t>
            </a:r>
          </a:p>
          <a:p>
            <a:pPr lvl="1"/>
            <a:r>
              <a:rPr lang="en-MY" dirty="0"/>
              <a:t>Right Big Toe Gangrene x 5/7</a:t>
            </a:r>
          </a:p>
          <a:p>
            <a:pPr lvl="1"/>
            <a:r>
              <a:rPr lang="en-MY" dirty="0"/>
              <a:t>Upon standing, felt pain over right foot 3/52 – worsening and ascending up to the knee</a:t>
            </a:r>
          </a:p>
          <a:p>
            <a:pPr lvl="1"/>
            <a:r>
              <a:rPr lang="en-MY" dirty="0"/>
              <a:t>Reduced sensation and numbness over lower limb</a:t>
            </a:r>
          </a:p>
          <a:p>
            <a:pPr lvl="1"/>
            <a:r>
              <a:rPr lang="en-MY" dirty="0"/>
              <a:t>Otherwise no fever</a:t>
            </a:r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88372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30FAF-6A69-410B-BA92-1E53CB3F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O/E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AFE02-57A0-4645-AF86-37C17A29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BP 157/100</a:t>
            </a:r>
          </a:p>
          <a:p>
            <a:r>
              <a:rPr lang="en-MY" dirty="0"/>
              <a:t>PR 99</a:t>
            </a:r>
          </a:p>
          <a:p>
            <a:r>
              <a:rPr lang="en-MY" dirty="0"/>
              <a:t>T 36.6 *C</a:t>
            </a:r>
          </a:p>
          <a:p>
            <a:r>
              <a:rPr lang="en-MY" dirty="0"/>
              <a:t>PA : Soft</a:t>
            </a:r>
          </a:p>
          <a:p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A65C24-7182-4A12-AA9B-B0A8BAB67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786" y="10551"/>
            <a:ext cx="8350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0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2A05-D63F-4E97-A759-CCE26D83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18F46E2-C322-4D31-AB63-7F73A0D61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191575"/>
              </p:ext>
            </p:extLst>
          </p:nvPr>
        </p:nvGraphicFramePr>
        <p:xfrm>
          <a:off x="838201" y="1825625"/>
          <a:ext cx="182679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931">
                  <a:extLst>
                    <a:ext uri="{9D8B030D-6E8A-4147-A177-3AD203B41FA5}">
                      <a16:colId xmlns:a16="http://schemas.microsoft.com/office/drawing/2014/main" val="547787148"/>
                    </a:ext>
                  </a:extLst>
                </a:gridCol>
                <a:gridCol w="608931">
                  <a:extLst>
                    <a:ext uri="{9D8B030D-6E8A-4147-A177-3AD203B41FA5}">
                      <a16:colId xmlns:a16="http://schemas.microsoft.com/office/drawing/2014/main" val="4028155561"/>
                    </a:ext>
                  </a:extLst>
                </a:gridCol>
                <a:gridCol w="608931">
                  <a:extLst>
                    <a:ext uri="{9D8B030D-6E8A-4147-A177-3AD203B41FA5}">
                      <a16:colId xmlns:a16="http://schemas.microsoft.com/office/drawing/2014/main" val="40708745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HB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WC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PLT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38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274529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0C64393-F802-4260-85FD-69C3A2606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55516"/>
              </p:ext>
            </p:extLst>
          </p:nvPr>
        </p:nvGraphicFramePr>
        <p:xfrm>
          <a:off x="2946398" y="1825625"/>
          <a:ext cx="293102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608">
                  <a:extLst>
                    <a:ext uri="{9D8B030D-6E8A-4147-A177-3AD203B41FA5}">
                      <a16:colId xmlns:a16="http://schemas.microsoft.com/office/drawing/2014/main" val="1927025228"/>
                    </a:ext>
                  </a:extLst>
                </a:gridCol>
                <a:gridCol w="831157">
                  <a:extLst>
                    <a:ext uri="{9D8B030D-6E8A-4147-A177-3AD203B41FA5}">
                      <a16:colId xmlns:a16="http://schemas.microsoft.com/office/drawing/2014/main" val="2084221799"/>
                    </a:ext>
                  </a:extLst>
                </a:gridCol>
                <a:gridCol w="842211">
                  <a:extLst>
                    <a:ext uri="{9D8B030D-6E8A-4147-A177-3AD203B41FA5}">
                      <a16:colId xmlns:a16="http://schemas.microsoft.com/office/drawing/2014/main" val="2948808838"/>
                    </a:ext>
                  </a:extLst>
                </a:gridCol>
                <a:gridCol w="782051">
                  <a:extLst>
                    <a:ext uri="{9D8B030D-6E8A-4147-A177-3AD203B41FA5}">
                      <a16:colId xmlns:a16="http://schemas.microsoft.com/office/drawing/2014/main" val="2910473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/>
                        <a:t>Creat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K+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643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54.8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892275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394E8068-5CD0-43B3-978E-80CED32D9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215785"/>
              </p:ext>
            </p:extLst>
          </p:nvPr>
        </p:nvGraphicFramePr>
        <p:xfrm>
          <a:off x="6158829" y="1825625"/>
          <a:ext cx="8402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205">
                  <a:extLst>
                    <a:ext uri="{9D8B030D-6E8A-4147-A177-3AD203B41FA5}">
                      <a16:colId xmlns:a16="http://schemas.microsoft.com/office/drawing/2014/main" val="641722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CRP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5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12.40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1009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B93A517-1562-49D8-835C-F9A887DC5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229725"/>
              </p:ext>
            </p:extLst>
          </p:nvPr>
        </p:nvGraphicFramePr>
        <p:xfrm>
          <a:off x="838201" y="2975587"/>
          <a:ext cx="463015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384">
                  <a:extLst>
                    <a:ext uri="{9D8B030D-6E8A-4147-A177-3AD203B41FA5}">
                      <a16:colId xmlns:a16="http://schemas.microsoft.com/office/drawing/2014/main" val="1961427611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444551960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4276948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APTT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INR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20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11.8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55.4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0.88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897240"/>
                  </a:ext>
                </a:extLst>
              </a:tr>
            </a:tbl>
          </a:graphicData>
        </a:graphic>
      </p:graphicFrame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09A5DBBF-1E96-4BD6-B21C-F6CF7B606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45359"/>
              </p:ext>
            </p:extLst>
          </p:nvPr>
        </p:nvGraphicFramePr>
        <p:xfrm>
          <a:off x="838200" y="4214840"/>
          <a:ext cx="677333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9375795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68657253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96551310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746710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643770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Alb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Po4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3329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2.41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8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08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F325-E257-48E9-8160-78C038167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60444-449D-45FD-B846-C046AE24B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Imp : Right leg critically threatened limb ischaemia ? Blocked graft</a:t>
            </a:r>
          </a:p>
          <a:p>
            <a:endParaRPr lang="en-MY" dirty="0"/>
          </a:p>
          <a:p>
            <a:r>
              <a:rPr lang="en-MY" dirty="0"/>
              <a:t>Admitted to Surgical ward</a:t>
            </a:r>
          </a:p>
          <a:p>
            <a:r>
              <a:rPr lang="en-MY" dirty="0"/>
              <a:t>Started on Augmentin</a:t>
            </a:r>
          </a:p>
          <a:p>
            <a:r>
              <a:rPr lang="en-MY" dirty="0"/>
              <a:t>Analgesia</a:t>
            </a:r>
          </a:p>
        </p:txBody>
      </p:sp>
    </p:spTree>
    <p:extLst>
      <p:ext uri="{BB962C8B-B14F-4D97-AF65-F5344CB8AC3E}">
        <p14:creationId xmlns:p14="http://schemas.microsoft.com/office/powerpoint/2010/main" val="45243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5AFD7-5F36-4693-A34B-2A5DC6A4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A25FA-796B-4B6F-9839-0894ADE17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Admitted in Ward and Reviewed Previous CTA done on 22/12/2019</a:t>
            </a:r>
          </a:p>
          <a:p>
            <a:r>
              <a:rPr lang="en-MY" dirty="0"/>
              <a:t>Long Segment Total occlusion of the infrarenal abdominal aorta and bilateral iliac limb of aorto-bifemoral bypass graft.</a:t>
            </a:r>
          </a:p>
          <a:p>
            <a:r>
              <a:rPr lang="en-MY" dirty="0"/>
              <a:t>Reconstitution of flow in the left common femoral artery from left lumbar and native left external iliac arteries.</a:t>
            </a:r>
          </a:p>
          <a:p>
            <a:r>
              <a:rPr lang="en-MY" dirty="0"/>
              <a:t>The native right common iliac artery and external iliac artery are completely thrombosed and not opacified. Right Common Iliac artery not opacified.</a:t>
            </a:r>
          </a:p>
          <a:p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4855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9392-D913-4D92-9A99-292899D54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ED77C-FABE-4C0F-B896-F5417EFC1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Referred to </a:t>
            </a:r>
            <a:r>
              <a:rPr lang="en-MY" dirty="0" err="1"/>
              <a:t>Anaest</a:t>
            </a:r>
            <a:r>
              <a:rPr lang="en-MY" dirty="0"/>
              <a:t> for preoperative assessment and plan to post case on 4/2/2020 as Semi-E.</a:t>
            </a:r>
          </a:p>
          <a:p>
            <a:r>
              <a:rPr lang="en-MY" dirty="0"/>
              <a:t>Cardiac Assessment from December : </a:t>
            </a:r>
          </a:p>
          <a:p>
            <a:r>
              <a:rPr lang="en-MY" dirty="0"/>
              <a:t>Echo (20/12/2019) EF 50%. Akinetic Apex. Normal chamber, size and valves.</a:t>
            </a:r>
          </a:p>
          <a:p>
            <a:endParaRPr lang="en-MY" dirty="0"/>
          </a:p>
          <a:p>
            <a:r>
              <a:rPr lang="en-MY" dirty="0"/>
              <a:t>Planned for Left </a:t>
            </a:r>
            <a:r>
              <a:rPr lang="en-MY" dirty="0" err="1"/>
              <a:t>Axillo</a:t>
            </a:r>
            <a:r>
              <a:rPr lang="en-MY" dirty="0"/>
              <a:t>-femoral, femoral-femoral, right femoral-popliteal bypass and right Big Toe Ray’s Amputation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0815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E5B5F-EE1B-4A1B-B5B0-47022420F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Surgery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CDE9B-9552-417D-9539-346634D32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5807"/>
          </a:xfrm>
        </p:spPr>
        <p:txBody>
          <a:bodyPr>
            <a:normAutofit fontScale="92500" lnSpcReduction="10000"/>
          </a:bodyPr>
          <a:lstStyle/>
          <a:p>
            <a:r>
              <a:rPr lang="en-MY" dirty="0"/>
              <a:t>Time Start : 1310H</a:t>
            </a:r>
          </a:p>
          <a:p>
            <a:r>
              <a:rPr lang="en-MY" dirty="0"/>
              <a:t>Time Finish : 1840H</a:t>
            </a:r>
          </a:p>
          <a:p>
            <a:r>
              <a:rPr lang="en-MY" dirty="0"/>
              <a:t>Duration : 5H30M</a:t>
            </a:r>
          </a:p>
          <a:p>
            <a:r>
              <a:rPr lang="en-MY" dirty="0"/>
              <a:t>Procedure : Left Axillofemoral Bypass + Femoral – Femoral Bypass + Right Femoral-Popliteal Bypass + Left CFA to SFA Jump Graft</a:t>
            </a:r>
          </a:p>
          <a:p>
            <a:r>
              <a:rPr lang="en-MY" dirty="0"/>
              <a:t>Approach : Longitudinal incision over B/L Upper Thigh</a:t>
            </a:r>
          </a:p>
          <a:p>
            <a:r>
              <a:rPr lang="en-MY" dirty="0"/>
              <a:t>                     Left infraclavicular incision</a:t>
            </a:r>
          </a:p>
          <a:p>
            <a:r>
              <a:rPr lang="en-MY" dirty="0"/>
              <a:t>                     Right Distal Thigh (Medial Aspect)</a:t>
            </a:r>
          </a:p>
          <a:p>
            <a:r>
              <a:rPr lang="en-MY" dirty="0"/>
              <a:t>Intraoperative Finding –  Thrombus at left common femoral artery and previous graft. Iatrogenic arterial wall tear at left CFA at bifurcation during dissection – Decided for Jump Graft (CFA to SFA)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501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1121</Words>
  <Application>Microsoft Office PowerPoint</Application>
  <PresentationFormat>Widescreen</PresentationFormat>
  <Paragraphs>219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Shari Othman</vt:lpstr>
      <vt:lpstr>Background</vt:lpstr>
      <vt:lpstr>Presentation</vt:lpstr>
      <vt:lpstr>O/E</vt:lpstr>
      <vt:lpstr>IX</vt:lpstr>
      <vt:lpstr>PowerPoint Presentation</vt:lpstr>
      <vt:lpstr>PowerPoint Presentation</vt:lpstr>
      <vt:lpstr>PowerPoint Presentation</vt:lpstr>
      <vt:lpstr>Surgery</vt:lpstr>
      <vt:lpstr>Surgery</vt:lpstr>
      <vt:lpstr>Post Op IX</vt:lpstr>
      <vt:lpstr>Post-op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 Othman</dc:title>
  <dc:creator>Karthik</dc:creator>
  <cp:lastModifiedBy>Karthik</cp:lastModifiedBy>
  <cp:revision>36</cp:revision>
  <dcterms:created xsi:type="dcterms:W3CDTF">2020-06-22T13:10:41Z</dcterms:created>
  <dcterms:modified xsi:type="dcterms:W3CDTF">2020-06-22T15:56:58Z</dcterms:modified>
</cp:coreProperties>
</file>