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33587-D0D5-413D-BA1E-C84E91963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AD1022-B971-4320-A93F-7953E1373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4B7BF-058B-400E-9981-8ECD2DEA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BE88-09AD-4645-A912-90242E2E005B}" type="datetimeFigureOut">
              <a:rPr lang="en-MY" smtClean="0"/>
              <a:t>21/6/2020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937B6-C2A5-4F00-86FA-847BEDC31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627E2-3D8D-4EAE-9256-253675FD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D864-B5D1-4977-865C-A25E35A7904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5319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45AF3-878B-49C7-9409-E1FAF2A56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5C8839-3CA9-4837-81DD-DE3080AA9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B0F87-273B-4385-B801-4E511AC71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BE88-09AD-4645-A912-90242E2E005B}" type="datetimeFigureOut">
              <a:rPr lang="en-MY" smtClean="0"/>
              <a:t>21/6/2020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32535-1F0C-446E-BC59-3124D1DAE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01DD3-BFD3-4D3A-ACA7-91E9A6D0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D864-B5D1-4977-865C-A25E35A7904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9062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1E4A55-2B29-4851-B8AC-DA9FC71B54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B8D07B-5953-4BC2-AEC2-3D10C88C4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CC301-7E64-40A9-AB5B-FC87C09B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BE88-09AD-4645-A912-90242E2E005B}" type="datetimeFigureOut">
              <a:rPr lang="en-MY" smtClean="0"/>
              <a:t>21/6/2020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68005-544E-4D2D-ABB6-1EE963F12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5E762-35C5-491A-928B-7FDA78ED5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D864-B5D1-4977-865C-A25E35A7904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7342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8C040-B009-4AD5-A03C-D3726B486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32D5C-38E5-4CB6-BC83-3A42F8642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37EA9-7D6A-4880-90C9-5985981B9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BE88-09AD-4645-A912-90242E2E005B}" type="datetimeFigureOut">
              <a:rPr lang="en-MY" smtClean="0"/>
              <a:t>21/6/2020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537F5-294C-4FB1-B125-C0102BC8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FA53E-9D97-4B6D-B932-5EE809FFC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D864-B5D1-4977-865C-A25E35A7904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6458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09492-0E42-40D5-809F-214E27CB9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0ADAC5-5042-4441-97A4-D5CDF75B8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A91F3-F91D-4CBB-B0C9-A5089903B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BE88-09AD-4645-A912-90242E2E005B}" type="datetimeFigureOut">
              <a:rPr lang="en-MY" smtClean="0"/>
              <a:t>21/6/2020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96246-BC00-491D-BE92-AA64E9F8F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C7783-18CB-496F-8474-26BA8583C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D864-B5D1-4977-865C-A25E35A7904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3318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41FE8-15BA-479E-9B23-4BF74C768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3FA78-29C3-47B0-9208-9427BB1C5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98DC0-8087-4CDF-91C8-A87E6F549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1ABA2B-0BB6-4D61-ADA4-576C06549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BE88-09AD-4645-A912-90242E2E005B}" type="datetimeFigureOut">
              <a:rPr lang="en-MY" smtClean="0"/>
              <a:t>21/6/2020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7829E-8581-4082-BF4B-26AB422A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32CF6-CE5F-42F0-ACCC-7D4CD871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D864-B5D1-4977-865C-A25E35A7904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5814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582F9-9DA4-4714-98AF-FD7C2559C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722D6-F2C4-45DB-A112-7D68867D2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69F5F-1F8C-447C-B67B-48B6A1E6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0F7BCD-D5AB-4313-B5FB-598C9B18EC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843E6A-4B47-400E-B5BA-4912E3179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45C55F-1942-4FC9-895D-DC6BA31F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BE88-09AD-4645-A912-90242E2E005B}" type="datetimeFigureOut">
              <a:rPr lang="en-MY" smtClean="0"/>
              <a:t>21/6/2020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760A2D-6FE2-4150-85A6-C774BFFF3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1D5CBF-9ECB-4B6F-B54F-E40F14767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D864-B5D1-4977-865C-A25E35A7904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7799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D8F33-597D-4BFA-B0D4-9B4936CE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C226C8-1192-4290-9353-CFCC61529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BE88-09AD-4645-A912-90242E2E005B}" type="datetimeFigureOut">
              <a:rPr lang="en-MY" smtClean="0"/>
              <a:t>21/6/2020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EFA91-52EC-4B08-AC79-15FFAA2C5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04FA0-2A51-47C9-8B2D-2EADEE5ED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D864-B5D1-4977-865C-A25E35A7904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9425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31292E-8CD1-4E31-BC80-2963F4CBD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BE88-09AD-4645-A912-90242E2E005B}" type="datetimeFigureOut">
              <a:rPr lang="en-MY" smtClean="0"/>
              <a:t>21/6/2020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8904D2-2D09-4E00-9EE0-3317181E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A873D-C073-442D-9A23-02A9677B0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D864-B5D1-4977-865C-A25E35A7904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282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727FB-AF09-4A47-A23A-A8429171A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EAD55-1480-4916-96EB-2FE11E25D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F9033-C722-41A1-827D-2F67B043C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13B66-9218-42DF-967B-B7D1D3C9B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BE88-09AD-4645-A912-90242E2E005B}" type="datetimeFigureOut">
              <a:rPr lang="en-MY" smtClean="0"/>
              <a:t>21/6/2020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75260-B6B9-4A70-AE8C-451B6D376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0DCE9-BE2D-4CA4-A995-B6257CCB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D864-B5D1-4977-865C-A25E35A7904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8846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BF6D-FEFF-4294-BF9E-6F16F0E5F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800243-B77B-4334-92CA-3774BB7CA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F6AE2-2A3B-439E-965E-37346D817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AA240-D2B3-43AC-A8BF-8E1FD44FB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BE88-09AD-4645-A912-90242E2E005B}" type="datetimeFigureOut">
              <a:rPr lang="en-MY" smtClean="0"/>
              <a:t>21/6/2020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8F1D1-329F-44BF-9BB0-D024224BD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43500-0AB0-4C33-A266-2D5A9D70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D864-B5D1-4977-865C-A25E35A7904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93934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DED894-7C13-476D-8861-53EA14E9B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83A3D-9C3E-41DE-AB36-DE64190B1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D03DD-279C-491A-97F2-D726503F7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ABE88-09AD-4645-A912-90242E2E005B}" type="datetimeFigureOut">
              <a:rPr lang="en-MY" smtClean="0"/>
              <a:t>21/6/2020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A4A39-F8E3-4DBE-943F-C50FBEC11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7D06F-3BAE-47BC-908F-E0339A452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3D864-B5D1-4977-865C-A25E35A7904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5125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07C2A-E7FB-431A-A3EA-FF98CA8F36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MY" dirty="0"/>
              <a:t>BAHTIAR AHMAD</a:t>
            </a:r>
            <a:br>
              <a:rPr lang="en-MY" dirty="0"/>
            </a:br>
            <a:r>
              <a:rPr lang="en-MY" dirty="0"/>
              <a:t>M849019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8AF49F-604D-4246-98ED-12245AE52B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MY" dirty="0"/>
              <a:t>DOA : 03/05/2020</a:t>
            </a:r>
          </a:p>
          <a:p>
            <a:r>
              <a:rPr lang="en-MY" dirty="0"/>
              <a:t>DOD : 05/05/2020</a:t>
            </a:r>
          </a:p>
          <a:p>
            <a:r>
              <a:rPr lang="en-MY" dirty="0"/>
              <a:t>COD : Acute Coronary Syndrome with underlying Perforated </a:t>
            </a:r>
            <a:r>
              <a:rPr lang="en-MY"/>
              <a:t>Gallbladder Empyema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70970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75326-D543-4B2A-B1D9-50E7C8D63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C01AC-4253-4D22-80C1-5F6AC46BD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MY" dirty="0"/>
              <a:t>Post-op Day 2</a:t>
            </a:r>
          </a:p>
          <a:p>
            <a:r>
              <a:rPr lang="en-MY" dirty="0"/>
              <a:t>Tolerating Fluid</a:t>
            </a:r>
          </a:p>
          <a:p>
            <a:r>
              <a:rPr lang="en-MY" dirty="0"/>
              <a:t>Pain tolerable on PCA Morphine</a:t>
            </a:r>
          </a:p>
          <a:p>
            <a:r>
              <a:rPr lang="en-MY" dirty="0"/>
              <a:t>No chest pain. No shortness of breath</a:t>
            </a:r>
          </a:p>
          <a:p>
            <a:r>
              <a:rPr lang="en-MY" dirty="0"/>
              <a:t>Haemodynamically Stable, Not Tachycardic. Urine output Adequate. No </a:t>
            </a:r>
            <a:r>
              <a:rPr lang="en-MY" dirty="0" err="1"/>
              <a:t>intropes</a:t>
            </a:r>
            <a:r>
              <a:rPr lang="en-MY" dirty="0"/>
              <a:t>.</a:t>
            </a:r>
          </a:p>
          <a:p>
            <a:r>
              <a:rPr lang="en-MY" dirty="0"/>
              <a:t>Post-operative care onboard</a:t>
            </a:r>
          </a:p>
          <a:p>
            <a:pPr lvl="1"/>
            <a:r>
              <a:rPr lang="en-MY" dirty="0"/>
              <a:t>Chest Physio, Incentive Spirometry, TED Stocking</a:t>
            </a:r>
          </a:p>
          <a:p>
            <a:r>
              <a:rPr lang="en-MY" dirty="0"/>
              <a:t>Planned to transfer to General ward in view of bed needed by patient from PACU</a:t>
            </a:r>
          </a:p>
        </p:txBody>
      </p:sp>
    </p:spTree>
    <p:extLst>
      <p:ext uri="{BB962C8B-B14F-4D97-AF65-F5344CB8AC3E}">
        <p14:creationId xmlns:p14="http://schemas.microsoft.com/office/powerpoint/2010/main" val="3890201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DDD4C-5E7C-4905-B152-BC39C756B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C22EC-6048-4D00-B817-D201369DB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Post Op Day 2 Review in General Ward</a:t>
            </a:r>
          </a:p>
          <a:p>
            <a:endParaRPr lang="en-MY" dirty="0"/>
          </a:p>
          <a:p>
            <a:r>
              <a:rPr lang="en-MY" dirty="0"/>
              <a:t>No Chest Pain. No SOB</a:t>
            </a:r>
          </a:p>
          <a:p>
            <a:r>
              <a:rPr lang="en-MY" dirty="0"/>
              <a:t>Good pain control</a:t>
            </a:r>
          </a:p>
          <a:p>
            <a:r>
              <a:rPr lang="en-MY" dirty="0"/>
              <a:t>Haemodynamically stable</a:t>
            </a:r>
          </a:p>
          <a:p>
            <a:r>
              <a:rPr lang="en-MY" dirty="0"/>
              <a:t>BP 110/76  </a:t>
            </a:r>
            <a:r>
              <a:rPr lang="en-MY" dirty="0" err="1"/>
              <a:t>pr</a:t>
            </a:r>
            <a:r>
              <a:rPr lang="en-MY" dirty="0"/>
              <a:t> 78 / T 37</a:t>
            </a:r>
          </a:p>
          <a:p>
            <a:r>
              <a:rPr lang="en-MY" dirty="0"/>
              <a:t>Drain 20cc </a:t>
            </a:r>
            <a:r>
              <a:rPr lang="en-MY" dirty="0" err="1"/>
              <a:t>Haemoserous</a:t>
            </a:r>
            <a:endParaRPr lang="en-MY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42225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72EC5-F10A-4AE6-9757-56323FCB5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EE606-AAE5-4D78-8201-0F0D9A1BA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Noted at 1955H – patient unresponsive</a:t>
            </a:r>
          </a:p>
          <a:p>
            <a:r>
              <a:rPr lang="en-MY" dirty="0"/>
              <a:t>Attended Stat by </a:t>
            </a:r>
            <a:r>
              <a:rPr lang="en-MY" dirty="0" err="1"/>
              <a:t>oncall</a:t>
            </a:r>
            <a:r>
              <a:rPr lang="en-MY" dirty="0"/>
              <a:t> team – No pulse palpable</a:t>
            </a:r>
          </a:p>
          <a:p>
            <a:r>
              <a:rPr lang="en-MY" dirty="0"/>
              <a:t>CPR commenced about 45 minutes – Unable to regain rhythm</a:t>
            </a:r>
          </a:p>
          <a:p>
            <a:endParaRPr lang="en-MY" dirty="0"/>
          </a:p>
          <a:p>
            <a:r>
              <a:rPr lang="en-MY" dirty="0"/>
              <a:t>Pronounced dead @ 2041H on 5/5/2020</a:t>
            </a:r>
          </a:p>
          <a:p>
            <a:r>
              <a:rPr lang="en-MY" dirty="0"/>
              <a:t>Cause of Death : Acute Coronary Syndrome with underlying Perforate</a:t>
            </a:r>
          </a:p>
          <a:p>
            <a:r>
              <a:rPr lang="en-MY" dirty="0"/>
              <a:t>d GB Empyema.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03981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EA01C-6929-451E-A09E-C27525343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D85E3EDD-1779-4623-9E3A-9405CE8DAAA1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88A997-4739-4263-A2ED-D9CEAD220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51435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254CB0-2CA7-47BA-821E-2EA87DBF9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515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19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1F639-8E97-4491-95FB-0441FB97A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3F4E-DB9E-4CFE-B8E9-7190327F8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MY" dirty="0"/>
              <a:t> 49/M</a:t>
            </a:r>
          </a:p>
          <a:p>
            <a:pPr marL="0" indent="0">
              <a:buNone/>
            </a:pPr>
            <a:r>
              <a:rPr lang="en-MY" dirty="0"/>
              <a:t>U/L 	DM ( T. MTF / T. GLICLAZIDE / S/C </a:t>
            </a:r>
            <a:r>
              <a:rPr lang="en-MY" dirty="0" err="1"/>
              <a:t>Insulatard</a:t>
            </a:r>
            <a:r>
              <a:rPr lang="en-MY" dirty="0"/>
              <a:t> 10U ON)</a:t>
            </a:r>
          </a:p>
          <a:p>
            <a:pPr marL="0" indent="0">
              <a:buNone/>
            </a:pPr>
            <a:r>
              <a:rPr lang="en-MY" dirty="0"/>
              <a:t>	HPT (Telmisartan / Amlodipine)</a:t>
            </a:r>
          </a:p>
          <a:p>
            <a:endParaRPr lang="en-MY" dirty="0"/>
          </a:p>
          <a:p>
            <a:pPr marL="0" indent="0">
              <a:buNone/>
            </a:pPr>
            <a:r>
              <a:rPr lang="en-MY" dirty="0"/>
              <a:t>P/W 	Abdominal Pain x 2/7</a:t>
            </a:r>
          </a:p>
          <a:p>
            <a:pPr marL="0" indent="0">
              <a:buNone/>
            </a:pPr>
            <a:r>
              <a:rPr lang="en-MY" dirty="0"/>
              <a:t>	- mainly over the right upper abdomen</a:t>
            </a:r>
          </a:p>
          <a:p>
            <a:pPr marL="0" indent="0">
              <a:buNone/>
            </a:pPr>
            <a:r>
              <a:rPr lang="en-MY" dirty="0"/>
              <a:t>	- continuous, sharp pain</a:t>
            </a:r>
          </a:p>
          <a:p>
            <a:pPr marL="0" indent="0">
              <a:buNone/>
            </a:pPr>
            <a:r>
              <a:rPr lang="en-MY" dirty="0"/>
              <a:t>	- non-radiating, aggravated by breathing and movement</a:t>
            </a:r>
          </a:p>
          <a:p>
            <a:pPr marL="0" indent="0">
              <a:buNone/>
            </a:pPr>
            <a:r>
              <a:rPr lang="en-MY" dirty="0"/>
              <a:t>	- Visited to ED the day before, discharged after pain improvement</a:t>
            </a:r>
          </a:p>
          <a:p>
            <a:pPr marL="0" indent="0">
              <a:buNone/>
            </a:pPr>
            <a:r>
              <a:rPr lang="en-MY" dirty="0"/>
              <a:t>	- Hx of visit to ED in Feb 2020 with similar </a:t>
            </a:r>
            <a:r>
              <a:rPr lang="en-MY" dirty="0" err="1"/>
              <a:t>sx</a:t>
            </a:r>
            <a:r>
              <a:rPr lang="en-MY" dirty="0"/>
              <a:t>, discharged with referral                        	   to gastro as outpatient for scope</a:t>
            </a:r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dirty="0"/>
              <a:t>	A/W Fever x 2/7</a:t>
            </a:r>
          </a:p>
          <a:p>
            <a:pPr marL="0" indent="0">
              <a:buNone/>
            </a:pPr>
            <a:r>
              <a:rPr lang="en-MY" dirty="0"/>
              <a:t>	Tea Coloured Urine x 1/52</a:t>
            </a:r>
          </a:p>
        </p:txBody>
      </p:sp>
    </p:spTree>
    <p:extLst>
      <p:ext uri="{BB962C8B-B14F-4D97-AF65-F5344CB8AC3E}">
        <p14:creationId xmlns:p14="http://schemas.microsoft.com/office/powerpoint/2010/main" val="366773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20E3D-9B44-4F5F-8E09-3ED619203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14D8C-9ECB-4E2B-97D0-A019EB7AB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MY" dirty="0"/>
              <a:t>O/E</a:t>
            </a:r>
          </a:p>
          <a:p>
            <a:r>
              <a:rPr lang="en-MY" dirty="0"/>
              <a:t>BP 133/81</a:t>
            </a:r>
          </a:p>
          <a:p>
            <a:r>
              <a:rPr lang="en-MY" dirty="0"/>
              <a:t>PR 111</a:t>
            </a:r>
          </a:p>
          <a:p>
            <a:r>
              <a:rPr lang="en-MY" dirty="0"/>
              <a:t>T : 38.2*C</a:t>
            </a:r>
          </a:p>
          <a:p>
            <a:r>
              <a:rPr lang="en-MY" dirty="0"/>
              <a:t>P/S 9/10 </a:t>
            </a:r>
          </a:p>
          <a:p>
            <a:r>
              <a:rPr lang="en-MY" dirty="0"/>
              <a:t>PA : Tender RHC. Localised Guarding.</a:t>
            </a:r>
          </a:p>
          <a:p>
            <a:r>
              <a:rPr lang="en-MY" dirty="0"/>
              <a:t>Bedside USG : Gallstone. Unable to measure size of duct. No Free fluid. Aorta 1.25cm</a:t>
            </a:r>
          </a:p>
          <a:p>
            <a:r>
              <a:rPr lang="en-MY" dirty="0"/>
              <a:t>Murphy +</a:t>
            </a:r>
            <a:r>
              <a:rPr lang="en-MY" dirty="0" err="1"/>
              <a:t>ve</a:t>
            </a:r>
            <a:endParaRPr lang="en-MY" dirty="0"/>
          </a:p>
          <a:p>
            <a:r>
              <a:rPr lang="en-MY" dirty="0"/>
              <a:t>PR Brownish</a:t>
            </a:r>
          </a:p>
        </p:txBody>
      </p:sp>
    </p:spTree>
    <p:extLst>
      <p:ext uri="{BB962C8B-B14F-4D97-AF65-F5344CB8AC3E}">
        <p14:creationId xmlns:p14="http://schemas.microsoft.com/office/powerpoint/2010/main" val="266563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2E067-5330-46EA-B491-3BBFFC4C8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645C1-2AB2-4AFD-B1BC-103ECB626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MY" dirty="0"/>
              <a:t>IX</a:t>
            </a:r>
          </a:p>
          <a:p>
            <a:r>
              <a:rPr lang="en-MY" dirty="0"/>
              <a:t>FBC : HB 15.8 / WC 27.5 / </a:t>
            </a:r>
            <a:r>
              <a:rPr lang="en-MY" dirty="0" err="1"/>
              <a:t>Plt</a:t>
            </a:r>
            <a:r>
              <a:rPr lang="en-MY" dirty="0"/>
              <a:t> 300 </a:t>
            </a:r>
          </a:p>
          <a:p>
            <a:r>
              <a:rPr lang="en-MY" dirty="0"/>
              <a:t>RP : Ur 2.4 / Cr 90 / Na 130 / K+ 3.8 </a:t>
            </a:r>
          </a:p>
          <a:p>
            <a:r>
              <a:rPr lang="en-MY" dirty="0" err="1"/>
              <a:t>Crp</a:t>
            </a:r>
            <a:r>
              <a:rPr lang="en-MY" dirty="0"/>
              <a:t> : 19.55</a:t>
            </a:r>
          </a:p>
          <a:p>
            <a:r>
              <a:rPr lang="en-MY" dirty="0"/>
              <a:t>Amylase : 35</a:t>
            </a:r>
          </a:p>
          <a:p>
            <a:r>
              <a:rPr lang="en-MY" dirty="0"/>
              <a:t>Alb 20.2 / ALT 30 / ALP 104</a:t>
            </a:r>
          </a:p>
          <a:p>
            <a:r>
              <a:rPr lang="en-MY" dirty="0"/>
              <a:t>pH 7.442 / Pco2 32.7 </a:t>
            </a:r>
            <a:r>
              <a:rPr lang="en-MY"/>
              <a:t>/ HCO3 23.3 / BE -1.5 / Lac 3.8</a:t>
            </a:r>
            <a:endParaRPr lang="en-MY" dirty="0"/>
          </a:p>
          <a:p>
            <a:r>
              <a:rPr lang="en-MY" dirty="0"/>
              <a:t>CXR – No Air Under Diaphragm</a:t>
            </a:r>
          </a:p>
          <a:p>
            <a:endParaRPr lang="en-MY" dirty="0"/>
          </a:p>
          <a:p>
            <a:r>
              <a:rPr lang="en-MY" dirty="0"/>
              <a:t>ED Imp: Acute Cholecystitis TRO Ascending Cholangitis</a:t>
            </a:r>
          </a:p>
          <a:p>
            <a:r>
              <a:rPr lang="en-MY" dirty="0"/>
              <a:t>Referred to Surgical</a:t>
            </a:r>
          </a:p>
        </p:txBody>
      </p:sp>
    </p:spTree>
    <p:extLst>
      <p:ext uri="{BB962C8B-B14F-4D97-AF65-F5344CB8AC3E}">
        <p14:creationId xmlns:p14="http://schemas.microsoft.com/office/powerpoint/2010/main" val="6613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F1C0C-01D4-4087-8B13-5737F1B86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A0966-E960-4B57-810D-2640AC6E0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MY" dirty="0"/>
              <a:t>Seen By Surgical Team Impression – TRO GB Empyema</a:t>
            </a:r>
          </a:p>
          <a:p>
            <a:r>
              <a:rPr lang="en-MY" dirty="0"/>
              <a:t>Planned for Cultures, Fluid Resuscitation, Antibiotics </a:t>
            </a:r>
          </a:p>
          <a:p>
            <a:r>
              <a:rPr lang="en-MY" dirty="0"/>
              <a:t>CT Abdomen Urgent Done</a:t>
            </a:r>
          </a:p>
          <a:p>
            <a:pPr lvl="1"/>
            <a:r>
              <a:rPr lang="en-MY" dirty="0"/>
              <a:t>Distended GB, thickened oedematous wall and enhanced mucosa</a:t>
            </a:r>
          </a:p>
          <a:p>
            <a:pPr lvl="1"/>
            <a:r>
              <a:rPr lang="en-MY" dirty="0"/>
              <a:t>Pericholecystic fat streakiness and interstitial oedema and pooling of free fluid around D2/D3</a:t>
            </a:r>
          </a:p>
          <a:p>
            <a:pPr lvl="1"/>
            <a:r>
              <a:rPr lang="en-MY" dirty="0"/>
              <a:t>No clear defect in GB wall to suggest perforation</a:t>
            </a:r>
          </a:p>
          <a:p>
            <a:pPr marL="457200" lvl="1" indent="0">
              <a:buNone/>
            </a:pPr>
            <a:endParaRPr lang="en-MY" dirty="0"/>
          </a:p>
          <a:p>
            <a:pPr marL="457200" lvl="1" indent="0">
              <a:buNone/>
            </a:pPr>
            <a:r>
              <a:rPr lang="en-MY" dirty="0"/>
              <a:t>Imp : Features suspicious of GB Empyema with extensive surrounding inflammatory changes and free fluid. No Specific CT Findings to suggest GB Perforation. </a:t>
            </a:r>
          </a:p>
          <a:p>
            <a:pPr marL="457200" lvl="1" indent="0">
              <a:buNone/>
            </a:pPr>
            <a:endParaRPr lang="en-MY" dirty="0"/>
          </a:p>
          <a:p>
            <a:pPr marL="457200" lvl="1" indent="0">
              <a:buNone/>
            </a:pPr>
            <a:endParaRPr lang="en-MY" dirty="0"/>
          </a:p>
          <a:p>
            <a:pPr marL="457200" lvl="1" indent="0">
              <a:buNone/>
            </a:pPr>
            <a:r>
              <a:rPr lang="en-MY" dirty="0"/>
              <a:t>Resuscitation and Post Case for Open Cholecystectomy KIV CBD Exploration</a:t>
            </a:r>
          </a:p>
          <a:p>
            <a:pPr marL="457200" lvl="1" indent="0">
              <a:buNone/>
            </a:pPr>
            <a:r>
              <a:rPr lang="en-MY" dirty="0"/>
              <a:t>Updated HPB Team to Standby</a:t>
            </a:r>
          </a:p>
        </p:txBody>
      </p:sp>
    </p:spTree>
    <p:extLst>
      <p:ext uri="{BB962C8B-B14F-4D97-AF65-F5344CB8AC3E}">
        <p14:creationId xmlns:p14="http://schemas.microsoft.com/office/powerpoint/2010/main" val="64117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BAC98-C080-40D9-9AEE-3F72A49BD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D1689-2AEB-43EF-926A-2D04EEA9A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Noted Pre-Induction ST Depression @ Lead II on cardiac monitor</a:t>
            </a:r>
          </a:p>
          <a:p>
            <a:r>
              <a:rPr lang="en-MY" dirty="0"/>
              <a:t>ST Depression V4-V6</a:t>
            </a:r>
          </a:p>
          <a:p>
            <a:endParaRPr lang="en-MY" dirty="0"/>
          </a:p>
          <a:p>
            <a:r>
              <a:rPr lang="en-MY" dirty="0"/>
              <a:t>Otherwise patient asymptomatic</a:t>
            </a:r>
          </a:p>
          <a:p>
            <a:endParaRPr lang="en-MY" dirty="0"/>
          </a:p>
          <a:p>
            <a:r>
              <a:rPr lang="en-MY" dirty="0"/>
              <a:t>Planned to refer to cardio post-op</a:t>
            </a:r>
          </a:p>
        </p:txBody>
      </p:sp>
    </p:spTree>
    <p:extLst>
      <p:ext uri="{BB962C8B-B14F-4D97-AF65-F5344CB8AC3E}">
        <p14:creationId xmlns:p14="http://schemas.microsoft.com/office/powerpoint/2010/main" val="4011507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7AFE1-B46D-49F4-96A5-B01AE5580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57BD8-25F5-401F-AD0D-716E3388B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MY" dirty="0"/>
              <a:t>Time Start : 1500H</a:t>
            </a:r>
          </a:p>
          <a:p>
            <a:r>
              <a:rPr lang="en-MY" dirty="0"/>
              <a:t>Time Finish : 1645H</a:t>
            </a:r>
          </a:p>
          <a:p>
            <a:r>
              <a:rPr lang="en-MY" dirty="0"/>
              <a:t>Duration : 1HR 45M</a:t>
            </a:r>
          </a:p>
          <a:p>
            <a:r>
              <a:rPr lang="en-MY" dirty="0"/>
              <a:t>Intraoperative Finding : </a:t>
            </a:r>
          </a:p>
          <a:p>
            <a:pPr lvl="1"/>
            <a:r>
              <a:rPr lang="en-MY" dirty="0"/>
              <a:t>Turbid Fluid at RHC and Pelvis ~100cc</a:t>
            </a:r>
          </a:p>
          <a:p>
            <a:pPr lvl="1"/>
            <a:r>
              <a:rPr lang="en-MY" dirty="0"/>
              <a:t>Sealed perforation at gallbladder fundus, </a:t>
            </a:r>
            <a:r>
              <a:rPr lang="en-MY" dirty="0" err="1"/>
              <a:t>omentum</a:t>
            </a:r>
            <a:r>
              <a:rPr lang="en-MY" dirty="0"/>
              <a:t> adhered to perforation site</a:t>
            </a:r>
          </a:p>
          <a:p>
            <a:pPr lvl="1"/>
            <a:r>
              <a:rPr lang="en-MY" dirty="0"/>
              <a:t>Gallbladder opened at body, turbid bile drained. No stones seen within</a:t>
            </a:r>
          </a:p>
          <a:p>
            <a:pPr lvl="1"/>
            <a:r>
              <a:rPr lang="en-MY" dirty="0"/>
              <a:t>Unable to proceed with OTC as unable to cannulate Cystic duct</a:t>
            </a:r>
          </a:p>
          <a:p>
            <a:pPr lvl="1"/>
            <a:r>
              <a:rPr lang="en-MY" dirty="0"/>
              <a:t>Reconstituting Subtotal Cholecystectomy done</a:t>
            </a:r>
          </a:p>
          <a:p>
            <a:pPr lvl="1"/>
            <a:r>
              <a:rPr lang="en-MY" dirty="0"/>
              <a:t>EBL ~500CC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14223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AA805-FFE4-4376-B534-533A6097F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Post 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2DC9D-DEAD-44C0-86B2-00043A97B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Post operatively nursed in HDS</a:t>
            </a:r>
          </a:p>
          <a:p>
            <a:r>
              <a:rPr lang="en-MY" dirty="0"/>
              <a:t>Haemodynamically stable, Not on inotropic support</a:t>
            </a:r>
          </a:p>
          <a:p>
            <a:r>
              <a:rPr lang="en-MY" dirty="0"/>
              <a:t>No chest pain, no sob</a:t>
            </a:r>
          </a:p>
          <a:p>
            <a:r>
              <a:rPr lang="en-MY" dirty="0"/>
              <a:t>Pain tolerable over operative site on PCA</a:t>
            </a:r>
          </a:p>
          <a:p>
            <a:r>
              <a:rPr lang="en-MY" dirty="0"/>
              <a:t>Drain ~100cc </a:t>
            </a:r>
            <a:r>
              <a:rPr lang="en-MY" dirty="0" err="1"/>
              <a:t>Haemoserous</a:t>
            </a:r>
            <a:endParaRPr lang="en-MY" dirty="0"/>
          </a:p>
          <a:p>
            <a:endParaRPr lang="en-MY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22220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DCFE3-CAD4-40B9-8B5D-731FAB771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Cardio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FF948-465A-4CA0-AACD-FD3E78138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756"/>
            <a:ext cx="10515600" cy="4617286"/>
          </a:xfrm>
        </p:spPr>
        <p:txBody>
          <a:bodyPr>
            <a:normAutofit fontScale="92500" lnSpcReduction="20000"/>
          </a:bodyPr>
          <a:lstStyle/>
          <a:p>
            <a:r>
              <a:rPr lang="en-MY" dirty="0"/>
              <a:t>Reviewed by Cardio</a:t>
            </a:r>
          </a:p>
          <a:p>
            <a:r>
              <a:rPr lang="en-MY" dirty="0"/>
              <a:t>Asymptomatic. No Chest Pain. No Shortness of Breath</a:t>
            </a:r>
          </a:p>
          <a:p>
            <a:r>
              <a:rPr lang="en-MY" dirty="0"/>
              <a:t>ED –ECG Sinus Rhythm, no Ischaemic Changes</a:t>
            </a:r>
          </a:p>
          <a:p>
            <a:r>
              <a:rPr lang="en-MY" dirty="0"/>
              <a:t>Pre-Induction ECG – ST depression Lead II, V4-V6</a:t>
            </a:r>
          </a:p>
          <a:p>
            <a:r>
              <a:rPr lang="en-MY" dirty="0"/>
              <a:t>Post operative ECG – Sinus Rhythm, Resolved ST Depression</a:t>
            </a:r>
          </a:p>
          <a:p>
            <a:endParaRPr lang="en-MY" dirty="0"/>
          </a:p>
          <a:p>
            <a:endParaRPr lang="en-MY" dirty="0"/>
          </a:p>
          <a:p>
            <a:r>
              <a:rPr lang="en-MY" dirty="0"/>
              <a:t>Cardio Impression : Post-Operative Myocardial Injury TRO CAD</a:t>
            </a:r>
          </a:p>
          <a:p>
            <a:r>
              <a:rPr lang="en-MY" dirty="0"/>
              <a:t>Plan to start T. </a:t>
            </a:r>
            <a:r>
              <a:rPr lang="en-MY" dirty="0" err="1"/>
              <a:t>Cardipirin</a:t>
            </a:r>
            <a:r>
              <a:rPr lang="en-MY" dirty="0"/>
              <a:t> if no contraindication</a:t>
            </a:r>
          </a:p>
          <a:p>
            <a:r>
              <a:rPr lang="en-MY" dirty="0"/>
              <a:t>Risk Stratification as outpatient Echo; Exercise Stress Test</a:t>
            </a:r>
          </a:p>
          <a:p>
            <a:r>
              <a:rPr lang="en-MY" dirty="0"/>
              <a:t>Cardio Review PRN</a:t>
            </a:r>
          </a:p>
          <a:p>
            <a:endParaRPr lang="en-MY" dirty="0"/>
          </a:p>
          <a:p>
            <a:endParaRPr lang="en-MY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004C690-D310-4FD5-95B9-0E73D5723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604328"/>
              </p:ext>
            </p:extLst>
          </p:nvPr>
        </p:nvGraphicFramePr>
        <p:xfrm>
          <a:off x="1033379" y="3474898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301773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9261364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891156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Pre-Op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5H Post 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8H Post 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863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Trop I &lt;10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121.4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91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968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684</Words>
  <Application>Microsoft Office PowerPoint</Application>
  <PresentationFormat>Widescreen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BAHTIAR AHMAD M849019</vt:lpstr>
      <vt:lpstr>Presentation</vt:lpstr>
      <vt:lpstr>Presentation</vt:lpstr>
      <vt:lpstr>PowerPoint Presentation</vt:lpstr>
      <vt:lpstr>PowerPoint Presentation</vt:lpstr>
      <vt:lpstr>Induction</vt:lpstr>
      <vt:lpstr>Surgery</vt:lpstr>
      <vt:lpstr>Post Op</vt:lpstr>
      <vt:lpstr>Cardio Review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BAHTIAR AHMAD M849019</dc:title>
  <dc:creator>Karthik</dc:creator>
  <cp:lastModifiedBy>Karthik</cp:lastModifiedBy>
  <cp:revision>22</cp:revision>
  <dcterms:created xsi:type="dcterms:W3CDTF">2020-06-20T00:35:51Z</dcterms:created>
  <dcterms:modified xsi:type="dcterms:W3CDTF">2020-06-21T12:49:03Z</dcterms:modified>
</cp:coreProperties>
</file>