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59"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thik" initials="K" lastIdx="1" clrIdx="0">
    <p:extLst>
      <p:ext uri="{19B8F6BF-5375-455C-9EA6-DF929625EA0E}">
        <p15:presenceInfo xmlns:p15="http://schemas.microsoft.com/office/powerpoint/2012/main" userId="Karthi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1" autoAdjust="0"/>
    <p:restoredTop sz="94660"/>
  </p:normalViewPr>
  <p:slideViewPr>
    <p:cSldViewPr snapToGrid="0">
      <p:cViewPr varScale="1">
        <p:scale>
          <a:sx n="109" d="100"/>
          <a:sy n="109" d="100"/>
        </p:scale>
        <p:origin x="120" y="7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813E5-1426-4030-BDF8-FB463E702D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04A41E0B-9AB2-4598-ABC2-00BCC2DD2C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ACB2BCE3-238A-4378-9FD8-335F0D9427CD}"/>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5" name="Footer Placeholder 4">
            <a:extLst>
              <a:ext uri="{FF2B5EF4-FFF2-40B4-BE49-F238E27FC236}">
                <a16:creationId xmlns:a16="http://schemas.microsoft.com/office/drawing/2014/main" id="{D4D543B7-5D14-4D38-A66C-80A039866716}"/>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035F2B9-1A97-448C-94F6-D3CF8AF461C4}"/>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803033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5037D-AB4D-4DE3-A920-286D1A8F9112}"/>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4947738F-9B12-4B8C-86BF-C48EE77D92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7774F181-ABBD-4C7B-98BD-87305372A519}"/>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5" name="Footer Placeholder 4">
            <a:extLst>
              <a:ext uri="{FF2B5EF4-FFF2-40B4-BE49-F238E27FC236}">
                <a16:creationId xmlns:a16="http://schemas.microsoft.com/office/drawing/2014/main" id="{04C045A9-29F8-45E2-A5C5-F4BEE6A6D143}"/>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6E798578-A26B-485E-A3C3-DECCDE354594}"/>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083743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A9DDD1-3136-4B35-AB8D-20365A4E74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EAA2EDF0-2EF0-4553-8355-0860D55102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9F8A279E-F26C-407C-A8C5-5C59D9D3AAB2}"/>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5" name="Footer Placeholder 4">
            <a:extLst>
              <a:ext uri="{FF2B5EF4-FFF2-40B4-BE49-F238E27FC236}">
                <a16:creationId xmlns:a16="http://schemas.microsoft.com/office/drawing/2014/main" id="{7C901E62-60F4-4E22-B81B-7CE6BE5BA1DD}"/>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A54A9D66-A5BA-4FEC-A805-5F0C40C158CA}"/>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8165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279CE-34E9-4005-B1C0-7FEC8549D12C}"/>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55123822-AE0F-4CD7-8824-0BE705F4E2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9ED25689-C325-4894-9F76-6CB49360E672}"/>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5" name="Footer Placeholder 4">
            <a:extLst>
              <a:ext uri="{FF2B5EF4-FFF2-40B4-BE49-F238E27FC236}">
                <a16:creationId xmlns:a16="http://schemas.microsoft.com/office/drawing/2014/main" id="{F3680C77-A831-415B-A520-BA969C2FB6D7}"/>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8EB14C8A-3BC9-423A-B3AA-E6998CCB9EEF}"/>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1921523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100C0-8BE9-4A3C-A50A-B053A50929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714CCBAA-3DCB-4428-8293-395DB60294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302788-D630-4D45-BFB1-46B31BC2408C}"/>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5" name="Footer Placeholder 4">
            <a:extLst>
              <a:ext uri="{FF2B5EF4-FFF2-40B4-BE49-F238E27FC236}">
                <a16:creationId xmlns:a16="http://schemas.microsoft.com/office/drawing/2014/main" id="{DED2B080-E9AD-4DD1-A971-4750209D8D1D}"/>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141967A3-D5E7-4591-A921-721B28A1E051}"/>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012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E13E9-B14C-4E01-9877-CED308B1DAAD}"/>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9AF90674-832B-4C2E-AC77-E07F943AAF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55378B4F-F69C-455F-A1B2-B0EE62A1A5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655A740E-DBE3-4144-A8F9-7D1E17DF74C5}"/>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6" name="Footer Placeholder 5">
            <a:extLst>
              <a:ext uri="{FF2B5EF4-FFF2-40B4-BE49-F238E27FC236}">
                <a16:creationId xmlns:a16="http://schemas.microsoft.com/office/drawing/2014/main" id="{D6665A94-CBF1-4A1E-93BA-8FC61AE45A6B}"/>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EB16AADA-AB1D-4F9D-B6FC-F0FDD0DCE802}"/>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019579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0DB62-0B54-430D-81F3-1F6123ABE2EE}"/>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52256DE2-846F-43CC-9245-9B97ED94DD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F2C462-AC6E-4382-A73F-CB676C9C8D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E00647BB-E7A0-41C1-BFEF-22014B6A19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843D5D-7FE9-4EB7-B3E7-014AC71399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53ED388A-2ADF-48B6-8AB4-BE50375FC88A}"/>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8" name="Footer Placeholder 7">
            <a:extLst>
              <a:ext uri="{FF2B5EF4-FFF2-40B4-BE49-F238E27FC236}">
                <a16:creationId xmlns:a16="http://schemas.microsoft.com/office/drawing/2014/main" id="{359D3B92-8D4B-4C1A-9D72-60078567BA88}"/>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BDCB5998-B045-4E8C-94D1-3E6ECF8E5E1C}"/>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1049592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FEA3-52F4-40FB-953F-94FB4814B6E3}"/>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B2488555-1FB8-43A2-938E-33189AD28532}"/>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4" name="Footer Placeholder 3">
            <a:extLst>
              <a:ext uri="{FF2B5EF4-FFF2-40B4-BE49-F238E27FC236}">
                <a16:creationId xmlns:a16="http://schemas.microsoft.com/office/drawing/2014/main" id="{7F69E64D-6927-4043-8F0B-BA2E6FB07F69}"/>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DFDDE033-BE0C-4C7B-91FF-F7CE66B25A3D}"/>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451849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68A074-81A5-41F9-95D2-55C6B143884B}"/>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3" name="Footer Placeholder 2">
            <a:extLst>
              <a:ext uri="{FF2B5EF4-FFF2-40B4-BE49-F238E27FC236}">
                <a16:creationId xmlns:a16="http://schemas.microsoft.com/office/drawing/2014/main" id="{EE3C2C86-A144-4853-9BD3-A93F1B67EB45}"/>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F43CA2C3-1AC2-4BCC-8681-FD31674AA49C}"/>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514045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AC48E-E296-4FB1-937E-AFD5E8C367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DC942370-1C97-4389-BEEF-C7D29D29F6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A11D788A-3B05-450A-82F8-CBBACA745E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0AF1D8-4342-4F61-B46D-235ABD3D015D}"/>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6" name="Footer Placeholder 5">
            <a:extLst>
              <a:ext uri="{FF2B5EF4-FFF2-40B4-BE49-F238E27FC236}">
                <a16:creationId xmlns:a16="http://schemas.microsoft.com/office/drawing/2014/main" id="{780A7DDC-58B0-4B6A-8652-6764D81F0EDC}"/>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0CD66082-53F4-449F-8B97-57D266057A09}"/>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3712345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01177-6A47-4CE3-8E42-3C8A3A421D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0ACCD03A-2D83-4EC6-8503-9798C8DEE1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B749ED90-DE87-4482-8365-A32189059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8AE99-61DE-4829-B314-7FBCB0FF8B96}"/>
              </a:ext>
            </a:extLst>
          </p:cNvPr>
          <p:cNvSpPr>
            <a:spLocks noGrp="1"/>
          </p:cNvSpPr>
          <p:nvPr>
            <p:ph type="dt" sz="half" idx="10"/>
          </p:nvPr>
        </p:nvSpPr>
        <p:spPr/>
        <p:txBody>
          <a:bodyPr/>
          <a:lstStyle/>
          <a:p>
            <a:fld id="{2C0EB5AF-8BAA-4B4D-87C7-FBC0FC244B92}" type="datetimeFigureOut">
              <a:rPr lang="en-MY" smtClean="0"/>
              <a:t>20/5/2020</a:t>
            </a:fld>
            <a:endParaRPr lang="en-MY"/>
          </a:p>
        </p:txBody>
      </p:sp>
      <p:sp>
        <p:nvSpPr>
          <p:cNvPr id="6" name="Footer Placeholder 5">
            <a:extLst>
              <a:ext uri="{FF2B5EF4-FFF2-40B4-BE49-F238E27FC236}">
                <a16:creationId xmlns:a16="http://schemas.microsoft.com/office/drawing/2014/main" id="{DBAAD07B-4108-4FE3-BF3B-774AE00070E8}"/>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AB178557-D796-43E3-AAC8-14AF0F3B3A82}"/>
              </a:ext>
            </a:extLst>
          </p:cNvPr>
          <p:cNvSpPr>
            <a:spLocks noGrp="1"/>
          </p:cNvSpPr>
          <p:nvPr>
            <p:ph type="sldNum" sz="quarter" idx="12"/>
          </p:nvPr>
        </p:nvSpPr>
        <p:spPr/>
        <p:txBody>
          <a:bodyPr/>
          <a:lstStyle/>
          <a:p>
            <a:fld id="{6073AFD8-6EC3-46E6-8760-E941E0CDA738}" type="slidenum">
              <a:rPr lang="en-MY" smtClean="0"/>
              <a:t>‹#›</a:t>
            </a:fld>
            <a:endParaRPr lang="en-MY"/>
          </a:p>
        </p:txBody>
      </p:sp>
    </p:spTree>
    <p:extLst>
      <p:ext uri="{BB962C8B-B14F-4D97-AF65-F5344CB8AC3E}">
        <p14:creationId xmlns:p14="http://schemas.microsoft.com/office/powerpoint/2010/main" val="2598889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A5A5E-ADD1-4F56-86C5-029D443A90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14A2BC83-B73C-4B6A-8C80-DDD019BF67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390D50AB-680C-405A-9705-630B7B43DF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0EB5AF-8BAA-4B4D-87C7-FBC0FC244B92}" type="datetimeFigureOut">
              <a:rPr lang="en-MY" smtClean="0"/>
              <a:t>20/5/2020</a:t>
            </a:fld>
            <a:endParaRPr lang="en-MY"/>
          </a:p>
        </p:txBody>
      </p:sp>
      <p:sp>
        <p:nvSpPr>
          <p:cNvPr id="5" name="Footer Placeholder 4">
            <a:extLst>
              <a:ext uri="{FF2B5EF4-FFF2-40B4-BE49-F238E27FC236}">
                <a16:creationId xmlns:a16="http://schemas.microsoft.com/office/drawing/2014/main" id="{59E14436-2A9B-414D-982C-06D963C655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47CBB971-3085-4B8F-B641-46E7B26808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73AFD8-6EC3-46E6-8760-E941E0CDA738}" type="slidenum">
              <a:rPr lang="en-MY" smtClean="0"/>
              <a:t>‹#›</a:t>
            </a:fld>
            <a:endParaRPr lang="en-MY"/>
          </a:p>
        </p:txBody>
      </p:sp>
    </p:spTree>
    <p:extLst>
      <p:ext uri="{BB962C8B-B14F-4D97-AF65-F5344CB8AC3E}">
        <p14:creationId xmlns:p14="http://schemas.microsoft.com/office/powerpoint/2010/main" val="751646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4663-B9EF-4664-89EF-F109CBF28B63}"/>
              </a:ext>
            </a:extLst>
          </p:cNvPr>
          <p:cNvSpPr>
            <a:spLocks noGrp="1"/>
          </p:cNvSpPr>
          <p:nvPr>
            <p:ph type="ctrTitle"/>
          </p:nvPr>
        </p:nvSpPr>
        <p:spPr/>
        <p:txBody>
          <a:bodyPr/>
          <a:lstStyle/>
          <a:p>
            <a:r>
              <a:rPr lang="en-MY" dirty="0"/>
              <a:t>Patency of Lower Limb Graft</a:t>
            </a:r>
          </a:p>
        </p:txBody>
      </p:sp>
      <p:sp>
        <p:nvSpPr>
          <p:cNvPr id="3" name="Subtitle 2">
            <a:extLst>
              <a:ext uri="{FF2B5EF4-FFF2-40B4-BE49-F238E27FC236}">
                <a16:creationId xmlns:a16="http://schemas.microsoft.com/office/drawing/2014/main" id="{519DD4FD-61B9-4913-9646-85A1C6E8247B}"/>
              </a:ext>
            </a:extLst>
          </p:cNvPr>
          <p:cNvSpPr>
            <a:spLocks noGrp="1"/>
          </p:cNvSpPr>
          <p:nvPr>
            <p:ph type="subTitle" idx="1"/>
          </p:nvPr>
        </p:nvSpPr>
        <p:spPr/>
        <p:txBody>
          <a:bodyPr/>
          <a:lstStyle/>
          <a:p>
            <a:r>
              <a:rPr lang="en-MY" dirty="0"/>
              <a:t>Karthik Krishnan</a:t>
            </a:r>
          </a:p>
        </p:txBody>
      </p:sp>
    </p:spTree>
    <p:extLst>
      <p:ext uri="{BB962C8B-B14F-4D97-AF65-F5344CB8AC3E}">
        <p14:creationId xmlns:p14="http://schemas.microsoft.com/office/powerpoint/2010/main" val="2973258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244FF-6075-4BD5-9BF8-493F64DD4B79}"/>
              </a:ext>
            </a:extLst>
          </p:cNvPr>
          <p:cNvSpPr>
            <a:spLocks noGrp="1"/>
          </p:cNvSpPr>
          <p:nvPr>
            <p:ph type="title"/>
          </p:nvPr>
        </p:nvSpPr>
        <p:spPr/>
        <p:txBody>
          <a:bodyPr/>
          <a:lstStyle/>
          <a:p>
            <a:r>
              <a:rPr lang="en-MY" dirty="0"/>
              <a:t>Composite Graft / Vein Cuff</a:t>
            </a:r>
          </a:p>
        </p:txBody>
      </p:sp>
      <p:sp>
        <p:nvSpPr>
          <p:cNvPr id="3" name="Content Placeholder 2">
            <a:extLst>
              <a:ext uri="{FF2B5EF4-FFF2-40B4-BE49-F238E27FC236}">
                <a16:creationId xmlns:a16="http://schemas.microsoft.com/office/drawing/2014/main" id="{05BBCA2E-71A4-4349-9078-993C5F9755C9}"/>
              </a:ext>
            </a:extLst>
          </p:cNvPr>
          <p:cNvSpPr>
            <a:spLocks noGrp="1"/>
          </p:cNvSpPr>
          <p:nvPr>
            <p:ph idx="1"/>
          </p:nvPr>
        </p:nvSpPr>
        <p:spPr/>
        <p:txBody>
          <a:bodyPr/>
          <a:lstStyle/>
          <a:p>
            <a:r>
              <a:rPr lang="en-MY" dirty="0"/>
              <a:t>Composite graft is defined as a graft composed of both a PTFE and a segment of autogenous vein.</a:t>
            </a:r>
          </a:p>
          <a:p>
            <a:r>
              <a:rPr lang="en-MY" dirty="0"/>
              <a:t>The main motivation to use composite grafts is that the vein part of the graft, rather than the prosthesis, traverses the knee joint. This would decrease the tendency to kinking and thereby the risk of developing thrombotic occlusion.</a:t>
            </a:r>
          </a:p>
          <a:p>
            <a:r>
              <a:rPr lang="en-MY" dirty="0"/>
              <a:t>However, especially in the below knee region, a good run off is essential for good outcomes, as they demonstrated significantly better patency rates. (55% vs 17% - 12 months), (35% vs 11% - 36 months)</a:t>
            </a:r>
          </a:p>
          <a:p>
            <a:endParaRPr lang="en-MY" dirty="0"/>
          </a:p>
          <a:p>
            <a:endParaRPr lang="en-MY" dirty="0"/>
          </a:p>
        </p:txBody>
      </p:sp>
      <p:sp>
        <p:nvSpPr>
          <p:cNvPr id="4" name="TextBox 3">
            <a:extLst>
              <a:ext uri="{FF2B5EF4-FFF2-40B4-BE49-F238E27FC236}">
                <a16:creationId xmlns:a16="http://schemas.microsoft.com/office/drawing/2014/main" id="{80E1D210-07EB-4ECD-A972-CB3807F4BC05}"/>
              </a:ext>
            </a:extLst>
          </p:cNvPr>
          <p:cNvSpPr txBox="1"/>
          <p:nvPr/>
        </p:nvSpPr>
        <p:spPr>
          <a:xfrm>
            <a:off x="429065" y="6246055"/>
            <a:ext cx="11704320" cy="276999"/>
          </a:xfrm>
          <a:prstGeom prst="rect">
            <a:avLst/>
          </a:prstGeom>
          <a:noFill/>
        </p:spPr>
        <p:txBody>
          <a:bodyPr wrap="square" rtlCol="0">
            <a:spAutoFit/>
          </a:bodyPr>
          <a:lstStyle/>
          <a:p>
            <a:r>
              <a:rPr lang="en-MY" sz="1200" dirty="0"/>
              <a:t>Eur J Vase </a:t>
            </a:r>
            <a:r>
              <a:rPr lang="en-MY" sz="1200" dirty="0" err="1"/>
              <a:t>Endovasc</a:t>
            </a:r>
            <a:r>
              <a:rPr lang="en-MY" sz="1200" dirty="0"/>
              <a:t> </a:t>
            </a:r>
            <a:r>
              <a:rPr lang="en-MY" sz="1200" dirty="0" err="1"/>
              <a:t>Surg</a:t>
            </a:r>
            <a:r>
              <a:rPr lang="en-MY" sz="1200" dirty="0"/>
              <a:t> 12, 337-341 (1996) Composite </a:t>
            </a:r>
            <a:r>
              <a:rPr lang="en-MY" sz="1200" dirty="0" err="1"/>
              <a:t>Polytetrafluroethylene</a:t>
            </a:r>
            <a:r>
              <a:rPr lang="en-MY" sz="1200" dirty="0"/>
              <a:t>/Vein Bypass Grafts: Conventional Distal Vein Segment or Vein Cuff? </a:t>
            </a:r>
          </a:p>
        </p:txBody>
      </p:sp>
    </p:spTree>
    <p:extLst>
      <p:ext uri="{BB962C8B-B14F-4D97-AF65-F5344CB8AC3E}">
        <p14:creationId xmlns:p14="http://schemas.microsoft.com/office/powerpoint/2010/main" val="205869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84486B-37BC-466D-8226-EA1D12821AAF}"/>
              </a:ext>
            </a:extLst>
          </p:cNvPr>
          <p:cNvSpPr>
            <a:spLocks noGrp="1"/>
          </p:cNvSpPr>
          <p:nvPr>
            <p:ph type="title"/>
          </p:nvPr>
        </p:nvSpPr>
        <p:spPr>
          <a:xfrm>
            <a:off x="838200" y="585216"/>
            <a:ext cx="10515600" cy="1325563"/>
          </a:xfrm>
        </p:spPr>
        <p:txBody>
          <a:bodyPr>
            <a:normAutofit/>
          </a:bodyPr>
          <a:lstStyle/>
          <a:p>
            <a:r>
              <a:rPr lang="en-MY">
                <a:solidFill>
                  <a:schemeClr val="bg1"/>
                </a:solidFill>
              </a:rPr>
              <a:t>Vein Cuff</a:t>
            </a:r>
          </a:p>
        </p:txBody>
      </p:sp>
      <p:pic>
        <p:nvPicPr>
          <p:cNvPr id="3074" name="Picture 2" descr="rrc2_4_13">
            <a:extLst>
              <a:ext uri="{FF2B5EF4-FFF2-40B4-BE49-F238E27FC236}">
                <a16:creationId xmlns:a16="http://schemas.microsoft.com/office/drawing/2014/main" id="{0312F623-88E2-400A-AA9F-EC59699F2F9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98" r="3" b="3"/>
          <a:stretch/>
        </p:blipFill>
        <p:spPr bwMode="auto">
          <a:xfrm>
            <a:off x="841248" y="2516777"/>
            <a:ext cx="6236208" cy="366018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8745C9F1-0678-4BDB-B008-0A5FC6058E5C}"/>
              </a:ext>
            </a:extLst>
          </p:cNvPr>
          <p:cNvSpPr>
            <a:spLocks noGrp="1"/>
          </p:cNvSpPr>
          <p:nvPr>
            <p:ph idx="1"/>
          </p:nvPr>
        </p:nvSpPr>
        <p:spPr>
          <a:xfrm>
            <a:off x="7546848" y="2516777"/>
            <a:ext cx="3803904" cy="3660185"/>
          </a:xfrm>
        </p:spPr>
        <p:txBody>
          <a:bodyPr anchor="ctr">
            <a:normAutofit fontScale="85000" lnSpcReduction="20000"/>
          </a:bodyPr>
          <a:lstStyle/>
          <a:p>
            <a:r>
              <a:rPr lang="en-MY" sz="2200" dirty="0"/>
              <a:t>A Cochrane review showed some evidence that a vein cuff at distal anastomosis site improved patency rates for below knee PTFE, but does not reduce risk of limb loss.</a:t>
            </a:r>
          </a:p>
          <a:p>
            <a:r>
              <a:rPr lang="en-MY" sz="2200" dirty="0"/>
              <a:t>Evidence for beneficial effect of vein cuffed PTFE is weak and based on underpowered trial. Pre-cuffed PTFE have comparable patency and limb salvage rates to vein cuff PTFE.</a:t>
            </a:r>
          </a:p>
          <a:p>
            <a:r>
              <a:rPr lang="en-MY" sz="2200" dirty="0"/>
              <a:t> Spliced veins improve secondary patency but did not translate into improving limb salvage.</a:t>
            </a:r>
          </a:p>
        </p:txBody>
      </p:sp>
      <p:sp>
        <p:nvSpPr>
          <p:cNvPr id="4" name="TextBox 3">
            <a:extLst>
              <a:ext uri="{FF2B5EF4-FFF2-40B4-BE49-F238E27FC236}">
                <a16:creationId xmlns:a16="http://schemas.microsoft.com/office/drawing/2014/main" id="{FD83E2CC-7DE8-4A66-9F24-70C19C81C960}"/>
              </a:ext>
            </a:extLst>
          </p:cNvPr>
          <p:cNvSpPr txBox="1"/>
          <p:nvPr/>
        </p:nvSpPr>
        <p:spPr>
          <a:xfrm>
            <a:off x="91440" y="6372029"/>
            <a:ext cx="12100560" cy="276999"/>
          </a:xfrm>
          <a:prstGeom prst="rect">
            <a:avLst/>
          </a:prstGeom>
          <a:noFill/>
        </p:spPr>
        <p:txBody>
          <a:bodyPr wrap="square" rtlCol="0">
            <a:spAutoFit/>
          </a:bodyPr>
          <a:lstStyle/>
          <a:p>
            <a:r>
              <a:rPr lang="en-MY" sz="1200" dirty="0"/>
              <a:t>Khalil, A. A., Boyd, A., &amp; Griffiths, G. (2012). </a:t>
            </a:r>
            <a:r>
              <a:rPr lang="en-MY" sz="1200" i="1" dirty="0"/>
              <a:t>Interposition vein cuff for </a:t>
            </a:r>
            <a:r>
              <a:rPr lang="en-MY" sz="1200" i="1" dirty="0" err="1"/>
              <a:t>infragenicular</a:t>
            </a:r>
            <a:r>
              <a:rPr lang="en-MY" sz="1200" i="1" dirty="0"/>
              <a:t> prosthetic bypass graft. Cochrane Database of Systematic Reviews.</a:t>
            </a:r>
            <a:r>
              <a:rPr lang="en-MY" sz="1200" dirty="0"/>
              <a:t> doi:10.1002/14651858.cd007921.pub2 </a:t>
            </a:r>
          </a:p>
        </p:txBody>
      </p:sp>
    </p:spTree>
    <p:extLst>
      <p:ext uri="{BB962C8B-B14F-4D97-AF65-F5344CB8AC3E}">
        <p14:creationId xmlns:p14="http://schemas.microsoft.com/office/powerpoint/2010/main" val="1274137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3D0A5-B1C5-4845-9B22-ACBC01768CFD}"/>
              </a:ext>
            </a:extLst>
          </p:cNvPr>
          <p:cNvSpPr>
            <a:spLocks noGrp="1"/>
          </p:cNvSpPr>
          <p:nvPr>
            <p:ph type="title"/>
          </p:nvPr>
        </p:nvSpPr>
        <p:spPr/>
        <p:txBody>
          <a:bodyPr/>
          <a:lstStyle/>
          <a:p>
            <a:r>
              <a:rPr lang="en-MY" dirty="0"/>
              <a:t>Dacron Graft</a:t>
            </a:r>
          </a:p>
        </p:txBody>
      </p:sp>
      <p:sp>
        <p:nvSpPr>
          <p:cNvPr id="3" name="Content Placeholder 2">
            <a:extLst>
              <a:ext uri="{FF2B5EF4-FFF2-40B4-BE49-F238E27FC236}">
                <a16:creationId xmlns:a16="http://schemas.microsoft.com/office/drawing/2014/main" id="{96352AF3-B0FA-4413-AAC6-EFBC9CA32E9A}"/>
              </a:ext>
            </a:extLst>
          </p:cNvPr>
          <p:cNvSpPr>
            <a:spLocks noGrp="1"/>
          </p:cNvSpPr>
          <p:nvPr>
            <p:ph idx="1"/>
          </p:nvPr>
        </p:nvSpPr>
        <p:spPr/>
        <p:txBody>
          <a:bodyPr/>
          <a:lstStyle/>
          <a:p>
            <a:r>
              <a:rPr lang="en-MY" dirty="0"/>
              <a:t>Dacron graft, a polyester graft available in woven or knitted form. Knitted form has high porosity and good stability.</a:t>
            </a:r>
          </a:p>
          <a:p>
            <a:r>
              <a:rPr lang="en-MY" dirty="0"/>
              <a:t>In a meta-analysis comparing Dacron vs PTFE, despite inherent limitations, the meta-analysis strongly supports use of Dacron grafts over PTFE, particularly for above-knee femoropopliteal arterial bypasses.</a:t>
            </a:r>
          </a:p>
        </p:txBody>
      </p:sp>
      <p:sp>
        <p:nvSpPr>
          <p:cNvPr id="4" name="TextBox 3">
            <a:extLst>
              <a:ext uri="{FF2B5EF4-FFF2-40B4-BE49-F238E27FC236}">
                <a16:creationId xmlns:a16="http://schemas.microsoft.com/office/drawing/2014/main" id="{B5CA993F-27C0-4D64-B49A-13C657AFED4B}"/>
              </a:ext>
            </a:extLst>
          </p:cNvPr>
          <p:cNvSpPr txBox="1"/>
          <p:nvPr/>
        </p:nvSpPr>
        <p:spPr>
          <a:xfrm>
            <a:off x="105508" y="6302326"/>
            <a:ext cx="11971606" cy="461665"/>
          </a:xfrm>
          <a:prstGeom prst="rect">
            <a:avLst/>
          </a:prstGeom>
          <a:noFill/>
        </p:spPr>
        <p:txBody>
          <a:bodyPr wrap="square" rtlCol="0">
            <a:spAutoFit/>
          </a:bodyPr>
          <a:lstStyle/>
          <a:p>
            <a:r>
              <a:rPr lang="en-MY" sz="1200" dirty="0" err="1"/>
              <a:t>Rychlik</a:t>
            </a:r>
            <a:r>
              <a:rPr lang="en-MY" sz="1200" dirty="0"/>
              <a:t> IJ, Davey P, Murphy J, O'Donnell ME. A meta-analysis to compare Dacron versus </a:t>
            </a:r>
            <a:r>
              <a:rPr lang="en-MY" sz="1200" dirty="0" err="1"/>
              <a:t>polytetrafluroethylene</a:t>
            </a:r>
            <a:r>
              <a:rPr lang="en-MY" sz="1200" dirty="0"/>
              <a:t> grafts for above-knee femoropopliteal artery bypass. </a:t>
            </a:r>
            <a:r>
              <a:rPr lang="en-MY" sz="1200" i="1" dirty="0"/>
              <a:t>J </a:t>
            </a:r>
            <a:r>
              <a:rPr lang="en-MY" sz="1200" i="1" dirty="0" err="1"/>
              <a:t>Vasc</a:t>
            </a:r>
            <a:r>
              <a:rPr lang="en-MY" sz="1200" i="1" dirty="0"/>
              <a:t> Surg</a:t>
            </a:r>
            <a:r>
              <a:rPr lang="en-MY" sz="1200" dirty="0"/>
              <a:t>. 2014;60(2):506‐515. doi:10.1016/j.jvs.2014.05.049</a:t>
            </a:r>
          </a:p>
        </p:txBody>
      </p:sp>
      <p:graphicFrame>
        <p:nvGraphicFramePr>
          <p:cNvPr id="5" name="Table 4">
            <a:extLst>
              <a:ext uri="{FF2B5EF4-FFF2-40B4-BE49-F238E27FC236}">
                <a16:creationId xmlns:a16="http://schemas.microsoft.com/office/drawing/2014/main" id="{EB8B0E66-01D4-40A1-B788-415B5139E433}"/>
              </a:ext>
            </a:extLst>
          </p:cNvPr>
          <p:cNvGraphicFramePr>
            <a:graphicFrameLocks/>
          </p:cNvGraphicFramePr>
          <p:nvPr>
            <p:extLst>
              <p:ext uri="{D42A27DB-BD31-4B8C-83A1-F6EECF244321}">
                <p14:modId xmlns:p14="http://schemas.microsoft.com/office/powerpoint/2010/main" val="765375923"/>
              </p:ext>
            </p:extLst>
          </p:nvPr>
        </p:nvGraphicFramePr>
        <p:xfrm>
          <a:off x="294774" y="4435456"/>
          <a:ext cx="10896600" cy="1920240"/>
        </p:xfrm>
        <a:graphic>
          <a:graphicData uri="http://schemas.openxmlformats.org/drawingml/2006/table">
            <a:tbl>
              <a:tblPr firstRow="1" bandRow="1">
                <a:tableStyleId>{5C22544A-7EE6-4342-B048-85BDC9FD1C3A}</a:tableStyleId>
              </a:tblPr>
              <a:tblGrid>
                <a:gridCol w="1816100">
                  <a:extLst>
                    <a:ext uri="{9D8B030D-6E8A-4147-A177-3AD203B41FA5}">
                      <a16:colId xmlns:a16="http://schemas.microsoft.com/office/drawing/2014/main" val="1329622409"/>
                    </a:ext>
                  </a:extLst>
                </a:gridCol>
                <a:gridCol w="1816100">
                  <a:extLst>
                    <a:ext uri="{9D8B030D-6E8A-4147-A177-3AD203B41FA5}">
                      <a16:colId xmlns:a16="http://schemas.microsoft.com/office/drawing/2014/main" val="312676877"/>
                    </a:ext>
                  </a:extLst>
                </a:gridCol>
                <a:gridCol w="1816100">
                  <a:extLst>
                    <a:ext uri="{9D8B030D-6E8A-4147-A177-3AD203B41FA5}">
                      <a16:colId xmlns:a16="http://schemas.microsoft.com/office/drawing/2014/main" val="2049921561"/>
                    </a:ext>
                  </a:extLst>
                </a:gridCol>
                <a:gridCol w="1816100">
                  <a:extLst>
                    <a:ext uri="{9D8B030D-6E8A-4147-A177-3AD203B41FA5}">
                      <a16:colId xmlns:a16="http://schemas.microsoft.com/office/drawing/2014/main" val="337556466"/>
                    </a:ext>
                  </a:extLst>
                </a:gridCol>
                <a:gridCol w="1816100">
                  <a:extLst>
                    <a:ext uri="{9D8B030D-6E8A-4147-A177-3AD203B41FA5}">
                      <a16:colId xmlns:a16="http://schemas.microsoft.com/office/drawing/2014/main" val="2966742745"/>
                    </a:ext>
                  </a:extLst>
                </a:gridCol>
                <a:gridCol w="1816100">
                  <a:extLst>
                    <a:ext uri="{9D8B030D-6E8A-4147-A177-3AD203B41FA5}">
                      <a16:colId xmlns:a16="http://schemas.microsoft.com/office/drawing/2014/main" val="3227289972"/>
                    </a:ext>
                  </a:extLst>
                </a:gridCol>
              </a:tblGrid>
              <a:tr h="370840">
                <a:tc>
                  <a:txBody>
                    <a:bodyPr/>
                    <a:lstStyle/>
                    <a:p>
                      <a:r>
                        <a:rPr lang="en-MY" dirty="0"/>
                        <a:t>Primary Patency Rates</a:t>
                      </a:r>
                    </a:p>
                  </a:txBody>
                  <a:tcPr/>
                </a:tc>
                <a:tc>
                  <a:txBody>
                    <a:bodyPr/>
                    <a:lstStyle/>
                    <a:p>
                      <a:r>
                        <a:rPr lang="en-MY" dirty="0"/>
                        <a:t>12 Months</a:t>
                      </a:r>
                    </a:p>
                  </a:txBody>
                  <a:tcPr/>
                </a:tc>
                <a:tc>
                  <a:txBody>
                    <a:bodyPr/>
                    <a:lstStyle/>
                    <a:p>
                      <a:r>
                        <a:rPr lang="en-MY" dirty="0"/>
                        <a:t>24 moths</a:t>
                      </a:r>
                    </a:p>
                  </a:txBody>
                  <a:tcPr/>
                </a:tc>
                <a:tc>
                  <a:txBody>
                    <a:bodyPr/>
                    <a:lstStyle/>
                    <a:p>
                      <a:r>
                        <a:rPr lang="en-MY" dirty="0"/>
                        <a:t>36 months</a:t>
                      </a:r>
                    </a:p>
                  </a:txBody>
                  <a:tcPr/>
                </a:tc>
                <a:tc>
                  <a:txBody>
                    <a:bodyPr/>
                    <a:lstStyle/>
                    <a:p>
                      <a:r>
                        <a:rPr lang="en-MY" dirty="0"/>
                        <a:t>5 Years</a:t>
                      </a:r>
                    </a:p>
                  </a:txBody>
                  <a:tcPr/>
                </a:tc>
                <a:tc>
                  <a:txBody>
                    <a:bodyPr/>
                    <a:lstStyle/>
                    <a:p>
                      <a:r>
                        <a:rPr lang="en-MY" dirty="0"/>
                        <a:t>10 Years</a:t>
                      </a:r>
                    </a:p>
                  </a:txBody>
                  <a:tcPr/>
                </a:tc>
                <a:extLst>
                  <a:ext uri="{0D108BD9-81ED-4DB2-BD59-A6C34878D82A}">
                    <a16:rowId xmlns:a16="http://schemas.microsoft.com/office/drawing/2014/main" val="4115810863"/>
                  </a:ext>
                </a:extLst>
              </a:tr>
              <a:tr h="370840">
                <a:tc>
                  <a:txBody>
                    <a:bodyPr/>
                    <a:lstStyle/>
                    <a:p>
                      <a:r>
                        <a:rPr lang="en-MY" dirty="0"/>
                        <a:t>Dacron</a:t>
                      </a:r>
                    </a:p>
                  </a:txBody>
                  <a:tcPr/>
                </a:tc>
                <a:tc>
                  <a:txBody>
                    <a:bodyPr/>
                    <a:lstStyle/>
                    <a:p>
                      <a:r>
                        <a:rPr lang="en-MY" dirty="0"/>
                        <a:t>No Significant Difference</a:t>
                      </a:r>
                    </a:p>
                  </a:txBody>
                  <a:tcPr/>
                </a:tc>
                <a:tc>
                  <a:txBody>
                    <a:bodyPr/>
                    <a:lstStyle/>
                    <a:p>
                      <a:r>
                        <a:rPr lang="en-MY" dirty="0"/>
                        <a:t>No Significant Difference</a:t>
                      </a:r>
                    </a:p>
                  </a:txBody>
                  <a:tcPr/>
                </a:tc>
                <a:tc>
                  <a:txBody>
                    <a:bodyPr/>
                    <a:lstStyle/>
                    <a:p>
                      <a:r>
                        <a:rPr lang="en-MY" dirty="0"/>
                        <a:t>61%</a:t>
                      </a:r>
                    </a:p>
                  </a:txBody>
                  <a:tcPr/>
                </a:tc>
                <a:tc>
                  <a:txBody>
                    <a:bodyPr/>
                    <a:lstStyle/>
                    <a:p>
                      <a:r>
                        <a:rPr lang="en-MY" dirty="0"/>
                        <a:t>52%</a:t>
                      </a:r>
                    </a:p>
                  </a:txBody>
                  <a:tcPr/>
                </a:tc>
                <a:tc>
                  <a:txBody>
                    <a:bodyPr/>
                    <a:lstStyle/>
                    <a:p>
                      <a:r>
                        <a:rPr lang="en-MY" dirty="0"/>
                        <a:t>50%</a:t>
                      </a:r>
                    </a:p>
                  </a:txBody>
                  <a:tcPr/>
                </a:tc>
                <a:extLst>
                  <a:ext uri="{0D108BD9-81ED-4DB2-BD59-A6C34878D82A}">
                    <a16:rowId xmlns:a16="http://schemas.microsoft.com/office/drawing/2014/main" val="4151208425"/>
                  </a:ext>
                </a:extLst>
              </a:tr>
              <a:tr h="370840">
                <a:tc>
                  <a:txBody>
                    <a:bodyPr/>
                    <a:lstStyle/>
                    <a:p>
                      <a:r>
                        <a:rPr lang="en-MY" dirty="0"/>
                        <a:t>PTFE</a:t>
                      </a:r>
                    </a:p>
                  </a:txBody>
                  <a:tcPr/>
                </a:tc>
                <a:tc>
                  <a:txBody>
                    <a:bodyPr/>
                    <a:lstStyle/>
                    <a:p>
                      <a:r>
                        <a:rPr lang="en-MY" dirty="0"/>
                        <a:t>No Significant Difference</a:t>
                      </a:r>
                    </a:p>
                  </a:txBody>
                  <a:tcPr/>
                </a:tc>
                <a:tc>
                  <a:txBody>
                    <a:bodyPr/>
                    <a:lstStyle/>
                    <a:p>
                      <a:r>
                        <a:rPr lang="en-MY" dirty="0"/>
                        <a:t>No Significant Difference</a:t>
                      </a:r>
                    </a:p>
                  </a:txBody>
                  <a:tcPr/>
                </a:tc>
                <a:tc>
                  <a:txBody>
                    <a:bodyPr/>
                    <a:lstStyle/>
                    <a:p>
                      <a:r>
                        <a:rPr lang="en-MY" dirty="0"/>
                        <a:t>46%</a:t>
                      </a:r>
                    </a:p>
                  </a:txBody>
                  <a:tcPr/>
                </a:tc>
                <a:tc>
                  <a:txBody>
                    <a:bodyPr/>
                    <a:lstStyle/>
                    <a:p>
                      <a:r>
                        <a:rPr lang="en-MY" dirty="0"/>
                        <a:t>36%</a:t>
                      </a:r>
                    </a:p>
                  </a:txBody>
                  <a:tcPr/>
                </a:tc>
                <a:tc>
                  <a:txBody>
                    <a:bodyPr/>
                    <a:lstStyle/>
                    <a:p>
                      <a:r>
                        <a:rPr lang="en-MY" dirty="0"/>
                        <a:t>41%</a:t>
                      </a:r>
                    </a:p>
                  </a:txBody>
                  <a:tcPr/>
                </a:tc>
                <a:extLst>
                  <a:ext uri="{0D108BD9-81ED-4DB2-BD59-A6C34878D82A}">
                    <a16:rowId xmlns:a16="http://schemas.microsoft.com/office/drawing/2014/main" val="281611390"/>
                  </a:ext>
                </a:extLst>
              </a:tr>
            </a:tbl>
          </a:graphicData>
        </a:graphic>
      </p:graphicFrame>
    </p:spTree>
    <p:extLst>
      <p:ext uri="{BB962C8B-B14F-4D97-AF65-F5344CB8AC3E}">
        <p14:creationId xmlns:p14="http://schemas.microsoft.com/office/powerpoint/2010/main" val="272009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D3FD6-8B2F-42EF-A33B-89E632D2692C}"/>
              </a:ext>
            </a:extLst>
          </p:cNvPr>
          <p:cNvSpPr>
            <a:spLocks noGrp="1"/>
          </p:cNvSpPr>
          <p:nvPr>
            <p:ph type="title"/>
          </p:nvPr>
        </p:nvSpPr>
        <p:spPr/>
        <p:txBody>
          <a:bodyPr/>
          <a:lstStyle/>
          <a:p>
            <a:r>
              <a:rPr lang="en-MY" dirty="0"/>
              <a:t>Distal AVF</a:t>
            </a:r>
          </a:p>
        </p:txBody>
      </p:sp>
      <p:sp>
        <p:nvSpPr>
          <p:cNvPr id="3" name="Content Placeholder 2">
            <a:extLst>
              <a:ext uri="{FF2B5EF4-FFF2-40B4-BE49-F238E27FC236}">
                <a16:creationId xmlns:a16="http://schemas.microsoft.com/office/drawing/2014/main" id="{4C510D9A-080D-4353-8169-3C21F1B92A01}"/>
              </a:ext>
            </a:extLst>
          </p:cNvPr>
          <p:cNvSpPr>
            <a:spLocks noGrp="1"/>
          </p:cNvSpPr>
          <p:nvPr>
            <p:ph idx="1"/>
          </p:nvPr>
        </p:nvSpPr>
        <p:spPr/>
        <p:txBody>
          <a:bodyPr>
            <a:normAutofit fontScale="85000" lnSpcReduction="10000"/>
          </a:bodyPr>
          <a:lstStyle/>
          <a:p>
            <a:r>
              <a:rPr lang="en-MY" dirty="0"/>
              <a:t>After the PTFE conduit is </a:t>
            </a:r>
            <a:r>
              <a:rPr lang="en-MY" dirty="0" err="1"/>
              <a:t>tunneled</a:t>
            </a:r>
            <a:r>
              <a:rPr lang="en-MY" dirty="0"/>
              <a:t> between the two exposures and distal artery anastomosis is done, a 5mm side to side arteriovenous fistula is fashioned between the outflow artery and it’s paired vein, 5 to 10cm distal to the PTFE anastomosis.</a:t>
            </a:r>
          </a:p>
          <a:p>
            <a:r>
              <a:rPr lang="en-MY" dirty="0"/>
              <a:t>It is postulated that placing a fistula at this point increases the flow in the intervening segment </a:t>
            </a:r>
            <a:r>
              <a:rPr lang="en-MY" b="1" dirty="0"/>
              <a:t>and improve collateral flow in the leg</a:t>
            </a:r>
            <a:r>
              <a:rPr lang="en-MY" dirty="0"/>
              <a:t>. The fistula will </a:t>
            </a:r>
            <a:r>
              <a:rPr lang="en-MY" b="1" dirty="0"/>
              <a:t>reduce the resistance to flow </a:t>
            </a:r>
            <a:r>
              <a:rPr lang="en-MY" dirty="0"/>
              <a:t>and thereby increase the flow through the prosthetic graft. The increase in graft flow volume and velocity may overcome the thrombotic threshold velocity of the prosthetic material, thereby increasing the patency.</a:t>
            </a:r>
          </a:p>
          <a:p>
            <a:endParaRPr lang="en-MY" dirty="0"/>
          </a:p>
          <a:p>
            <a:r>
              <a:rPr lang="en-MY" dirty="0"/>
              <a:t>The study concluded that DAVF is technically more difficult that a vein cuff, and is less advantageous if the graft occlude and attempts are made at graft salvage.</a:t>
            </a:r>
          </a:p>
        </p:txBody>
      </p:sp>
      <p:sp>
        <p:nvSpPr>
          <p:cNvPr id="4" name="TextBox 3">
            <a:extLst>
              <a:ext uri="{FF2B5EF4-FFF2-40B4-BE49-F238E27FC236}">
                <a16:creationId xmlns:a16="http://schemas.microsoft.com/office/drawing/2014/main" id="{D205FEE7-8AE1-446E-B8C6-13A723B30618}"/>
              </a:ext>
            </a:extLst>
          </p:cNvPr>
          <p:cNvSpPr txBox="1"/>
          <p:nvPr/>
        </p:nvSpPr>
        <p:spPr>
          <a:xfrm>
            <a:off x="105508" y="6176963"/>
            <a:ext cx="12027877" cy="461665"/>
          </a:xfrm>
          <a:prstGeom prst="rect">
            <a:avLst/>
          </a:prstGeom>
          <a:noFill/>
        </p:spPr>
        <p:txBody>
          <a:bodyPr wrap="square" rtlCol="0">
            <a:spAutoFit/>
          </a:bodyPr>
          <a:lstStyle/>
          <a:p>
            <a:r>
              <a:rPr lang="en-MY" sz="1200" dirty="0"/>
              <a:t>Adjunctive techniques to improve patency of distal prosthetic bypass grafts: Polytetrafluoroethylene with remote arteriovenous fistulae versus vein cuffs Paul B. </a:t>
            </a:r>
            <a:r>
              <a:rPr lang="en-MY" sz="1200" dirty="0" err="1"/>
              <a:t>Kreienberg</a:t>
            </a:r>
            <a:r>
              <a:rPr lang="en-MY" sz="1200" dirty="0"/>
              <a:t>, MD, R. Clement Darling III, MD, Benjamin B. Chang, MD, Philip S. K. </a:t>
            </a:r>
            <a:r>
              <a:rPr lang="en-MY" sz="1200" dirty="0" err="1"/>
              <a:t>Paty</a:t>
            </a:r>
            <a:r>
              <a:rPr lang="en-MY" sz="1200" dirty="0"/>
              <a:t>, MD, William E. Lloyd, MD, and Dhiraj M. Shah, MD, Albany, NY</a:t>
            </a:r>
          </a:p>
        </p:txBody>
      </p:sp>
    </p:spTree>
    <p:extLst>
      <p:ext uri="{BB962C8B-B14F-4D97-AF65-F5344CB8AC3E}">
        <p14:creationId xmlns:p14="http://schemas.microsoft.com/office/powerpoint/2010/main" val="1975848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2" name="Rectangle 7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E75BF1-3AA1-43B9-8E7B-3910C67EF183}"/>
              </a:ext>
            </a:extLst>
          </p:cNvPr>
          <p:cNvSpPr>
            <a:spLocks noGrp="1"/>
          </p:cNvSpPr>
          <p:nvPr>
            <p:ph type="title"/>
          </p:nvPr>
        </p:nvSpPr>
        <p:spPr>
          <a:xfrm>
            <a:off x="589560" y="856180"/>
            <a:ext cx="4560584" cy="1128068"/>
          </a:xfrm>
        </p:spPr>
        <p:txBody>
          <a:bodyPr anchor="ctr">
            <a:normAutofit/>
          </a:bodyPr>
          <a:lstStyle/>
          <a:p>
            <a:r>
              <a:rPr lang="en-MY" sz="4000"/>
              <a:t>Background</a:t>
            </a:r>
          </a:p>
        </p:txBody>
      </p:sp>
      <p:grpSp>
        <p:nvGrpSpPr>
          <p:cNvPr id="73" name="Group 7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74" name="Rectangle 7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Rectangle 7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A54078D-012C-4D65-AD3D-4ED6A17302E1}"/>
              </a:ext>
            </a:extLst>
          </p:cNvPr>
          <p:cNvSpPr>
            <a:spLocks noGrp="1"/>
          </p:cNvSpPr>
          <p:nvPr>
            <p:ph idx="1"/>
          </p:nvPr>
        </p:nvSpPr>
        <p:spPr>
          <a:xfrm>
            <a:off x="590719" y="2330505"/>
            <a:ext cx="4559425" cy="3979585"/>
          </a:xfrm>
        </p:spPr>
        <p:txBody>
          <a:bodyPr anchor="ctr">
            <a:normAutofit/>
          </a:bodyPr>
          <a:lstStyle/>
          <a:p>
            <a:r>
              <a:rPr lang="en-MY" sz="1600"/>
              <a:t>Patients with severely diseased arteries in one or both legs can experience intermittent claudication, rest pain or death of tissue.</a:t>
            </a:r>
          </a:p>
          <a:p>
            <a:endParaRPr lang="en-MY" sz="1600"/>
          </a:p>
          <a:p>
            <a:r>
              <a:rPr lang="en-MY" sz="1600"/>
              <a:t>When there is an occlusion of the artery, an option would be to create a bypass to restore blood flow beyond the occlusion.</a:t>
            </a:r>
          </a:p>
          <a:p>
            <a:endParaRPr lang="en-MY" sz="1600"/>
          </a:p>
          <a:p>
            <a:r>
              <a:rPr lang="en-MY" sz="1600"/>
              <a:t>This can be achieved via open or endoscopic techniques using synthetic and autologous grafts.</a:t>
            </a:r>
          </a:p>
          <a:p>
            <a:endParaRPr lang="en-MY" sz="1600"/>
          </a:p>
          <a:p>
            <a:r>
              <a:rPr lang="en-MY" sz="1600"/>
              <a:t>Autologous grafts have shown to give the best outcome however many not be feasible to be used in all cases.</a:t>
            </a:r>
          </a:p>
          <a:p>
            <a:pPr marL="0" indent="0">
              <a:buNone/>
            </a:pPr>
            <a:endParaRPr lang="en-MY" sz="1600"/>
          </a:p>
        </p:txBody>
      </p:sp>
      <p:sp>
        <p:nvSpPr>
          <p:cNvPr id="79" name="Rectangle 7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rrc2_4_05">
            <a:extLst>
              <a:ext uri="{FF2B5EF4-FFF2-40B4-BE49-F238E27FC236}">
                <a16:creationId xmlns:a16="http://schemas.microsoft.com/office/drawing/2014/main" id="{2ECC9679-8826-4C41-8E12-EA1B88A649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 b="12269"/>
          <a:stretch/>
        </p:blipFill>
        <p:spPr bwMode="auto">
          <a:xfrm>
            <a:off x="5977788" y="799352"/>
            <a:ext cx="5425410" cy="5259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49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ABD29-51DA-4C6A-83B1-E42372324E7F}"/>
              </a:ext>
            </a:extLst>
          </p:cNvPr>
          <p:cNvSpPr>
            <a:spLocks noGrp="1"/>
          </p:cNvSpPr>
          <p:nvPr>
            <p:ph type="title"/>
          </p:nvPr>
        </p:nvSpPr>
        <p:spPr/>
        <p:txBody>
          <a:bodyPr/>
          <a:lstStyle/>
          <a:p>
            <a:r>
              <a:rPr lang="en-MY" dirty="0"/>
              <a:t>Graft Patency</a:t>
            </a:r>
          </a:p>
        </p:txBody>
      </p:sp>
      <p:sp>
        <p:nvSpPr>
          <p:cNvPr id="3" name="Content Placeholder 2">
            <a:extLst>
              <a:ext uri="{FF2B5EF4-FFF2-40B4-BE49-F238E27FC236}">
                <a16:creationId xmlns:a16="http://schemas.microsoft.com/office/drawing/2014/main" id="{90445827-5A4D-425F-80C7-A8FC4872EC55}"/>
              </a:ext>
            </a:extLst>
          </p:cNvPr>
          <p:cNvSpPr>
            <a:spLocks noGrp="1"/>
          </p:cNvSpPr>
          <p:nvPr>
            <p:ph idx="1"/>
          </p:nvPr>
        </p:nvSpPr>
        <p:spPr/>
        <p:txBody>
          <a:bodyPr>
            <a:normAutofit lnSpcReduction="10000"/>
          </a:bodyPr>
          <a:lstStyle/>
          <a:p>
            <a:r>
              <a:rPr lang="en-MY" dirty="0"/>
              <a:t>Efficacy of prosthetic grafts to the above knee popliteal artery is approximately equivalent to autogenous vein for the first two years. Thereafter, patency curve diverge with lower patency for prosthetic grafts.</a:t>
            </a:r>
          </a:p>
          <a:p>
            <a:pPr marL="0" indent="0">
              <a:buNone/>
            </a:pPr>
            <a:r>
              <a:rPr lang="en-MY" dirty="0"/>
              <a:t>Patency Rates :</a:t>
            </a:r>
          </a:p>
          <a:p>
            <a:r>
              <a:rPr lang="en-MY" dirty="0"/>
              <a:t>Saphenous Vein Graft Rates (1,5,10 years) : -86%, 72% and 51%.</a:t>
            </a:r>
          </a:p>
          <a:p>
            <a:r>
              <a:rPr lang="en-MY" dirty="0"/>
              <a:t>Secondary Patency Rate (1,5,10 years) :- 92% , 83%, and 63%</a:t>
            </a:r>
          </a:p>
          <a:p>
            <a:endParaRPr lang="en-MY" dirty="0"/>
          </a:p>
          <a:p>
            <a:r>
              <a:rPr lang="en-MY" dirty="0" err="1"/>
              <a:t>ePTFE</a:t>
            </a:r>
            <a:r>
              <a:rPr lang="en-MY" dirty="0"/>
              <a:t> Primary Rates :- 77%, 51% and 32%.</a:t>
            </a:r>
          </a:p>
          <a:p>
            <a:r>
              <a:rPr lang="en-MY" dirty="0" err="1"/>
              <a:t>ePTFE</a:t>
            </a:r>
            <a:r>
              <a:rPr lang="en-MY" dirty="0"/>
              <a:t> Secondary Rates : 79%, 62% and 24%</a:t>
            </a:r>
          </a:p>
        </p:txBody>
      </p:sp>
      <p:sp>
        <p:nvSpPr>
          <p:cNvPr id="4" name="TextBox 3">
            <a:extLst>
              <a:ext uri="{FF2B5EF4-FFF2-40B4-BE49-F238E27FC236}">
                <a16:creationId xmlns:a16="http://schemas.microsoft.com/office/drawing/2014/main" id="{D664C97F-AD3B-46A5-95B2-F01A8C1D3C71}"/>
              </a:ext>
            </a:extLst>
          </p:cNvPr>
          <p:cNvSpPr txBox="1"/>
          <p:nvPr/>
        </p:nvSpPr>
        <p:spPr>
          <a:xfrm>
            <a:off x="451184" y="6304547"/>
            <a:ext cx="11267574" cy="646331"/>
          </a:xfrm>
          <a:prstGeom prst="rect">
            <a:avLst/>
          </a:prstGeom>
          <a:noFill/>
        </p:spPr>
        <p:txBody>
          <a:bodyPr wrap="square" rtlCol="0">
            <a:spAutoFit/>
          </a:bodyPr>
          <a:lstStyle/>
          <a:p>
            <a:br>
              <a:rPr lang="en-MY" sz="1200" dirty="0"/>
            </a:br>
            <a:r>
              <a:rPr lang="en-MY" sz="1200" dirty="0"/>
              <a:t>Dalman RL, Taylor LM Jr.. </a:t>
            </a:r>
            <a:r>
              <a:rPr lang="en-MY" sz="1200" dirty="0" err="1"/>
              <a:t>Infrainguinal</a:t>
            </a:r>
            <a:r>
              <a:rPr lang="en-MY" sz="1200" dirty="0"/>
              <a:t> revascularization procedures. In: Basic Data Underlying Clinical Decision Making in Vascular Surgery, Porter JM, Taylor LM Jr (Eds), Quality Medical Publishing, St. Louis 1994. p.141.</a:t>
            </a:r>
          </a:p>
        </p:txBody>
      </p:sp>
    </p:spTree>
    <p:extLst>
      <p:ext uri="{BB962C8B-B14F-4D97-AF65-F5344CB8AC3E}">
        <p14:creationId xmlns:p14="http://schemas.microsoft.com/office/powerpoint/2010/main" val="2833787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BEE2F453-ACD5-452E-99FD-62C606E7A462}"/>
              </a:ext>
            </a:extLst>
          </p:cNvPr>
          <p:cNvGraphicFramePr>
            <a:graphicFrameLocks noGrp="1"/>
          </p:cNvGraphicFramePr>
          <p:nvPr>
            <p:ph idx="1"/>
            <p:extLst>
              <p:ext uri="{D42A27DB-BD31-4B8C-83A1-F6EECF244321}">
                <p14:modId xmlns:p14="http://schemas.microsoft.com/office/powerpoint/2010/main" val="142499803"/>
              </p:ext>
            </p:extLst>
          </p:nvPr>
        </p:nvGraphicFramePr>
        <p:xfrm>
          <a:off x="348916" y="839036"/>
          <a:ext cx="10896600" cy="1854200"/>
        </p:xfrm>
        <a:graphic>
          <a:graphicData uri="http://schemas.openxmlformats.org/drawingml/2006/table">
            <a:tbl>
              <a:tblPr firstRow="1" bandRow="1">
                <a:tableStyleId>{5C22544A-7EE6-4342-B048-85BDC9FD1C3A}</a:tableStyleId>
              </a:tblPr>
              <a:tblGrid>
                <a:gridCol w="2724150">
                  <a:extLst>
                    <a:ext uri="{9D8B030D-6E8A-4147-A177-3AD203B41FA5}">
                      <a16:colId xmlns:a16="http://schemas.microsoft.com/office/drawing/2014/main" val="1329622409"/>
                    </a:ext>
                  </a:extLst>
                </a:gridCol>
                <a:gridCol w="2724150">
                  <a:extLst>
                    <a:ext uri="{9D8B030D-6E8A-4147-A177-3AD203B41FA5}">
                      <a16:colId xmlns:a16="http://schemas.microsoft.com/office/drawing/2014/main" val="312676877"/>
                    </a:ext>
                  </a:extLst>
                </a:gridCol>
                <a:gridCol w="2724150">
                  <a:extLst>
                    <a:ext uri="{9D8B030D-6E8A-4147-A177-3AD203B41FA5}">
                      <a16:colId xmlns:a16="http://schemas.microsoft.com/office/drawing/2014/main" val="2049921561"/>
                    </a:ext>
                  </a:extLst>
                </a:gridCol>
                <a:gridCol w="2724150">
                  <a:extLst>
                    <a:ext uri="{9D8B030D-6E8A-4147-A177-3AD203B41FA5}">
                      <a16:colId xmlns:a16="http://schemas.microsoft.com/office/drawing/2014/main" val="337556466"/>
                    </a:ext>
                  </a:extLst>
                </a:gridCol>
              </a:tblGrid>
              <a:tr h="370840">
                <a:tc>
                  <a:txBody>
                    <a:bodyPr/>
                    <a:lstStyle/>
                    <a:p>
                      <a:r>
                        <a:rPr lang="en-MY" dirty="0"/>
                        <a:t>Type of Graft</a:t>
                      </a:r>
                    </a:p>
                  </a:txBody>
                  <a:tcPr/>
                </a:tc>
                <a:tc>
                  <a:txBody>
                    <a:bodyPr/>
                    <a:lstStyle/>
                    <a:p>
                      <a:r>
                        <a:rPr lang="en-MY" dirty="0"/>
                        <a:t>1 Year</a:t>
                      </a:r>
                    </a:p>
                  </a:txBody>
                  <a:tcPr/>
                </a:tc>
                <a:tc>
                  <a:txBody>
                    <a:bodyPr/>
                    <a:lstStyle/>
                    <a:p>
                      <a:r>
                        <a:rPr lang="en-MY" dirty="0"/>
                        <a:t>5 year</a:t>
                      </a:r>
                    </a:p>
                  </a:txBody>
                  <a:tcPr/>
                </a:tc>
                <a:tc>
                  <a:txBody>
                    <a:bodyPr/>
                    <a:lstStyle/>
                    <a:p>
                      <a:r>
                        <a:rPr lang="en-MY" dirty="0"/>
                        <a:t>10+</a:t>
                      </a:r>
                    </a:p>
                  </a:txBody>
                  <a:tcPr/>
                </a:tc>
                <a:extLst>
                  <a:ext uri="{0D108BD9-81ED-4DB2-BD59-A6C34878D82A}">
                    <a16:rowId xmlns:a16="http://schemas.microsoft.com/office/drawing/2014/main" val="4115810863"/>
                  </a:ext>
                </a:extLst>
              </a:tr>
              <a:tr h="370840">
                <a:tc>
                  <a:txBody>
                    <a:bodyPr/>
                    <a:lstStyle/>
                    <a:p>
                      <a:r>
                        <a:rPr lang="en-MY" dirty="0"/>
                        <a:t>SVG – Primary Patency</a:t>
                      </a:r>
                    </a:p>
                  </a:txBody>
                  <a:tcPr/>
                </a:tc>
                <a:tc>
                  <a:txBody>
                    <a:bodyPr/>
                    <a:lstStyle/>
                    <a:p>
                      <a:r>
                        <a:rPr lang="en-MY" dirty="0"/>
                        <a:t>86%</a:t>
                      </a:r>
                    </a:p>
                  </a:txBody>
                  <a:tcPr/>
                </a:tc>
                <a:tc>
                  <a:txBody>
                    <a:bodyPr/>
                    <a:lstStyle/>
                    <a:p>
                      <a:r>
                        <a:rPr lang="en-MY" dirty="0"/>
                        <a:t>75%</a:t>
                      </a:r>
                    </a:p>
                  </a:txBody>
                  <a:tcPr/>
                </a:tc>
                <a:tc>
                  <a:txBody>
                    <a:bodyPr/>
                    <a:lstStyle/>
                    <a:p>
                      <a:r>
                        <a:rPr lang="en-MY" dirty="0"/>
                        <a:t>44%</a:t>
                      </a:r>
                    </a:p>
                  </a:txBody>
                  <a:tcPr/>
                </a:tc>
                <a:extLst>
                  <a:ext uri="{0D108BD9-81ED-4DB2-BD59-A6C34878D82A}">
                    <a16:rowId xmlns:a16="http://schemas.microsoft.com/office/drawing/2014/main" val="4151208425"/>
                  </a:ext>
                </a:extLst>
              </a:tr>
              <a:tr h="370840">
                <a:tc>
                  <a:txBody>
                    <a:bodyPr/>
                    <a:lstStyle/>
                    <a:p>
                      <a:r>
                        <a:rPr lang="en-MY" dirty="0"/>
                        <a:t>SVG – Secondary Patency</a:t>
                      </a:r>
                    </a:p>
                  </a:txBody>
                  <a:tcPr/>
                </a:tc>
                <a:tc>
                  <a:txBody>
                    <a:bodyPr/>
                    <a:lstStyle/>
                    <a:p>
                      <a:r>
                        <a:rPr lang="en-MY" dirty="0"/>
                        <a:t>89%</a:t>
                      </a:r>
                    </a:p>
                  </a:txBody>
                  <a:tcPr/>
                </a:tc>
                <a:tc>
                  <a:txBody>
                    <a:bodyPr/>
                    <a:lstStyle/>
                    <a:p>
                      <a:r>
                        <a:rPr lang="en-MY" dirty="0"/>
                        <a:t>80%</a:t>
                      </a:r>
                    </a:p>
                  </a:txBody>
                  <a:tcPr/>
                </a:tc>
                <a:tc>
                  <a:txBody>
                    <a:bodyPr/>
                    <a:lstStyle/>
                    <a:p>
                      <a:r>
                        <a:rPr lang="en-MY" dirty="0"/>
                        <a:t>46%</a:t>
                      </a:r>
                    </a:p>
                  </a:txBody>
                  <a:tcPr/>
                </a:tc>
                <a:extLst>
                  <a:ext uri="{0D108BD9-81ED-4DB2-BD59-A6C34878D82A}">
                    <a16:rowId xmlns:a16="http://schemas.microsoft.com/office/drawing/2014/main" val="281611390"/>
                  </a:ext>
                </a:extLst>
              </a:tr>
              <a:tr h="370840">
                <a:tc>
                  <a:txBody>
                    <a:bodyPr/>
                    <a:lstStyle/>
                    <a:p>
                      <a:r>
                        <a:rPr lang="en-MY" dirty="0" err="1"/>
                        <a:t>ePTFE</a:t>
                      </a:r>
                      <a:r>
                        <a:rPr lang="en-MY" dirty="0"/>
                        <a:t> – Primary Patency</a:t>
                      </a:r>
                    </a:p>
                  </a:txBody>
                  <a:tcPr/>
                </a:tc>
                <a:tc>
                  <a:txBody>
                    <a:bodyPr/>
                    <a:lstStyle/>
                    <a:p>
                      <a:r>
                        <a:rPr lang="en-MY" dirty="0"/>
                        <a:t>80%</a:t>
                      </a:r>
                    </a:p>
                  </a:txBody>
                  <a:tcPr/>
                </a:tc>
                <a:tc>
                  <a:txBody>
                    <a:bodyPr/>
                    <a:lstStyle/>
                    <a:p>
                      <a:r>
                        <a:rPr lang="en-MY" dirty="0"/>
                        <a:t>53%</a:t>
                      </a:r>
                    </a:p>
                  </a:txBody>
                  <a:tcPr/>
                </a:tc>
                <a:tc>
                  <a:txBody>
                    <a:bodyPr/>
                    <a:lstStyle/>
                    <a:p>
                      <a:r>
                        <a:rPr lang="en-MY" dirty="0"/>
                        <a:t>32%</a:t>
                      </a:r>
                    </a:p>
                  </a:txBody>
                  <a:tcPr/>
                </a:tc>
                <a:extLst>
                  <a:ext uri="{0D108BD9-81ED-4DB2-BD59-A6C34878D82A}">
                    <a16:rowId xmlns:a16="http://schemas.microsoft.com/office/drawing/2014/main" val="45331326"/>
                  </a:ext>
                </a:extLst>
              </a:tr>
              <a:tr h="370840">
                <a:tc>
                  <a:txBody>
                    <a:bodyPr/>
                    <a:lstStyle/>
                    <a:p>
                      <a:r>
                        <a:rPr lang="en-MY" dirty="0" err="1"/>
                        <a:t>ePTFE</a:t>
                      </a:r>
                      <a:r>
                        <a:rPr lang="en-MY" dirty="0"/>
                        <a:t> – Secondary Patency</a:t>
                      </a:r>
                    </a:p>
                  </a:txBody>
                  <a:tcPr/>
                </a:tc>
                <a:tc>
                  <a:txBody>
                    <a:bodyPr/>
                    <a:lstStyle/>
                    <a:p>
                      <a:r>
                        <a:rPr lang="en-MY" dirty="0"/>
                        <a:t>87%</a:t>
                      </a:r>
                    </a:p>
                  </a:txBody>
                  <a:tcPr/>
                </a:tc>
                <a:tc>
                  <a:txBody>
                    <a:bodyPr/>
                    <a:lstStyle/>
                    <a:p>
                      <a:r>
                        <a:rPr lang="en-MY" dirty="0"/>
                        <a:t>70%</a:t>
                      </a:r>
                    </a:p>
                  </a:txBody>
                  <a:tcPr/>
                </a:tc>
                <a:tc>
                  <a:txBody>
                    <a:bodyPr/>
                    <a:lstStyle/>
                    <a:p>
                      <a:r>
                        <a:rPr lang="en-MY" dirty="0"/>
                        <a:t>24%</a:t>
                      </a:r>
                    </a:p>
                  </a:txBody>
                  <a:tcPr/>
                </a:tc>
                <a:extLst>
                  <a:ext uri="{0D108BD9-81ED-4DB2-BD59-A6C34878D82A}">
                    <a16:rowId xmlns:a16="http://schemas.microsoft.com/office/drawing/2014/main" val="689363067"/>
                  </a:ext>
                </a:extLst>
              </a:tr>
            </a:tbl>
          </a:graphicData>
        </a:graphic>
      </p:graphicFrame>
      <p:sp>
        <p:nvSpPr>
          <p:cNvPr id="6" name="TextBox 5">
            <a:extLst>
              <a:ext uri="{FF2B5EF4-FFF2-40B4-BE49-F238E27FC236}">
                <a16:creationId xmlns:a16="http://schemas.microsoft.com/office/drawing/2014/main" id="{E4EF8F98-02D3-4DCC-872E-C61CBBE05309}"/>
              </a:ext>
            </a:extLst>
          </p:cNvPr>
          <p:cNvSpPr txBox="1"/>
          <p:nvPr/>
        </p:nvSpPr>
        <p:spPr>
          <a:xfrm>
            <a:off x="348916" y="294774"/>
            <a:ext cx="11087100" cy="369332"/>
          </a:xfrm>
          <a:prstGeom prst="rect">
            <a:avLst/>
          </a:prstGeom>
          <a:noFill/>
        </p:spPr>
        <p:txBody>
          <a:bodyPr wrap="square" rtlCol="0">
            <a:spAutoFit/>
          </a:bodyPr>
          <a:lstStyle/>
          <a:p>
            <a:r>
              <a:rPr lang="en-MY" dirty="0"/>
              <a:t>Above Knee Popliteal Position</a:t>
            </a:r>
          </a:p>
        </p:txBody>
      </p:sp>
      <p:sp>
        <p:nvSpPr>
          <p:cNvPr id="7" name="TextBox 6">
            <a:extLst>
              <a:ext uri="{FF2B5EF4-FFF2-40B4-BE49-F238E27FC236}">
                <a16:creationId xmlns:a16="http://schemas.microsoft.com/office/drawing/2014/main" id="{F05CD81F-178D-496A-B5CF-69329B566BF6}"/>
              </a:ext>
            </a:extLst>
          </p:cNvPr>
          <p:cNvSpPr txBox="1"/>
          <p:nvPr/>
        </p:nvSpPr>
        <p:spPr>
          <a:xfrm>
            <a:off x="348916" y="2869532"/>
            <a:ext cx="10896600" cy="369332"/>
          </a:xfrm>
          <a:prstGeom prst="rect">
            <a:avLst/>
          </a:prstGeom>
          <a:noFill/>
        </p:spPr>
        <p:txBody>
          <a:bodyPr wrap="square" rtlCol="0">
            <a:spAutoFit/>
          </a:bodyPr>
          <a:lstStyle/>
          <a:p>
            <a:r>
              <a:rPr lang="en-MY" dirty="0"/>
              <a:t>Below Knee Popliteal Position</a:t>
            </a:r>
          </a:p>
        </p:txBody>
      </p:sp>
      <p:graphicFrame>
        <p:nvGraphicFramePr>
          <p:cNvPr id="8" name="Table 4">
            <a:extLst>
              <a:ext uri="{FF2B5EF4-FFF2-40B4-BE49-F238E27FC236}">
                <a16:creationId xmlns:a16="http://schemas.microsoft.com/office/drawing/2014/main" id="{4FE60AFB-35CE-41F9-9A89-EAA487E62606}"/>
              </a:ext>
            </a:extLst>
          </p:cNvPr>
          <p:cNvGraphicFramePr>
            <a:graphicFrameLocks/>
          </p:cNvGraphicFramePr>
          <p:nvPr>
            <p:extLst>
              <p:ext uri="{D42A27DB-BD31-4B8C-83A1-F6EECF244321}">
                <p14:modId xmlns:p14="http://schemas.microsoft.com/office/powerpoint/2010/main" val="3258713263"/>
              </p:ext>
            </p:extLst>
          </p:nvPr>
        </p:nvGraphicFramePr>
        <p:xfrm>
          <a:off x="348916" y="3429000"/>
          <a:ext cx="10896600" cy="1854200"/>
        </p:xfrm>
        <a:graphic>
          <a:graphicData uri="http://schemas.openxmlformats.org/drawingml/2006/table">
            <a:tbl>
              <a:tblPr firstRow="1" bandRow="1">
                <a:tableStyleId>{5C22544A-7EE6-4342-B048-85BDC9FD1C3A}</a:tableStyleId>
              </a:tblPr>
              <a:tblGrid>
                <a:gridCol w="2724150">
                  <a:extLst>
                    <a:ext uri="{9D8B030D-6E8A-4147-A177-3AD203B41FA5}">
                      <a16:colId xmlns:a16="http://schemas.microsoft.com/office/drawing/2014/main" val="1329622409"/>
                    </a:ext>
                  </a:extLst>
                </a:gridCol>
                <a:gridCol w="2724150">
                  <a:extLst>
                    <a:ext uri="{9D8B030D-6E8A-4147-A177-3AD203B41FA5}">
                      <a16:colId xmlns:a16="http://schemas.microsoft.com/office/drawing/2014/main" val="312676877"/>
                    </a:ext>
                  </a:extLst>
                </a:gridCol>
                <a:gridCol w="2724150">
                  <a:extLst>
                    <a:ext uri="{9D8B030D-6E8A-4147-A177-3AD203B41FA5}">
                      <a16:colId xmlns:a16="http://schemas.microsoft.com/office/drawing/2014/main" val="2049921561"/>
                    </a:ext>
                  </a:extLst>
                </a:gridCol>
                <a:gridCol w="2724150">
                  <a:extLst>
                    <a:ext uri="{9D8B030D-6E8A-4147-A177-3AD203B41FA5}">
                      <a16:colId xmlns:a16="http://schemas.microsoft.com/office/drawing/2014/main" val="337556466"/>
                    </a:ext>
                  </a:extLst>
                </a:gridCol>
              </a:tblGrid>
              <a:tr h="370840">
                <a:tc>
                  <a:txBody>
                    <a:bodyPr/>
                    <a:lstStyle/>
                    <a:p>
                      <a:r>
                        <a:rPr lang="en-MY" dirty="0"/>
                        <a:t>Type of Graft</a:t>
                      </a:r>
                    </a:p>
                  </a:txBody>
                  <a:tcPr/>
                </a:tc>
                <a:tc>
                  <a:txBody>
                    <a:bodyPr/>
                    <a:lstStyle/>
                    <a:p>
                      <a:r>
                        <a:rPr lang="en-MY" dirty="0"/>
                        <a:t>1 Year</a:t>
                      </a:r>
                    </a:p>
                  </a:txBody>
                  <a:tcPr/>
                </a:tc>
                <a:tc>
                  <a:txBody>
                    <a:bodyPr/>
                    <a:lstStyle/>
                    <a:p>
                      <a:r>
                        <a:rPr lang="en-MY" dirty="0"/>
                        <a:t>5 year</a:t>
                      </a:r>
                    </a:p>
                  </a:txBody>
                  <a:tcPr/>
                </a:tc>
                <a:tc>
                  <a:txBody>
                    <a:bodyPr/>
                    <a:lstStyle/>
                    <a:p>
                      <a:r>
                        <a:rPr lang="en-MY" dirty="0"/>
                        <a:t>10+</a:t>
                      </a:r>
                    </a:p>
                  </a:txBody>
                  <a:tcPr/>
                </a:tc>
                <a:extLst>
                  <a:ext uri="{0D108BD9-81ED-4DB2-BD59-A6C34878D82A}">
                    <a16:rowId xmlns:a16="http://schemas.microsoft.com/office/drawing/2014/main" val="4115810863"/>
                  </a:ext>
                </a:extLst>
              </a:tr>
              <a:tr h="370840">
                <a:tc>
                  <a:txBody>
                    <a:bodyPr/>
                    <a:lstStyle/>
                    <a:p>
                      <a:r>
                        <a:rPr lang="en-MY" dirty="0"/>
                        <a:t>SVG – Primary Patency</a:t>
                      </a:r>
                    </a:p>
                  </a:txBody>
                  <a:tcPr/>
                </a:tc>
                <a:tc>
                  <a:txBody>
                    <a:bodyPr/>
                    <a:lstStyle/>
                    <a:p>
                      <a:r>
                        <a:rPr lang="en-MY" dirty="0"/>
                        <a:t>86%</a:t>
                      </a:r>
                    </a:p>
                  </a:txBody>
                  <a:tcPr/>
                </a:tc>
                <a:tc>
                  <a:txBody>
                    <a:bodyPr/>
                    <a:lstStyle/>
                    <a:p>
                      <a:r>
                        <a:rPr lang="en-MY" dirty="0"/>
                        <a:t>71%</a:t>
                      </a:r>
                    </a:p>
                  </a:txBody>
                  <a:tcPr/>
                </a:tc>
                <a:tc>
                  <a:txBody>
                    <a:bodyPr/>
                    <a:lstStyle/>
                    <a:p>
                      <a:r>
                        <a:rPr lang="en-MY" dirty="0"/>
                        <a:t>53%</a:t>
                      </a:r>
                    </a:p>
                  </a:txBody>
                  <a:tcPr/>
                </a:tc>
                <a:extLst>
                  <a:ext uri="{0D108BD9-81ED-4DB2-BD59-A6C34878D82A}">
                    <a16:rowId xmlns:a16="http://schemas.microsoft.com/office/drawing/2014/main" val="4151208425"/>
                  </a:ext>
                </a:extLst>
              </a:tr>
              <a:tr h="370840">
                <a:tc>
                  <a:txBody>
                    <a:bodyPr/>
                    <a:lstStyle/>
                    <a:p>
                      <a:r>
                        <a:rPr lang="en-MY" dirty="0"/>
                        <a:t>SVG – Secondary Patency</a:t>
                      </a:r>
                    </a:p>
                  </a:txBody>
                  <a:tcPr/>
                </a:tc>
                <a:tc>
                  <a:txBody>
                    <a:bodyPr/>
                    <a:lstStyle/>
                    <a:p>
                      <a:r>
                        <a:rPr lang="en-MY" dirty="0"/>
                        <a:t>92%</a:t>
                      </a:r>
                    </a:p>
                  </a:txBody>
                  <a:tcPr/>
                </a:tc>
                <a:tc>
                  <a:txBody>
                    <a:bodyPr/>
                    <a:lstStyle/>
                    <a:p>
                      <a:r>
                        <a:rPr lang="en-MY" dirty="0"/>
                        <a:t>83%</a:t>
                      </a:r>
                    </a:p>
                  </a:txBody>
                  <a:tcPr/>
                </a:tc>
                <a:tc>
                  <a:txBody>
                    <a:bodyPr/>
                    <a:lstStyle/>
                    <a:p>
                      <a:r>
                        <a:rPr lang="en-MY" dirty="0"/>
                        <a:t>71%</a:t>
                      </a:r>
                    </a:p>
                  </a:txBody>
                  <a:tcPr/>
                </a:tc>
                <a:extLst>
                  <a:ext uri="{0D108BD9-81ED-4DB2-BD59-A6C34878D82A}">
                    <a16:rowId xmlns:a16="http://schemas.microsoft.com/office/drawing/2014/main" val="281611390"/>
                  </a:ext>
                </a:extLst>
              </a:tr>
              <a:tr h="370840">
                <a:tc>
                  <a:txBody>
                    <a:bodyPr/>
                    <a:lstStyle/>
                    <a:p>
                      <a:r>
                        <a:rPr lang="en-MY" dirty="0" err="1"/>
                        <a:t>ePTFE</a:t>
                      </a:r>
                      <a:r>
                        <a:rPr lang="en-MY" dirty="0"/>
                        <a:t> – Primary Patency</a:t>
                      </a:r>
                    </a:p>
                  </a:txBody>
                  <a:tcPr/>
                </a:tc>
                <a:tc>
                  <a:txBody>
                    <a:bodyPr/>
                    <a:lstStyle/>
                    <a:p>
                      <a:r>
                        <a:rPr lang="en-MY" dirty="0"/>
                        <a:t>74%</a:t>
                      </a:r>
                    </a:p>
                  </a:txBody>
                  <a:tcPr/>
                </a:tc>
                <a:tc>
                  <a:txBody>
                    <a:bodyPr/>
                    <a:lstStyle/>
                    <a:p>
                      <a:r>
                        <a:rPr lang="en-MY" dirty="0"/>
                        <a:t>44%</a:t>
                      </a:r>
                    </a:p>
                  </a:txBody>
                  <a:tcPr/>
                </a:tc>
                <a:tc>
                  <a:txBody>
                    <a:bodyPr/>
                    <a:lstStyle/>
                    <a:p>
                      <a:r>
                        <a:rPr lang="en-MY" dirty="0"/>
                        <a:t>29%</a:t>
                      </a:r>
                    </a:p>
                  </a:txBody>
                  <a:tcPr/>
                </a:tc>
                <a:extLst>
                  <a:ext uri="{0D108BD9-81ED-4DB2-BD59-A6C34878D82A}">
                    <a16:rowId xmlns:a16="http://schemas.microsoft.com/office/drawing/2014/main" val="45331326"/>
                  </a:ext>
                </a:extLst>
              </a:tr>
              <a:tr h="370840">
                <a:tc>
                  <a:txBody>
                    <a:bodyPr/>
                    <a:lstStyle/>
                    <a:p>
                      <a:r>
                        <a:rPr lang="en-MY" dirty="0" err="1"/>
                        <a:t>ePTFE</a:t>
                      </a:r>
                      <a:r>
                        <a:rPr lang="en-MY" dirty="0"/>
                        <a:t> – Secondary Patency</a:t>
                      </a:r>
                    </a:p>
                  </a:txBody>
                  <a:tcPr/>
                </a:tc>
                <a:tc>
                  <a:txBody>
                    <a:bodyPr/>
                    <a:lstStyle/>
                    <a:p>
                      <a:r>
                        <a:rPr lang="en-MY" dirty="0"/>
                        <a:t>49%</a:t>
                      </a:r>
                    </a:p>
                  </a:txBody>
                  <a:tcPr/>
                </a:tc>
                <a:tc>
                  <a:txBody>
                    <a:bodyPr/>
                    <a:lstStyle/>
                    <a:p>
                      <a:r>
                        <a:rPr lang="en-MY" dirty="0"/>
                        <a:t>46%</a:t>
                      </a:r>
                    </a:p>
                  </a:txBody>
                  <a:tcPr/>
                </a:tc>
                <a:tc>
                  <a:txBody>
                    <a:bodyPr/>
                    <a:lstStyle/>
                    <a:p>
                      <a:r>
                        <a:rPr lang="en-MY" dirty="0"/>
                        <a:t>No Data</a:t>
                      </a:r>
                    </a:p>
                  </a:txBody>
                  <a:tcPr/>
                </a:tc>
                <a:extLst>
                  <a:ext uri="{0D108BD9-81ED-4DB2-BD59-A6C34878D82A}">
                    <a16:rowId xmlns:a16="http://schemas.microsoft.com/office/drawing/2014/main" val="689363067"/>
                  </a:ext>
                </a:extLst>
              </a:tr>
            </a:tbl>
          </a:graphicData>
        </a:graphic>
      </p:graphicFrame>
      <p:sp>
        <p:nvSpPr>
          <p:cNvPr id="9" name="TextBox 8">
            <a:extLst>
              <a:ext uri="{FF2B5EF4-FFF2-40B4-BE49-F238E27FC236}">
                <a16:creationId xmlns:a16="http://schemas.microsoft.com/office/drawing/2014/main" id="{24686FE6-5A03-48B6-88AB-A7ADE06339D1}"/>
              </a:ext>
            </a:extLst>
          </p:cNvPr>
          <p:cNvSpPr txBox="1"/>
          <p:nvPr/>
        </p:nvSpPr>
        <p:spPr>
          <a:xfrm>
            <a:off x="499311" y="6226342"/>
            <a:ext cx="10746205" cy="461665"/>
          </a:xfrm>
          <a:prstGeom prst="rect">
            <a:avLst/>
          </a:prstGeom>
          <a:noFill/>
        </p:spPr>
        <p:txBody>
          <a:bodyPr wrap="square" rtlCol="0">
            <a:spAutoFit/>
          </a:bodyPr>
          <a:lstStyle/>
          <a:p>
            <a:r>
              <a:rPr lang="en-MY" sz="1200" dirty="0"/>
              <a:t>Ziegler KR, Muto A, </a:t>
            </a:r>
            <a:r>
              <a:rPr lang="en-MY" sz="1200" dirty="0" err="1"/>
              <a:t>Eghbalieh</a:t>
            </a:r>
            <a:r>
              <a:rPr lang="en-MY" sz="1200" dirty="0"/>
              <a:t> SD, </a:t>
            </a:r>
            <a:r>
              <a:rPr lang="en-MY" sz="1200" dirty="0" err="1"/>
              <a:t>Dardik</a:t>
            </a:r>
            <a:r>
              <a:rPr lang="en-MY" sz="1200" dirty="0"/>
              <a:t> A. Basic data related to surgical </a:t>
            </a:r>
            <a:r>
              <a:rPr lang="en-MY" sz="1200" dirty="0" err="1"/>
              <a:t>infrainguinal</a:t>
            </a:r>
            <a:r>
              <a:rPr lang="en-MY" sz="1200" dirty="0"/>
              <a:t> revascularization procedures: a twenty year update. </a:t>
            </a:r>
            <a:r>
              <a:rPr lang="en-MY" sz="1200" i="1" dirty="0"/>
              <a:t>Ann </a:t>
            </a:r>
            <a:r>
              <a:rPr lang="en-MY" sz="1200" i="1" dirty="0" err="1"/>
              <a:t>Vasc</a:t>
            </a:r>
            <a:r>
              <a:rPr lang="en-MY" sz="1200" i="1" dirty="0"/>
              <a:t> Surg</a:t>
            </a:r>
            <a:r>
              <a:rPr lang="en-MY" sz="1200" dirty="0"/>
              <a:t>. 2011;25(3):413‐422. doi:10.1016/j.avsg.2010.10.010</a:t>
            </a:r>
          </a:p>
        </p:txBody>
      </p:sp>
    </p:spTree>
    <p:extLst>
      <p:ext uri="{BB962C8B-B14F-4D97-AF65-F5344CB8AC3E}">
        <p14:creationId xmlns:p14="http://schemas.microsoft.com/office/powerpoint/2010/main" val="2846877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52E89-9CB0-46ED-8A62-6F7623243D22}"/>
              </a:ext>
            </a:extLst>
          </p:cNvPr>
          <p:cNvSpPr>
            <a:spLocks noGrp="1"/>
          </p:cNvSpPr>
          <p:nvPr>
            <p:ph type="title"/>
          </p:nvPr>
        </p:nvSpPr>
        <p:spPr/>
        <p:txBody>
          <a:bodyPr/>
          <a:lstStyle/>
          <a:p>
            <a:r>
              <a:rPr lang="en-MY" dirty="0"/>
              <a:t>Graft Patency</a:t>
            </a:r>
          </a:p>
        </p:txBody>
      </p:sp>
      <p:sp>
        <p:nvSpPr>
          <p:cNvPr id="3" name="Content Placeholder 2">
            <a:extLst>
              <a:ext uri="{FF2B5EF4-FFF2-40B4-BE49-F238E27FC236}">
                <a16:creationId xmlns:a16="http://schemas.microsoft.com/office/drawing/2014/main" id="{FD4CAC2D-27E6-4628-8819-B427D5441CE7}"/>
              </a:ext>
            </a:extLst>
          </p:cNvPr>
          <p:cNvSpPr>
            <a:spLocks noGrp="1"/>
          </p:cNvSpPr>
          <p:nvPr>
            <p:ph idx="1"/>
          </p:nvPr>
        </p:nvSpPr>
        <p:spPr>
          <a:xfrm>
            <a:off x="838200" y="1825625"/>
            <a:ext cx="10515600" cy="436312"/>
          </a:xfrm>
        </p:spPr>
        <p:txBody>
          <a:bodyPr>
            <a:normAutofit fontScale="92500" lnSpcReduction="10000"/>
          </a:bodyPr>
          <a:lstStyle/>
          <a:p>
            <a:r>
              <a:rPr lang="en-MY" dirty="0" err="1"/>
              <a:t>Infrapopliteal</a:t>
            </a:r>
            <a:r>
              <a:rPr lang="en-MY" dirty="0"/>
              <a:t> bypass (tibial or popliteal artery)</a:t>
            </a:r>
          </a:p>
        </p:txBody>
      </p:sp>
      <p:graphicFrame>
        <p:nvGraphicFramePr>
          <p:cNvPr id="4" name="Table 4">
            <a:extLst>
              <a:ext uri="{FF2B5EF4-FFF2-40B4-BE49-F238E27FC236}">
                <a16:creationId xmlns:a16="http://schemas.microsoft.com/office/drawing/2014/main" id="{21885EF5-EE30-457E-9379-727ECCE61C04}"/>
              </a:ext>
            </a:extLst>
          </p:cNvPr>
          <p:cNvGraphicFramePr>
            <a:graphicFrameLocks/>
          </p:cNvGraphicFramePr>
          <p:nvPr>
            <p:extLst>
              <p:ext uri="{D42A27DB-BD31-4B8C-83A1-F6EECF244321}">
                <p14:modId xmlns:p14="http://schemas.microsoft.com/office/powerpoint/2010/main" val="3571271093"/>
              </p:ext>
            </p:extLst>
          </p:nvPr>
        </p:nvGraphicFramePr>
        <p:xfrm>
          <a:off x="511342" y="2501900"/>
          <a:ext cx="10896600" cy="1854200"/>
        </p:xfrm>
        <a:graphic>
          <a:graphicData uri="http://schemas.openxmlformats.org/drawingml/2006/table">
            <a:tbl>
              <a:tblPr firstRow="1" bandRow="1">
                <a:tableStyleId>{5C22544A-7EE6-4342-B048-85BDC9FD1C3A}</a:tableStyleId>
              </a:tblPr>
              <a:tblGrid>
                <a:gridCol w="2724150">
                  <a:extLst>
                    <a:ext uri="{9D8B030D-6E8A-4147-A177-3AD203B41FA5}">
                      <a16:colId xmlns:a16="http://schemas.microsoft.com/office/drawing/2014/main" val="1329622409"/>
                    </a:ext>
                  </a:extLst>
                </a:gridCol>
                <a:gridCol w="2724150">
                  <a:extLst>
                    <a:ext uri="{9D8B030D-6E8A-4147-A177-3AD203B41FA5}">
                      <a16:colId xmlns:a16="http://schemas.microsoft.com/office/drawing/2014/main" val="312676877"/>
                    </a:ext>
                  </a:extLst>
                </a:gridCol>
                <a:gridCol w="2724150">
                  <a:extLst>
                    <a:ext uri="{9D8B030D-6E8A-4147-A177-3AD203B41FA5}">
                      <a16:colId xmlns:a16="http://schemas.microsoft.com/office/drawing/2014/main" val="2049921561"/>
                    </a:ext>
                  </a:extLst>
                </a:gridCol>
                <a:gridCol w="2724150">
                  <a:extLst>
                    <a:ext uri="{9D8B030D-6E8A-4147-A177-3AD203B41FA5}">
                      <a16:colId xmlns:a16="http://schemas.microsoft.com/office/drawing/2014/main" val="337556466"/>
                    </a:ext>
                  </a:extLst>
                </a:gridCol>
              </a:tblGrid>
              <a:tr h="370840">
                <a:tc>
                  <a:txBody>
                    <a:bodyPr/>
                    <a:lstStyle/>
                    <a:p>
                      <a:r>
                        <a:rPr lang="en-MY" dirty="0"/>
                        <a:t>Type of Graft</a:t>
                      </a:r>
                    </a:p>
                  </a:txBody>
                  <a:tcPr/>
                </a:tc>
                <a:tc>
                  <a:txBody>
                    <a:bodyPr/>
                    <a:lstStyle/>
                    <a:p>
                      <a:r>
                        <a:rPr lang="en-MY" dirty="0"/>
                        <a:t>1 Year</a:t>
                      </a:r>
                    </a:p>
                  </a:txBody>
                  <a:tcPr/>
                </a:tc>
                <a:tc>
                  <a:txBody>
                    <a:bodyPr/>
                    <a:lstStyle/>
                    <a:p>
                      <a:r>
                        <a:rPr lang="en-MY" dirty="0"/>
                        <a:t>5 year</a:t>
                      </a:r>
                    </a:p>
                  </a:txBody>
                  <a:tcPr/>
                </a:tc>
                <a:tc>
                  <a:txBody>
                    <a:bodyPr/>
                    <a:lstStyle/>
                    <a:p>
                      <a:r>
                        <a:rPr lang="en-MY" dirty="0"/>
                        <a:t>10+</a:t>
                      </a:r>
                    </a:p>
                  </a:txBody>
                  <a:tcPr/>
                </a:tc>
                <a:extLst>
                  <a:ext uri="{0D108BD9-81ED-4DB2-BD59-A6C34878D82A}">
                    <a16:rowId xmlns:a16="http://schemas.microsoft.com/office/drawing/2014/main" val="4115810863"/>
                  </a:ext>
                </a:extLst>
              </a:tr>
              <a:tr h="370840">
                <a:tc>
                  <a:txBody>
                    <a:bodyPr/>
                    <a:lstStyle/>
                    <a:p>
                      <a:r>
                        <a:rPr lang="en-MY" dirty="0"/>
                        <a:t>SVG – Primary Patency</a:t>
                      </a:r>
                    </a:p>
                  </a:txBody>
                  <a:tcPr/>
                </a:tc>
                <a:tc>
                  <a:txBody>
                    <a:bodyPr/>
                    <a:lstStyle/>
                    <a:p>
                      <a:r>
                        <a:rPr lang="en-MY" dirty="0"/>
                        <a:t>82%</a:t>
                      </a:r>
                    </a:p>
                  </a:txBody>
                  <a:tcPr/>
                </a:tc>
                <a:tc>
                  <a:txBody>
                    <a:bodyPr/>
                    <a:lstStyle/>
                    <a:p>
                      <a:r>
                        <a:rPr lang="en-MY" dirty="0"/>
                        <a:t>69%</a:t>
                      </a:r>
                    </a:p>
                  </a:txBody>
                  <a:tcPr/>
                </a:tc>
                <a:tc>
                  <a:txBody>
                    <a:bodyPr/>
                    <a:lstStyle/>
                    <a:p>
                      <a:r>
                        <a:rPr lang="en-MY" dirty="0"/>
                        <a:t>48%</a:t>
                      </a:r>
                    </a:p>
                  </a:txBody>
                  <a:tcPr/>
                </a:tc>
                <a:extLst>
                  <a:ext uri="{0D108BD9-81ED-4DB2-BD59-A6C34878D82A}">
                    <a16:rowId xmlns:a16="http://schemas.microsoft.com/office/drawing/2014/main" val="4151208425"/>
                  </a:ext>
                </a:extLst>
              </a:tr>
              <a:tr h="370840">
                <a:tc>
                  <a:txBody>
                    <a:bodyPr/>
                    <a:lstStyle/>
                    <a:p>
                      <a:r>
                        <a:rPr lang="en-MY" dirty="0"/>
                        <a:t>SVG – Secondary Patency</a:t>
                      </a:r>
                    </a:p>
                  </a:txBody>
                  <a:tcPr/>
                </a:tc>
                <a:tc>
                  <a:txBody>
                    <a:bodyPr/>
                    <a:lstStyle/>
                    <a:p>
                      <a:r>
                        <a:rPr lang="en-MY" dirty="0"/>
                        <a:t>88%</a:t>
                      </a:r>
                    </a:p>
                  </a:txBody>
                  <a:tcPr/>
                </a:tc>
                <a:tc>
                  <a:txBody>
                    <a:bodyPr/>
                    <a:lstStyle/>
                    <a:p>
                      <a:r>
                        <a:rPr lang="en-MY" dirty="0"/>
                        <a:t>79%</a:t>
                      </a:r>
                    </a:p>
                  </a:txBody>
                  <a:tcPr/>
                </a:tc>
                <a:tc>
                  <a:txBody>
                    <a:bodyPr/>
                    <a:lstStyle/>
                    <a:p>
                      <a:r>
                        <a:rPr lang="en-MY" dirty="0"/>
                        <a:t>60%</a:t>
                      </a:r>
                    </a:p>
                  </a:txBody>
                  <a:tcPr/>
                </a:tc>
                <a:extLst>
                  <a:ext uri="{0D108BD9-81ED-4DB2-BD59-A6C34878D82A}">
                    <a16:rowId xmlns:a16="http://schemas.microsoft.com/office/drawing/2014/main" val="281611390"/>
                  </a:ext>
                </a:extLst>
              </a:tr>
              <a:tr h="370840">
                <a:tc>
                  <a:txBody>
                    <a:bodyPr/>
                    <a:lstStyle/>
                    <a:p>
                      <a:r>
                        <a:rPr lang="en-MY" dirty="0" err="1"/>
                        <a:t>ePTFE</a:t>
                      </a:r>
                      <a:r>
                        <a:rPr lang="en-MY" dirty="0"/>
                        <a:t> – Primary Patency</a:t>
                      </a:r>
                    </a:p>
                  </a:txBody>
                  <a:tcPr/>
                </a:tc>
                <a:tc>
                  <a:txBody>
                    <a:bodyPr/>
                    <a:lstStyle/>
                    <a:p>
                      <a:r>
                        <a:rPr lang="en-MY" dirty="0"/>
                        <a:t>60%</a:t>
                      </a:r>
                    </a:p>
                  </a:txBody>
                  <a:tcPr/>
                </a:tc>
                <a:tc>
                  <a:txBody>
                    <a:bodyPr/>
                    <a:lstStyle/>
                    <a:p>
                      <a:r>
                        <a:rPr lang="en-MY" dirty="0"/>
                        <a:t>24%</a:t>
                      </a:r>
                    </a:p>
                  </a:txBody>
                  <a:tcPr/>
                </a:tc>
                <a:tc>
                  <a:txBody>
                    <a:bodyPr/>
                    <a:lstStyle/>
                    <a:p>
                      <a:r>
                        <a:rPr lang="en-MY" dirty="0"/>
                        <a:t>No Data</a:t>
                      </a:r>
                    </a:p>
                  </a:txBody>
                  <a:tcPr/>
                </a:tc>
                <a:extLst>
                  <a:ext uri="{0D108BD9-81ED-4DB2-BD59-A6C34878D82A}">
                    <a16:rowId xmlns:a16="http://schemas.microsoft.com/office/drawing/2014/main" val="45331326"/>
                  </a:ext>
                </a:extLst>
              </a:tr>
              <a:tr h="370840">
                <a:tc>
                  <a:txBody>
                    <a:bodyPr/>
                    <a:lstStyle/>
                    <a:p>
                      <a:r>
                        <a:rPr lang="en-MY" dirty="0" err="1"/>
                        <a:t>ePTFE</a:t>
                      </a:r>
                      <a:r>
                        <a:rPr lang="en-MY" dirty="0"/>
                        <a:t> – Secondary Patency</a:t>
                      </a:r>
                    </a:p>
                  </a:txBody>
                  <a:tcPr/>
                </a:tc>
                <a:tc>
                  <a:txBody>
                    <a:bodyPr/>
                    <a:lstStyle/>
                    <a:p>
                      <a:r>
                        <a:rPr lang="en-MY" dirty="0"/>
                        <a:t>65%</a:t>
                      </a:r>
                    </a:p>
                  </a:txBody>
                  <a:tcPr/>
                </a:tc>
                <a:tc>
                  <a:txBody>
                    <a:bodyPr/>
                    <a:lstStyle/>
                    <a:p>
                      <a:r>
                        <a:rPr lang="en-MY" dirty="0"/>
                        <a:t>28%</a:t>
                      </a:r>
                    </a:p>
                  </a:txBody>
                  <a:tcPr/>
                </a:tc>
                <a:tc>
                  <a:txBody>
                    <a:bodyPr/>
                    <a:lstStyle/>
                    <a:p>
                      <a:r>
                        <a:rPr lang="en-MY" dirty="0"/>
                        <a:t>No Data</a:t>
                      </a:r>
                    </a:p>
                  </a:txBody>
                  <a:tcPr/>
                </a:tc>
                <a:extLst>
                  <a:ext uri="{0D108BD9-81ED-4DB2-BD59-A6C34878D82A}">
                    <a16:rowId xmlns:a16="http://schemas.microsoft.com/office/drawing/2014/main" val="689363067"/>
                  </a:ext>
                </a:extLst>
              </a:tr>
            </a:tbl>
          </a:graphicData>
        </a:graphic>
      </p:graphicFrame>
    </p:spTree>
    <p:extLst>
      <p:ext uri="{BB962C8B-B14F-4D97-AF65-F5344CB8AC3E}">
        <p14:creationId xmlns:p14="http://schemas.microsoft.com/office/powerpoint/2010/main" val="1113685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DEC9-5740-46D5-A9A4-DFC5AF492935}"/>
              </a:ext>
            </a:extLst>
          </p:cNvPr>
          <p:cNvSpPr>
            <a:spLocks noGrp="1"/>
          </p:cNvSpPr>
          <p:nvPr>
            <p:ph type="title"/>
          </p:nvPr>
        </p:nvSpPr>
        <p:spPr/>
        <p:txBody>
          <a:bodyPr/>
          <a:lstStyle/>
          <a:p>
            <a:r>
              <a:rPr lang="en-MY" dirty="0"/>
              <a:t>Adjunctive Techniques </a:t>
            </a:r>
          </a:p>
        </p:txBody>
      </p:sp>
      <p:sp>
        <p:nvSpPr>
          <p:cNvPr id="3" name="Content Placeholder 2">
            <a:extLst>
              <a:ext uri="{FF2B5EF4-FFF2-40B4-BE49-F238E27FC236}">
                <a16:creationId xmlns:a16="http://schemas.microsoft.com/office/drawing/2014/main" id="{917B91C7-8C21-4338-B97F-45EA14086C7C}"/>
              </a:ext>
            </a:extLst>
          </p:cNvPr>
          <p:cNvSpPr>
            <a:spLocks noGrp="1"/>
          </p:cNvSpPr>
          <p:nvPr>
            <p:ph idx="1"/>
          </p:nvPr>
        </p:nvSpPr>
        <p:spPr/>
        <p:txBody>
          <a:bodyPr/>
          <a:lstStyle/>
          <a:p>
            <a:r>
              <a:rPr lang="en-MY" dirty="0"/>
              <a:t>Adjunctive Techniques can be applied to improve synthetic graft patency</a:t>
            </a:r>
          </a:p>
          <a:p>
            <a:r>
              <a:rPr lang="en-MY" dirty="0"/>
              <a:t>1) Antithrombotic Therapy</a:t>
            </a:r>
          </a:p>
          <a:p>
            <a:r>
              <a:rPr lang="en-MY" dirty="0"/>
              <a:t>2) External Support of PTFE</a:t>
            </a:r>
          </a:p>
          <a:p>
            <a:r>
              <a:rPr lang="en-MY" dirty="0"/>
              <a:t>3) Heparin Bonded PTFE</a:t>
            </a:r>
          </a:p>
          <a:p>
            <a:r>
              <a:rPr lang="en-MY" dirty="0"/>
              <a:t>4) Composite Graft / Vein Cuff</a:t>
            </a:r>
          </a:p>
          <a:p>
            <a:r>
              <a:rPr lang="en-MY" dirty="0"/>
              <a:t>5) Dacron Graft over PTFE</a:t>
            </a:r>
          </a:p>
          <a:p>
            <a:r>
              <a:rPr lang="en-MY" dirty="0"/>
              <a:t>6) Distal Arteriovenous fistula</a:t>
            </a:r>
          </a:p>
          <a:p>
            <a:endParaRPr lang="en-MY" dirty="0"/>
          </a:p>
        </p:txBody>
      </p:sp>
    </p:spTree>
    <p:extLst>
      <p:ext uri="{BB962C8B-B14F-4D97-AF65-F5344CB8AC3E}">
        <p14:creationId xmlns:p14="http://schemas.microsoft.com/office/powerpoint/2010/main" val="2380361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B3A22-4266-4ABC-ADE8-F6DA31119601}"/>
              </a:ext>
            </a:extLst>
          </p:cNvPr>
          <p:cNvSpPr>
            <a:spLocks noGrp="1"/>
          </p:cNvSpPr>
          <p:nvPr>
            <p:ph type="title"/>
          </p:nvPr>
        </p:nvSpPr>
        <p:spPr/>
        <p:txBody>
          <a:bodyPr/>
          <a:lstStyle/>
          <a:p>
            <a:r>
              <a:rPr lang="en-MY" dirty="0"/>
              <a:t>Antithrombotic Therapy</a:t>
            </a:r>
          </a:p>
        </p:txBody>
      </p:sp>
      <p:sp>
        <p:nvSpPr>
          <p:cNvPr id="3" name="Content Placeholder 2">
            <a:extLst>
              <a:ext uri="{FF2B5EF4-FFF2-40B4-BE49-F238E27FC236}">
                <a16:creationId xmlns:a16="http://schemas.microsoft.com/office/drawing/2014/main" id="{4032E6B8-3332-41AD-AF67-BCAD3C2EE84C}"/>
              </a:ext>
            </a:extLst>
          </p:cNvPr>
          <p:cNvSpPr>
            <a:spLocks noGrp="1"/>
          </p:cNvSpPr>
          <p:nvPr>
            <p:ph idx="1"/>
          </p:nvPr>
        </p:nvSpPr>
        <p:spPr/>
        <p:txBody>
          <a:bodyPr>
            <a:normAutofit fontScale="92500" lnSpcReduction="10000"/>
          </a:bodyPr>
          <a:lstStyle/>
          <a:p>
            <a:r>
              <a:rPr lang="en-MY" dirty="0"/>
              <a:t>The Antiplatelet Trialists Collaboration showed that single antiplatelet therapy (acetylsalicylic acid) was associated with a 43% relative risk reduction of graft occlusion.</a:t>
            </a:r>
          </a:p>
          <a:p>
            <a:endParaRPr lang="en-MY" dirty="0"/>
          </a:p>
          <a:p>
            <a:r>
              <a:rPr lang="en-MY" dirty="0"/>
              <a:t>For prosthetic grafts that cross the knee joint, addition of </a:t>
            </a:r>
            <a:r>
              <a:rPr lang="en-MY" dirty="0" err="1"/>
              <a:t>copidogrel</a:t>
            </a:r>
            <a:r>
              <a:rPr lang="en-MY" dirty="0"/>
              <a:t> to aspirin contributed an additional 37% relative risk reduction of graft occlusion.</a:t>
            </a:r>
          </a:p>
          <a:p>
            <a:endParaRPr lang="en-MY" dirty="0"/>
          </a:p>
          <a:p>
            <a:r>
              <a:rPr lang="en-MY" dirty="0"/>
              <a:t>Similarly, therapeutic anticoagulation with warfarin may provide protective effect for prosthetic </a:t>
            </a:r>
            <a:r>
              <a:rPr lang="en-MY" dirty="0" err="1"/>
              <a:t>infrainguinal</a:t>
            </a:r>
            <a:r>
              <a:rPr lang="en-MY" dirty="0"/>
              <a:t> bypass graft, especially to </a:t>
            </a:r>
            <a:r>
              <a:rPr lang="en-MY" dirty="0" err="1"/>
              <a:t>infrageniculate</a:t>
            </a:r>
            <a:r>
              <a:rPr lang="en-MY" dirty="0"/>
              <a:t> targets.</a:t>
            </a:r>
          </a:p>
        </p:txBody>
      </p:sp>
      <p:sp>
        <p:nvSpPr>
          <p:cNvPr id="4" name="TextBox 3">
            <a:extLst>
              <a:ext uri="{FF2B5EF4-FFF2-40B4-BE49-F238E27FC236}">
                <a16:creationId xmlns:a16="http://schemas.microsoft.com/office/drawing/2014/main" id="{7C0A5BB1-1C04-4222-8341-2CA817490EA7}"/>
              </a:ext>
            </a:extLst>
          </p:cNvPr>
          <p:cNvSpPr txBox="1"/>
          <p:nvPr/>
        </p:nvSpPr>
        <p:spPr>
          <a:xfrm>
            <a:off x="451184" y="6311900"/>
            <a:ext cx="11628521" cy="461665"/>
          </a:xfrm>
          <a:prstGeom prst="rect">
            <a:avLst/>
          </a:prstGeom>
          <a:noFill/>
        </p:spPr>
        <p:txBody>
          <a:bodyPr wrap="square" rtlCol="0">
            <a:spAutoFit/>
          </a:bodyPr>
          <a:lstStyle/>
          <a:p>
            <a:r>
              <a:rPr lang="en-MY" sz="1200" dirty="0" err="1"/>
              <a:t>Suckow</a:t>
            </a:r>
            <a:r>
              <a:rPr lang="en-MY" sz="1200" dirty="0"/>
              <a:t> BD, </a:t>
            </a:r>
            <a:r>
              <a:rPr lang="en-MY" sz="1200" dirty="0" err="1"/>
              <a:t>Kraiss</a:t>
            </a:r>
            <a:r>
              <a:rPr lang="en-MY" sz="1200" dirty="0"/>
              <a:t> LW, Stone DH, et al. Comparison of graft patency, limb salvage, and antithrombotic therapy between prosthetic and autogenous below-knee bypass for critical limb ischemia. </a:t>
            </a:r>
            <a:r>
              <a:rPr lang="en-MY" sz="1200" i="1" dirty="0"/>
              <a:t>Ann </a:t>
            </a:r>
            <a:r>
              <a:rPr lang="en-MY" sz="1200" i="1" dirty="0" err="1"/>
              <a:t>Vasc</a:t>
            </a:r>
            <a:r>
              <a:rPr lang="en-MY" sz="1200" i="1" dirty="0"/>
              <a:t> Surg</a:t>
            </a:r>
            <a:r>
              <a:rPr lang="en-MY" sz="1200" dirty="0"/>
              <a:t>. 2013;27(8):1134‐1145. doi:10.1016/j.avsg.2013.01.019</a:t>
            </a:r>
          </a:p>
        </p:txBody>
      </p:sp>
    </p:spTree>
    <p:extLst>
      <p:ext uri="{BB962C8B-B14F-4D97-AF65-F5344CB8AC3E}">
        <p14:creationId xmlns:p14="http://schemas.microsoft.com/office/powerpoint/2010/main" val="205203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AB2EF-F383-4948-9BFA-3AF1385EDAA3}"/>
              </a:ext>
            </a:extLst>
          </p:cNvPr>
          <p:cNvSpPr>
            <a:spLocks noGrp="1"/>
          </p:cNvSpPr>
          <p:nvPr>
            <p:ph type="title"/>
          </p:nvPr>
        </p:nvSpPr>
        <p:spPr>
          <a:xfrm>
            <a:off x="762001" y="803325"/>
            <a:ext cx="5314536" cy="1325563"/>
          </a:xfrm>
        </p:spPr>
        <p:txBody>
          <a:bodyPr>
            <a:normAutofit/>
          </a:bodyPr>
          <a:lstStyle/>
          <a:p>
            <a:r>
              <a:rPr lang="en-MY"/>
              <a:t>External Support of PTFE</a:t>
            </a:r>
            <a:endParaRPr lang="en-MY" dirty="0"/>
          </a:p>
        </p:txBody>
      </p:sp>
      <p:sp>
        <p:nvSpPr>
          <p:cNvPr id="3" name="Content Placeholder 2">
            <a:extLst>
              <a:ext uri="{FF2B5EF4-FFF2-40B4-BE49-F238E27FC236}">
                <a16:creationId xmlns:a16="http://schemas.microsoft.com/office/drawing/2014/main" id="{BAA78EB1-4B1B-4B8F-8507-11D9C149D7E0}"/>
              </a:ext>
            </a:extLst>
          </p:cNvPr>
          <p:cNvSpPr>
            <a:spLocks noGrp="1"/>
          </p:cNvSpPr>
          <p:nvPr>
            <p:ph idx="1"/>
          </p:nvPr>
        </p:nvSpPr>
        <p:spPr>
          <a:xfrm>
            <a:off x="762000" y="2279018"/>
            <a:ext cx="5314543" cy="3375920"/>
          </a:xfrm>
        </p:spPr>
        <p:txBody>
          <a:bodyPr anchor="t">
            <a:normAutofit/>
          </a:bodyPr>
          <a:lstStyle/>
          <a:p>
            <a:r>
              <a:rPr lang="en-MY" sz="1800" dirty="0"/>
              <a:t>Repeated flexion of knee with every step, or close proximity of graft to tendon at knee joint may cause compression or kinking. Application of an external support for graft avoid compression or kinking. PTFE tubes have been externally supported with plastic rings or spirals.</a:t>
            </a:r>
          </a:p>
          <a:p>
            <a:endParaRPr lang="en-MY" sz="1800" dirty="0"/>
          </a:p>
          <a:p>
            <a:r>
              <a:rPr lang="en-MY" sz="1800" dirty="0"/>
              <a:t>Randomized trial by SWEXSUS has external support to a PTFE graft used for bypass to below-knee arteries improves primary and secondary patency but not limb salvage.</a:t>
            </a:r>
          </a:p>
        </p:txBody>
      </p:sp>
      <p:sp>
        <p:nvSpPr>
          <p:cNvPr id="1028" name="Freeform: Shape 70">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56F84DAE-9169-4DC6-9488-3FAC620509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204" r="26992" b="2"/>
          <a:stretch/>
        </p:blipFill>
        <p:spPr bwMode="auto">
          <a:xfrm>
            <a:off x="6750141" y="-2"/>
            <a:ext cx="5441859" cy="5654940"/>
          </a:xfrm>
          <a:custGeom>
            <a:avLst/>
            <a:gdLst/>
            <a:ahLst/>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A3CAA63-3176-4C15-AAD5-72A8B4563DB5}"/>
              </a:ext>
            </a:extLst>
          </p:cNvPr>
          <p:cNvSpPr txBox="1"/>
          <p:nvPr/>
        </p:nvSpPr>
        <p:spPr>
          <a:xfrm>
            <a:off x="386862" y="6253089"/>
            <a:ext cx="11535507" cy="461665"/>
          </a:xfrm>
          <a:prstGeom prst="rect">
            <a:avLst/>
          </a:prstGeom>
          <a:noFill/>
        </p:spPr>
        <p:txBody>
          <a:bodyPr wrap="square" rtlCol="0">
            <a:spAutoFit/>
          </a:bodyPr>
          <a:lstStyle/>
          <a:p>
            <a:r>
              <a:rPr lang="en-MY" sz="1200" dirty="0"/>
              <a:t>Lundgren, F. (2013). External Support of a Polytetrafluoroethylene Graft Improves Patency for Bypass to Below-Knee Arteries. Annals of Vascular Surgery, 27(8), 1124–1133. doi:10.1016/j.avsg.2013.02.009 </a:t>
            </a:r>
          </a:p>
        </p:txBody>
      </p:sp>
    </p:spTree>
    <p:extLst>
      <p:ext uri="{BB962C8B-B14F-4D97-AF65-F5344CB8AC3E}">
        <p14:creationId xmlns:p14="http://schemas.microsoft.com/office/powerpoint/2010/main" val="833013696"/>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55E8A-27FA-4CD1-B511-77F87C80CCD6}"/>
              </a:ext>
            </a:extLst>
          </p:cNvPr>
          <p:cNvSpPr>
            <a:spLocks noGrp="1"/>
          </p:cNvSpPr>
          <p:nvPr>
            <p:ph type="title"/>
          </p:nvPr>
        </p:nvSpPr>
        <p:spPr/>
        <p:txBody>
          <a:bodyPr/>
          <a:lstStyle/>
          <a:p>
            <a:r>
              <a:rPr lang="en-MY" dirty="0"/>
              <a:t>Heparin Bonded PTFE</a:t>
            </a:r>
          </a:p>
        </p:txBody>
      </p:sp>
      <p:sp>
        <p:nvSpPr>
          <p:cNvPr id="3" name="Content Placeholder 2">
            <a:extLst>
              <a:ext uri="{FF2B5EF4-FFF2-40B4-BE49-F238E27FC236}">
                <a16:creationId xmlns:a16="http://schemas.microsoft.com/office/drawing/2014/main" id="{76FF8682-92BF-4AE2-B199-3D1530177057}"/>
              </a:ext>
            </a:extLst>
          </p:cNvPr>
          <p:cNvSpPr>
            <a:spLocks noGrp="1"/>
          </p:cNvSpPr>
          <p:nvPr>
            <p:ph idx="1"/>
          </p:nvPr>
        </p:nvSpPr>
        <p:spPr/>
        <p:txBody>
          <a:bodyPr>
            <a:normAutofit fontScale="92500" lnSpcReduction="10000"/>
          </a:bodyPr>
          <a:lstStyle/>
          <a:p>
            <a:r>
              <a:rPr lang="en-MY" dirty="0"/>
              <a:t>Heparin Bonded </a:t>
            </a:r>
            <a:r>
              <a:rPr lang="en-MY" dirty="0" err="1"/>
              <a:t>ePTFE</a:t>
            </a:r>
            <a:r>
              <a:rPr lang="en-MY" dirty="0"/>
              <a:t> prostheses have been reported to yield better outcomes compared to conventional PTFE.</a:t>
            </a:r>
          </a:p>
          <a:p>
            <a:r>
              <a:rPr lang="en-MY" dirty="0"/>
              <a:t>A study on long-term outcomes showed the patency rates as such;</a:t>
            </a:r>
          </a:p>
          <a:p>
            <a:endParaRPr lang="en-MY" dirty="0"/>
          </a:p>
          <a:p>
            <a:endParaRPr lang="en-MY" dirty="0"/>
          </a:p>
          <a:p>
            <a:endParaRPr lang="en-MY" dirty="0"/>
          </a:p>
          <a:p>
            <a:endParaRPr lang="en-MY" dirty="0"/>
          </a:p>
          <a:p>
            <a:r>
              <a:rPr lang="en-MY" dirty="0"/>
              <a:t>The study concluded that below knee </a:t>
            </a:r>
            <a:r>
              <a:rPr lang="en-MY" dirty="0" err="1"/>
              <a:t>femoro</a:t>
            </a:r>
            <a:r>
              <a:rPr lang="en-MY" dirty="0"/>
              <a:t>-popliteal bypass in CLI provide excellent long-term limb salvage, especially in cases where endovascular therapy was not possible. However in the long term, autologous vein should be the preferred graft material.</a:t>
            </a:r>
          </a:p>
        </p:txBody>
      </p:sp>
      <p:sp>
        <p:nvSpPr>
          <p:cNvPr id="4" name="TextBox 3">
            <a:extLst>
              <a:ext uri="{FF2B5EF4-FFF2-40B4-BE49-F238E27FC236}">
                <a16:creationId xmlns:a16="http://schemas.microsoft.com/office/drawing/2014/main" id="{6434D975-C8BA-4E58-A166-9CEC967AC75D}"/>
              </a:ext>
            </a:extLst>
          </p:cNvPr>
          <p:cNvSpPr txBox="1"/>
          <p:nvPr/>
        </p:nvSpPr>
        <p:spPr>
          <a:xfrm>
            <a:off x="175846" y="6330462"/>
            <a:ext cx="11936437" cy="461665"/>
          </a:xfrm>
          <a:prstGeom prst="rect">
            <a:avLst/>
          </a:prstGeom>
          <a:noFill/>
        </p:spPr>
        <p:txBody>
          <a:bodyPr wrap="square" rtlCol="0">
            <a:spAutoFit/>
          </a:bodyPr>
          <a:lstStyle/>
          <a:p>
            <a:r>
              <a:rPr lang="en-MY" sz="1200" dirty="0" err="1"/>
              <a:t>Uhl</a:t>
            </a:r>
            <a:r>
              <a:rPr lang="en-MY" sz="1200" dirty="0"/>
              <a:t>, C., Grosch, C., Hock, C., </a:t>
            </a:r>
            <a:r>
              <a:rPr lang="en-MY" sz="1200" dirty="0" err="1"/>
              <a:t>Töpel</a:t>
            </a:r>
            <a:r>
              <a:rPr lang="en-MY" sz="1200" dirty="0"/>
              <a:t>, I., &amp; </a:t>
            </a:r>
            <a:r>
              <a:rPr lang="en-MY" sz="1200" dirty="0" err="1"/>
              <a:t>Steinbauer</a:t>
            </a:r>
            <a:r>
              <a:rPr lang="en-MY" sz="1200" dirty="0"/>
              <a:t>, M. (2017). </a:t>
            </a:r>
            <a:r>
              <a:rPr lang="en-MY" sz="1200" i="1" dirty="0"/>
              <a:t>Comparison of Long-term Outcomes of Heparin Bonded Polytetrafluoroethylene and Autologous Vein Below Knee Femoropopliteal Bypasses in Patients with Critical Limb Ischaemia. European Journal of Vascular and Endovascular Surgery, 54(2), 203–211.</a:t>
            </a:r>
            <a:r>
              <a:rPr lang="en-MY" sz="1200" dirty="0"/>
              <a:t> doi:10.1016/j.ejvs.2017.05.001 </a:t>
            </a:r>
          </a:p>
        </p:txBody>
      </p:sp>
      <p:graphicFrame>
        <p:nvGraphicFramePr>
          <p:cNvPr id="5" name="Table 4">
            <a:extLst>
              <a:ext uri="{FF2B5EF4-FFF2-40B4-BE49-F238E27FC236}">
                <a16:creationId xmlns:a16="http://schemas.microsoft.com/office/drawing/2014/main" id="{A1C4F8D5-59EF-4D9F-A4D8-EECCDDF52E4F}"/>
              </a:ext>
            </a:extLst>
          </p:cNvPr>
          <p:cNvGraphicFramePr>
            <a:graphicFrameLocks/>
          </p:cNvGraphicFramePr>
          <p:nvPr>
            <p:extLst>
              <p:ext uri="{D42A27DB-BD31-4B8C-83A1-F6EECF244321}">
                <p14:modId xmlns:p14="http://schemas.microsoft.com/office/powerpoint/2010/main" val="1603514935"/>
              </p:ext>
            </p:extLst>
          </p:nvPr>
        </p:nvGraphicFramePr>
        <p:xfrm>
          <a:off x="595841" y="3257657"/>
          <a:ext cx="10908539" cy="1483360"/>
        </p:xfrm>
        <a:graphic>
          <a:graphicData uri="http://schemas.openxmlformats.org/drawingml/2006/table">
            <a:tbl>
              <a:tblPr firstRow="1" bandRow="1">
                <a:tableStyleId>{5C22544A-7EE6-4342-B048-85BDC9FD1C3A}</a:tableStyleId>
              </a:tblPr>
              <a:tblGrid>
                <a:gridCol w="2736089">
                  <a:extLst>
                    <a:ext uri="{9D8B030D-6E8A-4147-A177-3AD203B41FA5}">
                      <a16:colId xmlns:a16="http://schemas.microsoft.com/office/drawing/2014/main" val="1329622409"/>
                    </a:ext>
                  </a:extLst>
                </a:gridCol>
                <a:gridCol w="2724150">
                  <a:extLst>
                    <a:ext uri="{9D8B030D-6E8A-4147-A177-3AD203B41FA5}">
                      <a16:colId xmlns:a16="http://schemas.microsoft.com/office/drawing/2014/main" val="312676877"/>
                    </a:ext>
                  </a:extLst>
                </a:gridCol>
                <a:gridCol w="2724150">
                  <a:extLst>
                    <a:ext uri="{9D8B030D-6E8A-4147-A177-3AD203B41FA5}">
                      <a16:colId xmlns:a16="http://schemas.microsoft.com/office/drawing/2014/main" val="2049921561"/>
                    </a:ext>
                  </a:extLst>
                </a:gridCol>
                <a:gridCol w="2724150">
                  <a:extLst>
                    <a:ext uri="{9D8B030D-6E8A-4147-A177-3AD203B41FA5}">
                      <a16:colId xmlns:a16="http://schemas.microsoft.com/office/drawing/2014/main" val="337556466"/>
                    </a:ext>
                  </a:extLst>
                </a:gridCol>
              </a:tblGrid>
              <a:tr h="370840">
                <a:tc>
                  <a:txBody>
                    <a:bodyPr/>
                    <a:lstStyle/>
                    <a:p>
                      <a:r>
                        <a:rPr lang="en-MY" dirty="0"/>
                        <a:t>Type of Graft</a:t>
                      </a:r>
                    </a:p>
                  </a:txBody>
                  <a:tcPr/>
                </a:tc>
                <a:tc>
                  <a:txBody>
                    <a:bodyPr/>
                    <a:lstStyle/>
                    <a:p>
                      <a:r>
                        <a:rPr lang="en-MY" dirty="0"/>
                        <a:t>1 Year</a:t>
                      </a:r>
                    </a:p>
                  </a:txBody>
                  <a:tcPr/>
                </a:tc>
                <a:tc>
                  <a:txBody>
                    <a:bodyPr/>
                    <a:lstStyle/>
                    <a:p>
                      <a:r>
                        <a:rPr lang="en-MY" dirty="0"/>
                        <a:t>3 years</a:t>
                      </a:r>
                    </a:p>
                  </a:txBody>
                  <a:tcPr/>
                </a:tc>
                <a:tc>
                  <a:txBody>
                    <a:bodyPr/>
                    <a:lstStyle/>
                    <a:p>
                      <a:r>
                        <a:rPr lang="en-MY" dirty="0"/>
                        <a:t>5 years</a:t>
                      </a:r>
                    </a:p>
                  </a:txBody>
                  <a:tcPr/>
                </a:tc>
                <a:extLst>
                  <a:ext uri="{0D108BD9-81ED-4DB2-BD59-A6C34878D82A}">
                    <a16:rowId xmlns:a16="http://schemas.microsoft.com/office/drawing/2014/main" val="4115810863"/>
                  </a:ext>
                </a:extLst>
              </a:tr>
              <a:tr h="370840">
                <a:tc>
                  <a:txBody>
                    <a:bodyPr/>
                    <a:lstStyle/>
                    <a:p>
                      <a:r>
                        <a:rPr lang="en-MY" dirty="0"/>
                        <a:t>Overall Primary Patency</a:t>
                      </a:r>
                    </a:p>
                  </a:txBody>
                  <a:tcPr/>
                </a:tc>
                <a:tc>
                  <a:txBody>
                    <a:bodyPr/>
                    <a:lstStyle/>
                    <a:p>
                      <a:r>
                        <a:rPr lang="en-MY" dirty="0"/>
                        <a:t>74.5%</a:t>
                      </a:r>
                    </a:p>
                  </a:txBody>
                  <a:tcPr/>
                </a:tc>
                <a:tc>
                  <a:txBody>
                    <a:bodyPr/>
                    <a:lstStyle/>
                    <a:p>
                      <a:r>
                        <a:rPr lang="en-MY" dirty="0"/>
                        <a:t>65.7%</a:t>
                      </a:r>
                    </a:p>
                  </a:txBody>
                  <a:tcPr/>
                </a:tc>
                <a:tc>
                  <a:txBody>
                    <a:bodyPr/>
                    <a:lstStyle/>
                    <a:p>
                      <a:r>
                        <a:rPr lang="en-MY" dirty="0"/>
                        <a:t>51.7%</a:t>
                      </a:r>
                    </a:p>
                  </a:txBody>
                  <a:tcPr/>
                </a:tc>
                <a:extLst>
                  <a:ext uri="{0D108BD9-81ED-4DB2-BD59-A6C34878D82A}">
                    <a16:rowId xmlns:a16="http://schemas.microsoft.com/office/drawing/2014/main" val="4151208425"/>
                  </a:ext>
                </a:extLst>
              </a:tr>
              <a:tr h="370840">
                <a:tc>
                  <a:txBody>
                    <a:bodyPr/>
                    <a:lstStyle/>
                    <a:p>
                      <a:r>
                        <a:rPr lang="en-MY" dirty="0"/>
                        <a:t>Primary Patency – Vein</a:t>
                      </a:r>
                    </a:p>
                  </a:txBody>
                  <a:tcPr/>
                </a:tc>
                <a:tc>
                  <a:txBody>
                    <a:bodyPr/>
                    <a:lstStyle/>
                    <a:p>
                      <a:r>
                        <a:rPr lang="en-MY" dirty="0"/>
                        <a:t>75.3%</a:t>
                      </a:r>
                    </a:p>
                  </a:txBody>
                  <a:tcPr/>
                </a:tc>
                <a:tc>
                  <a:txBody>
                    <a:bodyPr/>
                    <a:lstStyle/>
                    <a:p>
                      <a:r>
                        <a:rPr lang="en-MY" dirty="0"/>
                        <a:t>62.2%</a:t>
                      </a:r>
                    </a:p>
                  </a:txBody>
                  <a:tcPr/>
                </a:tc>
                <a:tc>
                  <a:txBody>
                    <a:bodyPr/>
                    <a:lstStyle/>
                    <a:p>
                      <a:r>
                        <a:rPr lang="en-MY" dirty="0"/>
                        <a:t>55.5%</a:t>
                      </a:r>
                    </a:p>
                  </a:txBody>
                  <a:tcPr/>
                </a:tc>
                <a:extLst>
                  <a:ext uri="{0D108BD9-81ED-4DB2-BD59-A6C34878D82A}">
                    <a16:rowId xmlns:a16="http://schemas.microsoft.com/office/drawing/2014/main" val="281611390"/>
                  </a:ext>
                </a:extLst>
              </a:tr>
              <a:tr h="370840">
                <a:tc>
                  <a:txBody>
                    <a:bodyPr/>
                    <a:lstStyle/>
                    <a:p>
                      <a:r>
                        <a:rPr lang="en-MY" dirty="0" err="1"/>
                        <a:t>HePTFE</a:t>
                      </a:r>
                      <a:endParaRPr lang="en-MY" dirty="0"/>
                    </a:p>
                  </a:txBody>
                  <a:tcPr/>
                </a:tc>
                <a:tc>
                  <a:txBody>
                    <a:bodyPr/>
                    <a:lstStyle/>
                    <a:p>
                      <a:r>
                        <a:rPr lang="en-MY" dirty="0"/>
                        <a:t>73.6%</a:t>
                      </a:r>
                    </a:p>
                  </a:txBody>
                  <a:tcPr/>
                </a:tc>
                <a:tc>
                  <a:txBody>
                    <a:bodyPr/>
                    <a:lstStyle/>
                    <a:p>
                      <a:r>
                        <a:rPr lang="en-MY" dirty="0"/>
                        <a:t>51.7%</a:t>
                      </a:r>
                    </a:p>
                  </a:txBody>
                  <a:tcPr/>
                </a:tc>
                <a:tc>
                  <a:txBody>
                    <a:bodyPr/>
                    <a:lstStyle/>
                    <a:p>
                      <a:r>
                        <a:rPr lang="en-MY" dirty="0"/>
                        <a:t>51.7%</a:t>
                      </a:r>
                    </a:p>
                  </a:txBody>
                  <a:tcPr/>
                </a:tc>
                <a:extLst>
                  <a:ext uri="{0D108BD9-81ED-4DB2-BD59-A6C34878D82A}">
                    <a16:rowId xmlns:a16="http://schemas.microsoft.com/office/drawing/2014/main" val="45331326"/>
                  </a:ext>
                </a:extLst>
              </a:tr>
            </a:tbl>
          </a:graphicData>
        </a:graphic>
      </p:graphicFrame>
    </p:spTree>
    <p:extLst>
      <p:ext uri="{BB962C8B-B14F-4D97-AF65-F5344CB8AC3E}">
        <p14:creationId xmlns:p14="http://schemas.microsoft.com/office/powerpoint/2010/main" val="3982069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1506</Words>
  <Application>Microsoft Office PowerPoint</Application>
  <PresentationFormat>Widescreen</PresentationFormat>
  <Paragraphs>167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Patency of Lower Limb Graft</vt:lpstr>
      <vt:lpstr>Background</vt:lpstr>
      <vt:lpstr>Graft Patency</vt:lpstr>
      <vt:lpstr>PowerPoint Presentation</vt:lpstr>
      <vt:lpstr>Graft Patency</vt:lpstr>
      <vt:lpstr>Adjunctive Techniques </vt:lpstr>
      <vt:lpstr>Antithrombotic Therapy</vt:lpstr>
      <vt:lpstr>External Support of PTFE</vt:lpstr>
      <vt:lpstr>Heparin Bonded PTFE</vt:lpstr>
      <vt:lpstr>Composite Graft / Vein Cuff</vt:lpstr>
      <vt:lpstr>Vein Cuff</vt:lpstr>
      <vt:lpstr>Dacron Graft</vt:lpstr>
      <vt:lpstr>Distal AVF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Patency of Lower Limb Graft</dc:title>
  <dc:creator>Karthik</dc:creator>
  <cp:lastModifiedBy>Karthik</cp:lastModifiedBy>
  <cp:revision>8</cp:revision>
  <dcterms:created xsi:type="dcterms:W3CDTF">2020-05-20T16:13:22Z</dcterms:created>
  <dcterms:modified xsi:type="dcterms:W3CDTF">2020-05-20T16:50:41Z</dcterms:modified>
</cp:coreProperties>
</file>