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1" r:id="rId4"/>
    <p:sldId id="272" r:id="rId5"/>
    <p:sldId id="264" r:id="rId6"/>
    <p:sldId id="258" r:id="rId7"/>
    <p:sldId id="259" r:id="rId8"/>
    <p:sldId id="260" r:id="rId9"/>
    <p:sldId id="261" r:id="rId10"/>
    <p:sldId id="273" r:id="rId11"/>
    <p:sldId id="262" r:id="rId12"/>
    <p:sldId id="274" r:id="rId13"/>
    <p:sldId id="265" r:id="rId14"/>
    <p:sldId id="266" r:id="rId15"/>
    <p:sldId id="275" r:id="rId16"/>
    <p:sldId id="267" r:id="rId17"/>
    <p:sldId id="268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1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6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1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4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4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0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8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7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08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80C78-80C5-8344-B6A8-F0FCE56B953E}" type="datetimeFigureOut">
              <a:rPr lang="en-US" smtClean="0"/>
              <a:t>9/4/18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525D-1D19-964D-9BBA-2056F1C09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Calcium metabolism &amp; homeostasis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7996"/>
            <a:ext cx="9144000" cy="1655762"/>
          </a:xfrm>
        </p:spPr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y </a:t>
            </a:r>
            <a:r>
              <a:rPr lang="en-US" dirty="0" err="1" smtClean="0"/>
              <a:t>Dr</a:t>
            </a:r>
            <a:r>
              <a:rPr lang="en-US" dirty="0" smtClean="0"/>
              <a:t> Ram Naidu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age result for vitamin d ac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976" y="252663"/>
            <a:ext cx="8568047" cy="641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Calcitonin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765758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Secreted by </a:t>
            </a:r>
            <a:r>
              <a:rPr lang="en-US" dirty="0" err="1" smtClean="0"/>
              <a:t>parafollicular</a:t>
            </a:r>
            <a:r>
              <a:rPr lang="en-US" dirty="0" smtClean="0"/>
              <a:t> C-cells of thyroid gland</a:t>
            </a:r>
          </a:p>
          <a:p>
            <a:r>
              <a:rPr lang="en-US" dirty="0" smtClean="0"/>
              <a:t>High levels may be seen in </a:t>
            </a:r>
            <a:r>
              <a:rPr lang="en-US" dirty="0" err="1" smtClean="0"/>
              <a:t>hypercalcemia</a:t>
            </a:r>
            <a:r>
              <a:rPr lang="en-US" dirty="0" smtClean="0"/>
              <a:t> and medullary thyroid cancer (MTC)</a:t>
            </a:r>
          </a:p>
          <a:p>
            <a:endParaRPr lang="en-US" dirty="0"/>
          </a:p>
          <a:p>
            <a:r>
              <a:rPr lang="en-US" dirty="0" smtClean="0"/>
              <a:t>Actions: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1) inhibits bone resorption by inhibiting </a:t>
            </a:r>
            <a:r>
              <a:rPr lang="en-US" dirty="0" err="1" smtClean="0"/>
              <a:t>osteoclastic</a:t>
            </a:r>
            <a:r>
              <a:rPr lang="en-US" dirty="0" smtClean="0"/>
              <a:t> activity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2) increased renal tubular excretion of calcium, conserves Mg</a:t>
            </a:r>
            <a:r>
              <a:rPr lang="en-US" baseline="30000" dirty="0" smtClean="0"/>
              <a:t>2+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122" name="Picture 2" descr="mage result for calcitonin a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197" y="2427203"/>
            <a:ext cx="4902803" cy="399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4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2" y="0"/>
            <a:ext cx="8987589" cy="6740691"/>
          </a:xfrm>
        </p:spPr>
      </p:pic>
      <p:sp>
        <p:nvSpPr>
          <p:cNvPr id="5" name="TextBox 4"/>
          <p:cNvSpPr txBox="1"/>
          <p:nvPr/>
        </p:nvSpPr>
        <p:spPr>
          <a:xfrm>
            <a:off x="1576137" y="120315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Summary of hormone actions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12194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Common disorders of calcium homeostasis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Primary hyperparathyroidism</a:t>
            </a:r>
          </a:p>
          <a:p>
            <a:pPr marL="0" indent="0">
              <a:buNone/>
            </a:pPr>
            <a:r>
              <a:rPr lang="en-US" dirty="0" smtClean="0"/>
              <a:t>-80% cases caused by parathyroid adenoma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hypercalcemia</a:t>
            </a:r>
            <a:r>
              <a:rPr lang="en-US" dirty="0" smtClean="0"/>
              <a:t>, </a:t>
            </a:r>
            <a:r>
              <a:rPr lang="en-US" dirty="0" err="1" smtClean="0"/>
              <a:t>hypophastemia</a:t>
            </a:r>
            <a:r>
              <a:rPr lang="en-US" dirty="0" smtClean="0"/>
              <a:t>, </a:t>
            </a:r>
            <a:r>
              <a:rPr lang="en-US" dirty="0" err="1" smtClean="0"/>
              <a:t>hyperchloremia</a:t>
            </a:r>
            <a:r>
              <a:rPr lang="en-US" dirty="0" smtClean="0"/>
              <a:t>, raised ALP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Secondary hyperparathyroidism</a:t>
            </a:r>
          </a:p>
          <a:p>
            <a:pPr marL="0" indent="0">
              <a:buNone/>
            </a:pPr>
            <a:r>
              <a:rPr lang="en-US" dirty="0" smtClean="0"/>
              <a:t>-chronic renal failure patients</a:t>
            </a:r>
          </a:p>
          <a:p>
            <a:pPr marL="0" indent="0">
              <a:buNone/>
            </a:pPr>
            <a:r>
              <a:rPr lang="en-US" dirty="0" smtClean="0"/>
              <a:t>-reduced Vitamin D, causing hypocalcemia, chronic stimulation of PT glands</a:t>
            </a:r>
          </a:p>
          <a:p>
            <a:pPr marL="0" indent="0">
              <a:buNone/>
            </a:pPr>
            <a:r>
              <a:rPr lang="en-US" dirty="0" smtClean="0"/>
              <a:t>-normal calcium, very high levels of PTH, high phosphate and ALP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74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926" y="433137"/>
            <a:ext cx="10708106" cy="60639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Tertiary hyperparathyroidism</a:t>
            </a:r>
          </a:p>
          <a:p>
            <a:pPr marL="0" indent="0">
              <a:buNone/>
            </a:pPr>
            <a:r>
              <a:rPr lang="en-US" dirty="0" smtClean="0"/>
              <a:t>-parathyroid function becomes autonomous after renal transplant</a:t>
            </a:r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hypercalcemia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Familial syndromes (MEN 1, MEN 2A)</a:t>
            </a:r>
          </a:p>
          <a:p>
            <a:pPr>
              <a:buFontTx/>
              <a:buChar char="-"/>
            </a:pPr>
            <a:r>
              <a:rPr lang="en-US" dirty="0" smtClean="0"/>
              <a:t>MEN 1 -&gt; parathyroid adenoma</a:t>
            </a:r>
          </a:p>
          <a:p>
            <a:pPr>
              <a:buFontTx/>
              <a:buChar char="-"/>
            </a:pPr>
            <a:r>
              <a:rPr lang="en-US" dirty="0" smtClean="0"/>
              <a:t>MEN 2A -&gt; parathyroid hyperplasia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Familial benign </a:t>
            </a:r>
            <a:r>
              <a:rPr lang="en-US" dirty="0" err="1" smtClean="0"/>
              <a:t>hypocalciuric</a:t>
            </a:r>
            <a:r>
              <a:rPr lang="en-US" dirty="0" smtClean="0"/>
              <a:t> </a:t>
            </a:r>
            <a:r>
              <a:rPr lang="en-US" dirty="0" err="1" smtClean="0"/>
              <a:t>hypercalcemia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-autosomal dominant inherited </a:t>
            </a:r>
            <a:r>
              <a:rPr lang="en-US" dirty="0" smtClean="0"/>
              <a:t>disorder</a:t>
            </a:r>
          </a:p>
          <a:p>
            <a:pPr marL="0" indent="0">
              <a:buNone/>
            </a:pPr>
            <a:r>
              <a:rPr lang="en-US" dirty="0" smtClean="0"/>
              <a:t>-inactivating mutation of Ca sensing receptor gene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-mild </a:t>
            </a:r>
            <a:r>
              <a:rPr lang="en-US" dirty="0" err="1" smtClean="0"/>
              <a:t>hypercalcemia</a:t>
            </a:r>
            <a:r>
              <a:rPr lang="en-US" dirty="0" smtClean="0"/>
              <a:t> with elevated </a:t>
            </a:r>
            <a:r>
              <a:rPr lang="en-US" dirty="0" smtClean="0"/>
              <a:t>PTH &amp; </a:t>
            </a:r>
            <a:r>
              <a:rPr lang="en-US" dirty="0" err="1" smtClean="0"/>
              <a:t>hypocalciuria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-usually completely asymptomatic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465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516" y="324853"/>
            <a:ext cx="10776284" cy="5852110"/>
          </a:xfrm>
        </p:spPr>
        <p:txBody>
          <a:bodyPr/>
          <a:lstStyle/>
          <a:p>
            <a:r>
              <a:rPr lang="en-US" dirty="0" smtClean="0"/>
              <a:t>Humoral </a:t>
            </a:r>
            <a:r>
              <a:rPr lang="en-US" dirty="0" err="1" smtClean="0"/>
              <a:t>hypercalcemia</a:t>
            </a:r>
            <a:r>
              <a:rPr lang="en-US" dirty="0" smtClean="0"/>
              <a:t> of malignancy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PTH-related peptide (PTH-</a:t>
            </a:r>
            <a:r>
              <a:rPr lang="en-US" dirty="0" err="1" smtClean="0"/>
              <a:t>rp</a:t>
            </a:r>
            <a:r>
              <a:rPr lang="en-US" dirty="0" smtClean="0"/>
              <a:t>) secreted by some malignant tumors (</a:t>
            </a:r>
            <a:r>
              <a:rPr lang="en-US" dirty="0" err="1" smtClean="0"/>
              <a:t>eg</a:t>
            </a:r>
            <a:r>
              <a:rPr lang="en-US" dirty="0" smtClean="0"/>
              <a:t>. Breast, lung)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has all physiologic effects of PTH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348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936868"/>
              </p:ext>
            </p:extLst>
          </p:nvPr>
        </p:nvGraphicFramePr>
        <p:xfrm>
          <a:off x="890421" y="1611645"/>
          <a:ext cx="10611768" cy="2370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2942"/>
                <a:gridCol w="2652942"/>
                <a:gridCol w="2652942"/>
                <a:gridCol w="2652942"/>
              </a:tblGrid>
              <a:tr h="86585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PRIMARY</a:t>
                      </a:r>
                      <a:r>
                        <a:rPr lang="en-US" baseline="0" dirty="0" smtClean="0"/>
                        <a:t> HYPERPARATHYROIDISM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SECONDARY HYPERPARATHYROIDISM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TERTIARY</a:t>
                      </a:r>
                      <a:r>
                        <a:rPr lang="en-US" baseline="0" dirty="0" smtClean="0"/>
                        <a:t> HYPERPARATHYROIDISM</a:t>
                      </a:r>
                      <a:endParaRPr lang="en-US" dirty="0"/>
                    </a:p>
                  </a:txBody>
                  <a:tcPr/>
                </a:tc>
              </a:tr>
              <a:tr h="501649">
                <a:tc>
                  <a:txBody>
                    <a:bodyPr/>
                    <a:lstStyle/>
                    <a:p>
                      <a:r>
                        <a:rPr lang="en-US" dirty="0" smtClean="0"/>
                        <a:t>PTH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Very high</a:t>
                      </a:r>
                      <a:endParaRPr lang="en-US" dirty="0"/>
                    </a:p>
                  </a:txBody>
                  <a:tcPr/>
                </a:tc>
              </a:tr>
              <a:tr h="501649">
                <a:tc>
                  <a:txBody>
                    <a:bodyPr/>
                    <a:lstStyle/>
                    <a:p>
                      <a:r>
                        <a:rPr lang="en-US" dirty="0" smtClean="0"/>
                        <a:t>Calcium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  <a:tr h="501649">
                <a:tc>
                  <a:txBody>
                    <a:bodyPr/>
                    <a:lstStyle/>
                    <a:p>
                      <a:r>
                        <a:rPr lang="en-US" dirty="0" smtClean="0"/>
                        <a:t>Phosphate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321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of </a:t>
            </a:r>
            <a:r>
              <a:rPr lang="en-US" b="1" dirty="0" err="1" smtClean="0"/>
              <a:t>hypercalcemia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ABC</a:t>
            </a:r>
          </a:p>
          <a:p>
            <a:r>
              <a:rPr lang="en-US" dirty="0" smtClean="0"/>
              <a:t>Hydration</a:t>
            </a:r>
          </a:p>
          <a:p>
            <a:r>
              <a:rPr lang="en-US" dirty="0" smtClean="0"/>
              <a:t>Forced diuresis</a:t>
            </a:r>
          </a:p>
          <a:p>
            <a:r>
              <a:rPr lang="en-US" dirty="0" smtClean="0"/>
              <a:t>IV </a:t>
            </a:r>
            <a:r>
              <a:rPr lang="en-US" dirty="0" smtClean="0"/>
              <a:t>bisphosphonates </a:t>
            </a:r>
            <a:r>
              <a:rPr lang="en-US" dirty="0" smtClean="0"/>
              <a:t>(</a:t>
            </a:r>
            <a:r>
              <a:rPr lang="en-US" dirty="0" err="1" smtClean="0"/>
              <a:t>zoledronic</a:t>
            </a:r>
            <a:r>
              <a:rPr lang="en-US" dirty="0" smtClean="0"/>
              <a:t> acid, </a:t>
            </a:r>
            <a:r>
              <a:rPr lang="en-US" dirty="0" err="1" smtClean="0"/>
              <a:t>pamidronate</a:t>
            </a:r>
            <a:r>
              <a:rPr lang="en-US" dirty="0" smtClean="0"/>
              <a:t>) &amp; calcitonin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7745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of hypocalcemia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ABC</a:t>
            </a:r>
          </a:p>
          <a:p>
            <a:r>
              <a:rPr lang="en-US" dirty="0" smtClean="0"/>
              <a:t>IV calcium gluconate </a:t>
            </a:r>
            <a:r>
              <a:rPr lang="en-US" dirty="0" smtClean="0"/>
              <a:t>and/or</a:t>
            </a:r>
            <a:r>
              <a:rPr lang="en-US" dirty="0" smtClean="0"/>
              <a:t> </a:t>
            </a:r>
            <a:r>
              <a:rPr lang="en-US" dirty="0" smtClean="0"/>
              <a:t>oral calcium (carbonate &amp; lactate)</a:t>
            </a:r>
          </a:p>
          <a:p>
            <a:r>
              <a:rPr lang="en-US" dirty="0" smtClean="0"/>
              <a:t>Oral Vitamin D (</a:t>
            </a:r>
            <a:r>
              <a:rPr lang="en-US" dirty="0" err="1" smtClean="0"/>
              <a:t>rocalcitriol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65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89" y="26150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/>
              <a:t>THANK YOU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87529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calcium and why is it important?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95" y="1479884"/>
            <a:ext cx="8037094" cy="514951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Most abundant </a:t>
            </a:r>
            <a:r>
              <a:rPr lang="en-US" dirty="0" err="1" smtClean="0"/>
              <a:t>cation</a:t>
            </a:r>
            <a:r>
              <a:rPr lang="en-US" dirty="0" smtClean="0"/>
              <a:t>, extracellular &gt; intracellular (x10000)</a:t>
            </a:r>
          </a:p>
          <a:p>
            <a:endParaRPr lang="en-US" dirty="0" smtClean="0"/>
          </a:p>
          <a:p>
            <a:r>
              <a:rPr lang="en-US" dirty="0" smtClean="0"/>
              <a:t>Many crucial functions (</a:t>
            </a:r>
            <a:r>
              <a:rPr lang="en-US" dirty="0" err="1" smtClean="0"/>
              <a:t>eg</a:t>
            </a:r>
            <a:r>
              <a:rPr lang="en-US" dirty="0"/>
              <a:t>.</a:t>
            </a:r>
            <a:r>
              <a:rPr lang="en-US" dirty="0" smtClean="0"/>
              <a:t> muscle contraction, coagulation, synaptic transmission, secretion of other hormones, increase bone density)</a:t>
            </a:r>
          </a:p>
          <a:p>
            <a:endParaRPr lang="en-US" dirty="0" smtClean="0"/>
          </a:p>
          <a:p>
            <a:r>
              <a:rPr lang="en-US" dirty="0" smtClean="0"/>
              <a:t>99% calcium contained within bones</a:t>
            </a:r>
          </a:p>
          <a:p>
            <a:endParaRPr lang="en-US" dirty="0" smtClean="0"/>
          </a:p>
          <a:p>
            <a:r>
              <a:rPr lang="en-US" dirty="0" smtClean="0"/>
              <a:t>Of remainder 1%: 50% -&gt; ionized form, 40% -&gt; protein bound (albumin, globulin), 10% bound to phosphate &amp; citrate</a:t>
            </a:r>
          </a:p>
          <a:p>
            <a:endParaRPr lang="en-US" dirty="0"/>
          </a:p>
          <a:p>
            <a:r>
              <a:rPr lang="en-US" dirty="0" smtClean="0"/>
              <a:t>Normal range 2.2 </a:t>
            </a:r>
            <a:r>
              <a:rPr lang="mr-IN" dirty="0" smtClean="0"/>
              <a:t>–</a:t>
            </a:r>
            <a:r>
              <a:rPr lang="en-US" dirty="0" smtClean="0"/>
              <a:t> 2.6 </a:t>
            </a:r>
            <a:r>
              <a:rPr lang="en-US" dirty="0" err="1" smtClean="0"/>
              <a:t>mmol</a:t>
            </a:r>
            <a:r>
              <a:rPr lang="en-US" dirty="0" smtClean="0"/>
              <a:t>/L, but should always consider relationship with plasma protein level (</a:t>
            </a:r>
            <a:r>
              <a:rPr lang="en-US" dirty="0" err="1" smtClean="0"/>
              <a:t>ie</a:t>
            </a:r>
            <a:r>
              <a:rPr lang="en-US" dirty="0" smtClean="0"/>
              <a:t>. albumin)</a:t>
            </a:r>
          </a:p>
          <a:p>
            <a:endParaRPr lang="en-US" dirty="0"/>
          </a:p>
        </p:txBody>
      </p:sp>
      <p:pic>
        <p:nvPicPr>
          <p:cNvPr id="2050" name="Picture 2" descr="mage result for calcium fun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628900"/>
            <a:ext cx="38100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99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579" y="1479884"/>
            <a:ext cx="11020925" cy="5197641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Hypercalcemia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calcium supplements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H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hyperparathyroidism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I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iatrogenic, immobilization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M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multiple myeloma, milk-alkali syndrome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P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parathyroid adenoma or hyperplasia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alcohol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neoplasm (malignant)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Z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Zollinger</a:t>
            </a:r>
            <a:r>
              <a:rPr lang="en-US" dirty="0" smtClean="0"/>
              <a:t>-Ellison syndrome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excess Vitamin 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excess Vitamin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Sarcoidosis</a:t>
            </a:r>
            <a:endParaRPr lang="en-US" dirty="0"/>
          </a:p>
        </p:txBody>
      </p:sp>
      <p:pic>
        <p:nvPicPr>
          <p:cNvPr id="1026" name="Picture 2" descr="mage result for chimpanze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5627" y="796715"/>
            <a:ext cx="4242525" cy="338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69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694" y="118226"/>
            <a:ext cx="10515600" cy="1325563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421" y="1443789"/>
            <a:ext cx="11105147" cy="526983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Hypocalcemia: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hypoparathyroidism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Vitamin D insufficiency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chronic kidney disease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iatrogenic (post total thyroidectomy / </a:t>
            </a:r>
            <a:r>
              <a:rPr lang="en-US" dirty="0" err="1" smtClean="0"/>
              <a:t>parathyroidectomy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familial hypocalcemia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acute pancreatitis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</a:t>
            </a:r>
            <a:r>
              <a:rPr lang="en-US" dirty="0" err="1" smtClean="0"/>
              <a:t>hypomagnesemia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massive blood transfusion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rapid correction of severe acidosis by dialysis</a:t>
            </a:r>
          </a:p>
          <a:p>
            <a:pPr marL="0" indent="0">
              <a:buNone/>
            </a:pPr>
            <a:r>
              <a:rPr lang="en-US" dirty="0" smtClean="0"/>
              <a:t>   - severe sepsis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liver cirrhosis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5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190" y="175209"/>
            <a:ext cx="10515600" cy="1325563"/>
          </a:xfrm>
        </p:spPr>
        <p:txBody>
          <a:bodyPr/>
          <a:lstStyle/>
          <a:p>
            <a:r>
              <a:rPr lang="en-US" b="1" dirty="0" smtClean="0"/>
              <a:t>Symptoms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190" y="1500772"/>
            <a:ext cx="7379368" cy="4351338"/>
          </a:xfrm>
        </p:spPr>
        <p:txBody>
          <a:bodyPr/>
          <a:lstStyle/>
          <a:p>
            <a:r>
              <a:rPr lang="en-US" dirty="0" smtClean="0"/>
              <a:t>Hypocalcemia: Neurological (tingling, tetany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laryngeal spasm), muscle cramps, cardiac signs, seizures</a:t>
            </a:r>
          </a:p>
          <a:p>
            <a:endParaRPr lang="en-US" dirty="0"/>
          </a:p>
          <a:p>
            <a:r>
              <a:rPr lang="en-US" dirty="0" err="1" smtClean="0"/>
              <a:t>Hypercalcemia</a:t>
            </a:r>
            <a:r>
              <a:rPr lang="en-US" dirty="0" smtClean="0"/>
              <a:t>: painful </a:t>
            </a:r>
            <a:r>
              <a:rPr lang="en-US" i="1" u="sng" dirty="0" smtClean="0"/>
              <a:t>bones</a:t>
            </a:r>
            <a:r>
              <a:rPr lang="en-US" dirty="0" smtClean="0"/>
              <a:t>, renal </a:t>
            </a:r>
            <a:r>
              <a:rPr lang="en-US" i="1" u="sng" dirty="0" smtClean="0"/>
              <a:t>stones</a:t>
            </a:r>
            <a:r>
              <a:rPr lang="en-US" dirty="0" smtClean="0"/>
              <a:t>, abdominal </a:t>
            </a:r>
            <a:r>
              <a:rPr lang="en-US" i="1" u="sng" dirty="0" smtClean="0"/>
              <a:t>groans</a:t>
            </a:r>
            <a:r>
              <a:rPr lang="en-US" dirty="0" smtClean="0"/>
              <a:t>, psychic </a:t>
            </a:r>
            <a:r>
              <a:rPr lang="en-US" i="1" u="sng" dirty="0" smtClean="0"/>
              <a:t>moans</a:t>
            </a:r>
            <a:r>
              <a:rPr lang="en-US" dirty="0" smtClean="0"/>
              <a:t>, neuropsychiatric </a:t>
            </a:r>
            <a:r>
              <a:rPr lang="en-US" i="1" u="sng" dirty="0" smtClean="0"/>
              <a:t>overtones</a:t>
            </a:r>
            <a:endParaRPr lang="en-US" i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54" y="1588168"/>
            <a:ext cx="4935846" cy="509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88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Calcium homeostasis: Key Players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4542"/>
            <a:ext cx="10515600" cy="4351338"/>
          </a:xfrm>
        </p:spPr>
        <p:txBody>
          <a:bodyPr/>
          <a:lstStyle/>
          <a:p>
            <a:r>
              <a:rPr lang="en-US" dirty="0" smtClean="0"/>
              <a:t>Parathyroid hormone (PTH)</a:t>
            </a:r>
          </a:p>
          <a:p>
            <a:r>
              <a:rPr lang="en-US" dirty="0" smtClean="0"/>
              <a:t>Vitamin D</a:t>
            </a:r>
          </a:p>
          <a:p>
            <a:r>
              <a:rPr lang="en-US" dirty="0" smtClean="0"/>
              <a:t>Calcitonin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46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Parathyroid hormone (</a:t>
            </a:r>
            <a:r>
              <a:rPr lang="en-US" b="1" dirty="0" err="1" smtClean="0"/>
              <a:t>Parathormone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2666"/>
            <a:ext cx="10515600" cy="472309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smtClean="0"/>
              <a:t>Produced by parathyroid glands (4 in number, but position &amp; number may vary)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onsists of epithelial cells (chief &amp; </a:t>
            </a:r>
            <a:r>
              <a:rPr lang="en-US" dirty="0" err="1" smtClean="0"/>
              <a:t>oxyphil</a:t>
            </a:r>
            <a:r>
              <a:rPr lang="en-US" dirty="0" smtClean="0"/>
              <a:t> cells)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PTH production: stimulated by -&gt; low calcium; inhibited by -&gt; high calcium (negative feedback), Vitamin D</a:t>
            </a:r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618565"/>
            <a:ext cx="10546976" cy="555839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Action:</a:t>
            </a:r>
          </a:p>
          <a:p>
            <a:pPr marL="0" indent="0">
              <a:buNone/>
            </a:pPr>
            <a:r>
              <a:rPr lang="en-US" dirty="0" smtClean="0"/>
              <a:t>   1) Bone: increases </a:t>
            </a:r>
            <a:r>
              <a:rPr lang="en-US" dirty="0" err="1" smtClean="0"/>
              <a:t>osteoclastic</a:t>
            </a:r>
            <a:r>
              <a:rPr lang="en-US" dirty="0" smtClean="0"/>
              <a:t> activity, thereby increasing resorption</a:t>
            </a:r>
          </a:p>
          <a:p>
            <a:pPr marL="0" indent="0">
              <a:buNone/>
            </a:pPr>
            <a:r>
              <a:rPr lang="en-US" dirty="0" smtClean="0"/>
              <a:t>   2) Kidney: distal tubule, promotes Calcium reabsorption</a:t>
            </a:r>
          </a:p>
          <a:p>
            <a:pPr marL="0" indent="0">
              <a:buNone/>
            </a:pPr>
            <a:r>
              <a:rPr lang="en-US" dirty="0" smtClean="0"/>
              <a:t>   3) Gut: increases absorption of calcium (indirect via </a:t>
            </a:r>
            <a:r>
              <a:rPr lang="en-US" dirty="0" err="1" smtClean="0"/>
              <a:t>Vit</a:t>
            </a:r>
            <a:r>
              <a:rPr lang="en-US" dirty="0" smtClean="0"/>
              <a:t> D)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smtClean="0"/>
              <a:t>Biochemical changes:</a:t>
            </a:r>
          </a:p>
          <a:p>
            <a:pPr marL="0" indent="0">
              <a:buNone/>
            </a:pPr>
            <a:r>
              <a:rPr lang="en-US" dirty="0" smtClean="0"/>
              <a:t>   -</a:t>
            </a:r>
            <a:r>
              <a:rPr lang="en-US" dirty="0" err="1" smtClean="0"/>
              <a:t>hypercalcemia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-hypophosphatemia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 err="1" smtClean="0"/>
              <a:t>hyperchloremia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 err="1" smtClean="0"/>
              <a:t>hypercalciuria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mage result for calcium homeosta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069" y="2715126"/>
            <a:ext cx="5874731" cy="4142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49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Vitamin D (</a:t>
            </a:r>
            <a:r>
              <a:rPr lang="en-US" b="1" dirty="0" err="1" smtClean="0"/>
              <a:t>Cholecalciferol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11234"/>
          </a:xfrm>
        </p:spPr>
        <p:txBody>
          <a:bodyPr/>
          <a:lstStyle/>
          <a:p>
            <a:r>
              <a:rPr lang="en-US" dirty="0" smtClean="0"/>
              <a:t>Synthesized from precursor 7-dehydrocholesterol by sunlight, then in liver undergoes 1</a:t>
            </a:r>
            <a:r>
              <a:rPr lang="en-US" baseline="30000" dirty="0" smtClean="0"/>
              <a:t>st</a:t>
            </a:r>
            <a:r>
              <a:rPr lang="en-US" dirty="0" smtClean="0"/>
              <a:t> hydroxylation, then 2</a:t>
            </a:r>
            <a:r>
              <a:rPr lang="en-US" baseline="30000" dirty="0" smtClean="0"/>
              <a:t>nd</a:t>
            </a:r>
            <a:r>
              <a:rPr lang="en-US" dirty="0" smtClean="0"/>
              <a:t> hydroxylation in kidney to form 1, 25-dyhydroxycholecalciferolv (most active metabolite)</a:t>
            </a:r>
          </a:p>
          <a:p>
            <a:endParaRPr lang="en-US" dirty="0"/>
          </a:p>
          <a:p>
            <a:r>
              <a:rPr lang="en-US" dirty="0" smtClean="0"/>
              <a:t>Actions: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1) Gut: increases calcium &amp; phosphate absorption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2) Bone: increases bone resorption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3) Kidney: increases Calcium &amp; phosphate absorption from proximal tubules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48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3414</TotalTime>
  <Words>708</Words>
  <Application>Microsoft Macintosh PowerPoint</Application>
  <PresentationFormat>Widescreen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Mangal</vt:lpstr>
      <vt:lpstr>Arial</vt:lpstr>
      <vt:lpstr>Office Theme</vt:lpstr>
      <vt:lpstr>Calcium metabolism &amp; homeostasis</vt:lpstr>
      <vt:lpstr>What is calcium and why is it important?</vt:lpstr>
      <vt:lpstr>Causes</vt:lpstr>
      <vt:lpstr>Causes</vt:lpstr>
      <vt:lpstr>Symptoms</vt:lpstr>
      <vt:lpstr>Calcium homeostasis: Key Players</vt:lpstr>
      <vt:lpstr>Parathyroid hormone (Parathormone)</vt:lpstr>
      <vt:lpstr>PowerPoint Presentation</vt:lpstr>
      <vt:lpstr>Vitamin D (Cholecalciferol)</vt:lpstr>
      <vt:lpstr>PowerPoint Presentation</vt:lpstr>
      <vt:lpstr>Calcitonin</vt:lpstr>
      <vt:lpstr>PowerPoint Presentation</vt:lpstr>
      <vt:lpstr>Common disorders of calcium homeostasis</vt:lpstr>
      <vt:lpstr>PowerPoint Presentation</vt:lpstr>
      <vt:lpstr>PowerPoint Presentation</vt:lpstr>
      <vt:lpstr>PowerPoint Presentation</vt:lpstr>
      <vt:lpstr>Management of hypercalcemia</vt:lpstr>
      <vt:lpstr>Management of hypocalcemia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Calcium metabolism &amp; homeostasis</dc:title>
  <dc:creator>Microsoft Office User</dc:creator>
  <cp:lastModifiedBy>Microsoft Office User</cp:lastModifiedBy>
  <cp:revision>28</cp:revision>
  <dcterms:created xsi:type="dcterms:W3CDTF">2018-08-27T08:56:14Z</dcterms:created>
  <dcterms:modified xsi:type="dcterms:W3CDTF">2018-09-04T06:23:50Z</dcterms:modified>
</cp:coreProperties>
</file>