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60" r:id="rId3"/>
    <p:sldId id="257" r:id="rId4"/>
    <p:sldId id="258" r:id="rId5"/>
    <p:sldId id="259" r:id="rId6"/>
    <p:sldId id="270" r:id="rId7"/>
    <p:sldId id="261" r:id="rId8"/>
    <p:sldId id="262" r:id="rId9"/>
    <p:sldId id="273" r:id="rId10"/>
    <p:sldId id="263" r:id="rId11"/>
    <p:sldId id="272"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244" autoAdjust="0"/>
  </p:normalViewPr>
  <p:slideViewPr>
    <p:cSldViewPr snapToGrid="0">
      <p:cViewPr varScale="1">
        <p:scale>
          <a:sx n="66" d="100"/>
          <a:sy n="66" d="100"/>
        </p:scale>
        <p:origin x="13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5B15D-580B-4769-B8C9-216E405607D0}"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15DF60FD-5AAE-47CA-9EB0-35066CE5085B}">
      <dgm:prSet/>
      <dgm:spPr/>
      <dgm:t>
        <a:bodyPr/>
        <a:lstStyle/>
        <a:p>
          <a:r>
            <a:rPr lang="en-MY" dirty="0"/>
            <a:t>Endocrine gland situated in the lower part of the anterior neck.</a:t>
          </a:r>
          <a:endParaRPr lang="en-US" dirty="0"/>
        </a:p>
      </dgm:t>
    </dgm:pt>
    <dgm:pt modelId="{CE8E3F73-0068-44FB-9DB4-36F352CB6BBC}" type="parTrans" cxnId="{D7388205-6D2A-4409-86EF-BF64EB260DA9}">
      <dgm:prSet/>
      <dgm:spPr/>
      <dgm:t>
        <a:bodyPr/>
        <a:lstStyle/>
        <a:p>
          <a:endParaRPr lang="en-US"/>
        </a:p>
      </dgm:t>
    </dgm:pt>
    <dgm:pt modelId="{BD89D279-EBD5-40E6-8C83-A76C4425AE65}" type="sibTrans" cxnId="{D7388205-6D2A-4409-86EF-BF64EB260DA9}">
      <dgm:prSet/>
      <dgm:spPr/>
      <dgm:t>
        <a:bodyPr/>
        <a:lstStyle/>
        <a:p>
          <a:endParaRPr lang="en-US"/>
        </a:p>
      </dgm:t>
    </dgm:pt>
    <dgm:pt modelId="{04128B60-9152-405D-803B-26A8980C13C0}">
      <dgm:prSet/>
      <dgm:spPr/>
      <dgm:t>
        <a:bodyPr/>
        <a:lstStyle/>
        <a:p>
          <a:r>
            <a:rPr lang="en-MY" dirty="0"/>
            <a:t>Regulates BMR, Stimulates Somatic and Psychic Growth</a:t>
          </a:r>
          <a:endParaRPr lang="en-US" dirty="0"/>
        </a:p>
      </dgm:t>
    </dgm:pt>
    <dgm:pt modelId="{EC6CBFF4-52A3-47F2-8E4B-92B885F2EF98}" type="parTrans" cxnId="{AB4297D6-3039-48DA-BC03-051E1634D3AE}">
      <dgm:prSet/>
      <dgm:spPr/>
      <dgm:t>
        <a:bodyPr/>
        <a:lstStyle/>
        <a:p>
          <a:endParaRPr lang="en-US"/>
        </a:p>
      </dgm:t>
    </dgm:pt>
    <dgm:pt modelId="{F924DDE3-2766-4B93-9D0A-6629F3182D4C}" type="sibTrans" cxnId="{AB4297D6-3039-48DA-BC03-051E1634D3AE}">
      <dgm:prSet/>
      <dgm:spPr/>
      <dgm:t>
        <a:bodyPr/>
        <a:lstStyle/>
        <a:p>
          <a:endParaRPr lang="en-US"/>
        </a:p>
      </dgm:t>
    </dgm:pt>
    <dgm:pt modelId="{2D34E053-5778-47B2-BEBC-40ECEFD48F9A}">
      <dgm:prSet/>
      <dgm:spPr/>
      <dgm:t>
        <a:bodyPr/>
        <a:lstStyle/>
        <a:p>
          <a:r>
            <a:rPr lang="en-MY" dirty="0"/>
            <a:t>Plays Important Role in Calcium Metabolism</a:t>
          </a:r>
          <a:endParaRPr lang="en-US" dirty="0"/>
        </a:p>
      </dgm:t>
    </dgm:pt>
    <dgm:pt modelId="{C20A0483-9267-4CA3-A101-33BFCC8A33C3}" type="parTrans" cxnId="{73425E57-D314-4BE9-B703-CA16FCF1BEE8}">
      <dgm:prSet/>
      <dgm:spPr/>
      <dgm:t>
        <a:bodyPr/>
        <a:lstStyle/>
        <a:p>
          <a:endParaRPr lang="en-US"/>
        </a:p>
      </dgm:t>
    </dgm:pt>
    <dgm:pt modelId="{B61631EF-AB1C-4C84-89C6-6CCE5C11DB8D}" type="sibTrans" cxnId="{73425E57-D314-4BE9-B703-CA16FCF1BEE8}">
      <dgm:prSet/>
      <dgm:spPr/>
      <dgm:t>
        <a:bodyPr/>
        <a:lstStyle/>
        <a:p>
          <a:endParaRPr lang="en-US"/>
        </a:p>
      </dgm:t>
    </dgm:pt>
    <dgm:pt modelId="{9B246D55-0F4B-424B-A1F0-7D7E80B8E5A7}" type="pres">
      <dgm:prSet presAssocID="{CB85B15D-580B-4769-B8C9-216E405607D0}" presName="linear" presStyleCnt="0">
        <dgm:presLayoutVars>
          <dgm:animLvl val="lvl"/>
          <dgm:resizeHandles val="exact"/>
        </dgm:presLayoutVars>
      </dgm:prSet>
      <dgm:spPr/>
    </dgm:pt>
    <dgm:pt modelId="{65CF2845-C6FD-42A6-B3D0-6E8703E785B3}" type="pres">
      <dgm:prSet presAssocID="{15DF60FD-5AAE-47CA-9EB0-35066CE5085B}" presName="parentText" presStyleLbl="node1" presStyleIdx="0" presStyleCnt="3">
        <dgm:presLayoutVars>
          <dgm:chMax val="0"/>
          <dgm:bulletEnabled val="1"/>
        </dgm:presLayoutVars>
      </dgm:prSet>
      <dgm:spPr/>
    </dgm:pt>
    <dgm:pt modelId="{DF5EE1BE-B2B0-4D3C-93CE-F0F593A695A7}" type="pres">
      <dgm:prSet presAssocID="{BD89D279-EBD5-40E6-8C83-A76C4425AE65}" presName="spacer" presStyleCnt="0"/>
      <dgm:spPr/>
    </dgm:pt>
    <dgm:pt modelId="{3C385F82-4015-4B54-A4D2-A6DAF6545EF3}" type="pres">
      <dgm:prSet presAssocID="{04128B60-9152-405D-803B-26A8980C13C0}" presName="parentText" presStyleLbl="node1" presStyleIdx="1" presStyleCnt="3">
        <dgm:presLayoutVars>
          <dgm:chMax val="0"/>
          <dgm:bulletEnabled val="1"/>
        </dgm:presLayoutVars>
      </dgm:prSet>
      <dgm:spPr/>
    </dgm:pt>
    <dgm:pt modelId="{0F6B7085-698F-4D59-9FE6-CAFA3D53C6F9}" type="pres">
      <dgm:prSet presAssocID="{F924DDE3-2766-4B93-9D0A-6629F3182D4C}" presName="spacer" presStyleCnt="0"/>
      <dgm:spPr/>
    </dgm:pt>
    <dgm:pt modelId="{19232867-8F62-4664-86BB-58D93427A519}" type="pres">
      <dgm:prSet presAssocID="{2D34E053-5778-47B2-BEBC-40ECEFD48F9A}" presName="parentText" presStyleLbl="node1" presStyleIdx="2" presStyleCnt="3">
        <dgm:presLayoutVars>
          <dgm:chMax val="0"/>
          <dgm:bulletEnabled val="1"/>
        </dgm:presLayoutVars>
      </dgm:prSet>
      <dgm:spPr/>
    </dgm:pt>
  </dgm:ptLst>
  <dgm:cxnLst>
    <dgm:cxn modelId="{D7388205-6D2A-4409-86EF-BF64EB260DA9}" srcId="{CB85B15D-580B-4769-B8C9-216E405607D0}" destId="{15DF60FD-5AAE-47CA-9EB0-35066CE5085B}" srcOrd="0" destOrd="0" parTransId="{CE8E3F73-0068-44FB-9DB4-36F352CB6BBC}" sibTransId="{BD89D279-EBD5-40E6-8C83-A76C4425AE65}"/>
    <dgm:cxn modelId="{57E1453F-3CAD-4C8B-82B2-C4FE8E19CF98}" type="presOf" srcId="{CB85B15D-580B-4769-B8C9-216E405607D0}" destId="{9B246D55-0F4B-424B-A1F0-7D7E80B8E5A7}" srcOrd="0" destOrd="0" presId="urn:microsoft.com/office/officeart/2005/8/layout/vList2"/>
    <dgm:cxn modelId="{08B9E154-6185-42CB-A7AD-0E29A9476CFB}" type="presOf" srcId="{15DF60FD-5AAE-47CA-9EB0-35066CE5085B}" destId="{65CF2845-C6FD-42A6-B3D0-6E8703E785B3}" srcOrd="0" destOrd="0" presId="urn:microsoft.com/office/officeart/2005/8/layout/vList2"/>
    <dgm:cxn modelId="{73425E57-D314-4BE9-B703-CA16FCF1BEE8}" srcId="{CB85B15D-580B-4769-B8C9-216E405607D0}" destId="{2D34E053-5778-47B2-BEBC-40ECEFD48F9A}" srcOrd="2" destOrd="0" parTransId="{C20A0483-9267-4CA3-A101-33BFCC8A33C3}" sibTransId="{B61631EF-AB1C-4C84-89C6-6CCE5C11DB8D}"/>
    <dgm:cxn modelId="{0495C37D-4247-4241-B21F-F0645070017C}" type="presOf" srcId="{2D34E053-5778-47B2-BEBC-40ECEFD48F9A}" destId="{19232867-8F62-4664-86BB-58D93427A519}" srcOrd="0" destOrd="0" presId="urn:microsoft.com/office/officeart/2005/8/layout/vList2"/>
    <dgm:cxn modelId="{AB4297D6-3039-48DA-BC03-051E1634D3AE}" srcId="{CB85B15D-580B-4769-B8C9-216E405607D0}" destId="{04128B60-9152-405D-803B-26A8980C13C0}" srcOrd="1" destOrd="0" parTransId="{EC6CBFF4-52A3-47F2-8E4B-92B885F2EF98}" sibTransId="{F924DDE3-2766-4B93-9D0A-6629F3182D4C}"/>
    <dgm:cxn modelId="{BA64AEE7-D2A9-4B44-B6A5-B20251A4E311}" type="presOf" srcId="{04128B60-9152-405D-803B-26A8980C13C0}" destId="{3C385F82-4015-4B54-A4D2-A6DAF6545EF3}" srcOrd="0" destOrd="0" presId="urn:microsoft.com/office/officeart/2005/8/layout/vList2"/>
    <dgm:cxn modelId="{2146230C-FB24-42EC-ADD5-DFB29858FFC7}" type="presParOf" srcId="{9B246D55-0F4B-424B-A1F0-7D7E80B8E5A7}" destId="{65CF2845-C6FD-42A6-B3D0-6E8703E785B3}" srcOrd="0" destOrd="0" presId="urn:microsoft.com/office/officeart/2005/8/layout/vList2"/>
    <dgm:cxn modelId="{B4CEA60D-0B5B-4F8F-939F-6C979D10B397}" type="presParOf" srcId="{9B246D55-0F4B-424B-A1F0-7D7E80B8E5A7}" destId="{DF5EE1BE-B2B0-4D3C-93CE-F0F593A695A7}" srcOrd="1" destOrd="0" presId="urn:microsoft.com/office/officeart/2005/8/layout/vList2"/>
    <dgm:cxn modelId="{3EFA4388-045D-4B78-927D-3F4A18CD05F0}" type="presParOf" srcId="{9B246D55-0F4B-424B-A1F0-7D7E80B8E5A7}" destId="{3C385F82-4015-4B54-A4D2-A6DAF6545EF3}" srcOrd="2" destOrd="0" presId="urn:microsoft.com/office/officeart/2005/8/layout/vList2"/>
    <dgm:cxn modelId="{BE166AC4-5EF6-46D4-AC72-2DAA806128D2}" type="presParOf" srcId="{9B246D55-0F4B-424B-A1F0-7D7E80B8E5A7}" destId="{0F6B7085-698F-4D59-9FE6-CAFA3D53C6F9}" srcOrd="3" destOrd="0" presId="urn:microsoft.com/office/officeart/2005/8/layout/vList2"/>
    <dgm:cxn modelId="{7706F125-EAB5-4C8C-9441-6BF3CF89A56E}" type="presParOf" srcId="{9B246D55-0F4B-424B-A1F0-7D7E80B8E5A7}" destId="{19232867-8F62-4664-86BB-58D93427A51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F2845-C6FD-42A6-B3D0-6E8703E785B3}">
      <dsp:nvSpPr>
        <dsp:cNvPr id="0" name=""/>
        <dsp:cNvSpPr/>
      </dsp:nvSpPr>
      <dsp:spPr>
        <a:xfrm>
          <a:off x="0" y="684293"/>
          <a:ext cx="6391275" cy="123317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MY" sz="3100" kern="1200" dirty="0"/>
            <a:t>Endocrine gland situated in the lower part of the anterior neck.</a:t>
          </a:r>
          <a:endParaRPr lang="en-US" sz="3100" kern="1200" dirty="0"/>
        </a:p>
      </dsp:txBody>
      <dsp:txXfrm>
        <a:off x="60199" y="744492"/>
        <a:ext cx="6270877" cy="1112781"/>
      </dsp:txXfrm>
    </dsp:sp>
    <dsp:sp modelId="{3C385F82-4015-4B54-A4D2-A6DAF6545EF3}">
      <dsp:nvSpPr>
        <dsp:cNvPr id="0" name=""/>
        <dsp:cNvSpPr/>
      </dsp:nvSpPr>
      <dsp:spPr>
        <a:xfrm>
          <a:off x="0" y="2006753"/>
          <a:ext cx="6391275" cy="123317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MY" sz="3100" kern="1200" dirty="0"/>
            <a:t>Regulates BMR, Stimulates Somatic and Psychic Growth</a:t>
          </a:r>
          <a:endParaRPr lang="en-US" sz="3100" kern="1200" dirty="0"/>
        </a:p>
      </dsp:txBody>
      <dsp:txXfrm>
        <a:off x="60199" y="2066952"/>
        <a:ext cx="6270877" cy="1112781"/>
      </dsp:txXfrm>
    </dsp:sp>
    <dsp:sp modelId="{19232867-8F62-4664-86BB-58D93427A519}">
      <dsp:nvSpPr>
        <dsp:cNvPr id="0" name=""/>
        <dsp:cNvSpPr/>
      </dsp:nvSpPr>
      <dsp:spPr>
        <a:xfrm>
          <a:off x="0" y="3329213"/>
          <a:ext cx="6391275" cy="123317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MY" sz="3100" kern="1200" dirty="0"/>
            <a:t>Plays Important Role in Calcium Metabolism</a:t>
          </a:r>
          <a:endParaRPr lang="en-US" sz="3100" kern="1200" dirty="0"/>
        </a:p>
      </dsp:txBody>
      <dsp:txXfrm>
        <a:off x="60199" y="3389412"/>
        <a:ext cx="6270877"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1D455-F226-47D0-9D1E-1C9941E6A990}" type="datetimeFigureOut">
              <a:rPr lang="en-MY" smtClean="0"/>
              <a:t>3/9/2018</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226A5-A065-4855-8D9F-530232B9709F}" type="slidenum">
              <a:rPr lang="en-MY" smtClean="0"/>
              <a:t>‹#›</a:t>
            </a:fld>
            <a:endParaRPr lang="en-MY"/>
          </a:p>
        </p:txBody>
      </p:sp>
    </p:spTree>
    <p:extLst>
      <p:ext uri="{BB962C8B-B14F-4D97-AF65-F5344CB8AC3E}">
        <p14:creationId xmlns:p14="http://schemas.microsoft.com/office/powerpoint/2010/main" val="123841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Neuropsychological</a:t>
            </a:r>
          </a:p>
        </p:txBody>
      </p:sp>
      <p:sp>
        <p:nvSpPr>
          <p:cNvPr id="4" name="Slide Number Placeholder 3"/>
          <p:cNvSpPr>
            <a:spLocks noGrp="1"/>
          </p:cNvSpPr>
          <p:nvPr>
            <p:ph type="sldNum" sz="quarter" idx="10"/>
          </p:nvPr>
        </p:nvSpPr>
        <p:spPr/>
        <p:txBody>
          <a:bodyPr/>
          <a:lstStyle/>
          <a:p>
            <a:fld id="{58E226A5-A065-4855-8D9F-530232B9709F}" type="slidenum">
              <a:rPr lang="en-MY" smtClean="0"/>
              <a:t>3</a:t>
            </a:fld>
            <a:endParaRPr lang="en-MY"/>
          </a:p>
        </p:txBody>
      </p:sp>
    </p:spTree>
    <p:extLst>
      <p:ext uri="{BB962C8B-B14F-4D97-AF65-F5344CB8AC3E}">
        <p14:creationId xmlns:p14="http://schemas.microsoft.com/office/powerpoint/2010/main" val="77899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Strap Muscles – Sternohyoid, </a:t>
            </a:r>
            <a:r>
              <a:rPr lang="en-MY" dirty="0" err="1"/>
              <a:t>Sternothyroid</a:t>
            </a:r>
            <a:r>
              <a:rPr lang="en-MY" dirty="0"/>
              <a:t>, </a:t>
            </a:r>
            <a:r>
              <a:rPr lang="en-MY" dirty="0" err="1"/>
              <a:t>Thyrohoid</a:t>
            </a:r>
            <a:r>
              <a:rPr lang="en-MY" dirty="0"/>
              <a:t>, Omohyoid</a:t>
            </a:r>
          </a:p>
        </p:txBody>
      </p:sp>
      <p:sp>
        <p:nvSpPr>
          <p:cNvPr id="4" name="Slide Number Placeholder 3"/>
          <p:cNvSpPr>
            <a:spLocks noGrp="1"/>
          </p:cNvSpPr>
          <p:nvPr>
            <p:ph type="sldNum" sz="quarter" idx="10"/>
          </p:nvPr>
        </p:nvSpPr>
        <p:spPr/>
        <p:txBody>
          <a:bodyPr/>
          <a:lstStyle/>
          <a:p>
            <a:fld id="{58E226A5-A065-4855-8D9F-530232B9709F}" type="slidenum">
              <a:rPr lang="en-MY" smtClean="0"/>
              <a:t>8</a:t>
            </a:fld>
            <a:endParaRPr lang="en-MY"/>
          </a:p>
        </p:txBody>
      </p:sp>
    </p:spTree>
    <p:extLst>
      <p:ext uri="{BB962C8B-B14F-4D97-AF65-F5344CB8AC3E}">
        <p14:creationId xmlns:p14="http://schemas.microsoft.com/office/powerpoint/2010/main" val="301701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STA – Anterior and Posterior Branch. Anterior descent on anterior border along upper border of isthmus to </a:t>
            </a:r>
            <a:r>
              <a:rPr lang="en-MY" dirty="0" err="1"/>
              <a:t>anastamose</a:t>
            </a:r>
            <a:r>
              <a:rPr lang="en-MY" dirty="0"/>
              <a:t> with other side.</a:t>
            </a:r>
          </a:p>
          <a:p>
            <a:endParaRPr lang="en-MY" dirty="0"/>
          </a:p>
          <a:p>
            <a:r>
              <a:rPr lang="en-MY" dirty="0"/>
              <a:t>Posterior branch descends on the posterior border to </a:t>
            </a:r>
            <a:r>
              <a:rPr lang="en-MY" dirty="0" err="1"/>
              <a:t>anastamose</a:t>
            </a:r>
            <a:r>
              <a:rPr lang="en-MY" dirty="0"/>
              <a:t> with the ascending branch of inferior thyroid artery</a:t>
            </a:r>
          </a:p>
          <a:p>
            <a:endParaRPr lang="en-MY" dirty="0"/>
          </a:p>
          <a:p>
            <a:r>
              <a:rPr lang="en-MY" dirty="0"/>
              <a:t>ITA – divide 4-5 glandular branches which pierce fascia separately to reach lower part of gland. One ascending branch </a:t>
            </a:r>
            <a:r>
              <a:rPr lang="en-MY" dirty="0" err="1"/>
              <a:t>anastamose</a:t>
            </a:r>
            <a:r>
              <a:rPr lang="en-MY" dirty="0"/>
              <a:t> with posterior branch of STA and supply Parathyroid Glands</a:t>
            </a:r>
          </a:p>
        </p:txBody>
      </p:sp>
      <p:sp>
        <p:nvSpPr>
          <p:cNvPr id="4" name="Slide Number Placeholder 3"/>
          <p:cNvSpPr>
            <a:spLocks noGrp="1"/>
          </p:cNvSpPr>
          <p:nvPr>
            <p:ph type="sldNum" sz="quarter" idx="10"/>
          </p:nvPr>
        </p:nvSpPr>
        <p:spPr/>
        <p:txBody>
          <a:bodyPr/>
          <a:lstStyle/>
          <a:p>
            <a:fld id="{58E226A5-A065-4855-8D9F-530232B9709F}" type="slidenum">
              <a:rPr lang="en-MY" smtClean="0"/>
              <a:t>10</a:t>
            </a:fld>
            <a:endParaRPr lang="en-MY"/>
          </a:p>
        </p:txBody>
      </p:sp>
    </p:spTree>
    <p:extLst>
      <p:ext uri="{BB962C8B-B14F-4D97-AF65-F5344CB8AC3E}">
        <p14:creationId xmlns:p14="http://schemas.microsoft.com/office/powerpoint/2010/main" val="202580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58E226A5-A065-4855-8D9F-530232B9709F}" type="slidenum">
              <a:rPr lang="en-MY" smtClean="0"/>
              <a:t>13</a:t>
            </a:fld>
            <a:endParaRPr lang="en-MY"/>
          </a:p>
        </p:txBody>
      </p:sp>
    </p:spTree>
    <p:extLst>
      <p:ext uri="{BB962C8B-B14F-4D97-AF65-F5344CB8AC3E}">
        <p14:creationId xmlns:p14="http://schemas.microsoft.com/office/powerpoint/2010/main" val="2955970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9/3/2018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9/3/2018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9/3/2018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9/3/2018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B927-DF15-470D-80FE-816885AF5AC0}"/>
              </a:ext>
            </a:extLst>
          </p:cNvPr>
          <p:cNvSpPr>
            <a:spLocks noGrp="1"/>
          </p:cNvSpPr>
          <p:nvPr>
            <p:ph type="ctrTitle"/>
          </p:nvPr>
        </p:nvSpPr>
        <p:spPr>
          <a:xfrm>
            <a:off x="1154955" y="4834467"/>
            <a:ext cx="8825658" cy="586380"/>
          </a:xfrm>
        </p:spPr>
        <p:txBody>
          <a:bodyPr>
            <a:normAutofit/>
          </a:bodyPr>
          <a:lstStyle/>
          <a:p>
            <a:pPr>
              <a:lnSpc>
                <a:spcPct val="90000"/>
              </a:lnSpc>
            </a:pPr>
            <a:r>
              <a:rPr lang="en-MY" sz="3600" dirty="0"/>
              <a:t>Thyroid Gland Anatomy</a:t>
            </a:r>
          </a:p>
        </p:txBody>
      </p:sp>
      <p:sp>
        <p:nvSpPr>
          <p:cNvPr id="3" name="Subtitle 2">
            <a:extLst>
              <a:ext uri="{FF2B5EF4-FFF2-40B4-BE49-F238E27FC236}">
                <a16:creationId xmlns:a16="http://schemas.microsoft.com/office/drawing/2014/main" id="{3553B45D-C5D8-4D50-96BF-8A08CF17797D}"/>
              </a:ext>
            </a:extLst>
          </p:cNvPr>
          <p:cNvSpPr>
            <a:spLocks noGrp="1"/>
          </p:cNvSpPr>
          <p:nvPr>
            <p:ph type="subTitle" idx="1"/>
          </p:nvPr>
        </p:nvSpPr>
        <p:spPr>
          <a:xfrm>
            <a:off x="1154955" y="5420847"/>
            <a:ext cx="8825658" cy="582020"/>
          </a:xfrm>
        </p:spPr>
        <p:txBody>
          <a:bodyPr>
            <a:normAutofit/>
          </a:bodyPr>
          <a:lstStyle/>
          <a:p>
            <a:r>
              <a:rPr lang="en-MY" sz="1600"/>
              <a:t>KARTHIK Krishnan</a:t>
            </a:r>
          </a:p>
        </p:txBody>
      </p:sp>
      <p:pic>
        <p:nvPicPr>
          <p:cNvPr id="6" name="Picture 5">
            <a:extLst>
              <a:ext uri="{FF2B5EF4-FFF2-40B4-BE49-F238E27FC236}">
                <a16:creationId xmlns:a16="http://schemas.microsoft.com/office/drawing/2014/main" id="{FDF2380D-1F50-4F05-9942-B11E6CCF3934}"/>
              </a:ext>
            </a:extLst>
          </p:cNvPr>
          <p:cNvPicPr>
            <a:picLocks noChangeAspect="1"/>
          </p:cNvPicPr>
          <p:nvPr/>
        </p:nvPicPr>
        <p:blipFill rotWithShape="1">
          <a:blip r:embed="rId2"/>
          <a:srcRect t="3056" r="-1" b="4031"/>
          <a:stretch/>
        </p:blipFill>
        <p:spPr>
          <a:xfrm>
            <a:off x="1154953" y="471949"/>
            <a:ext cx="8825659" cy="4100058"/>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9901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3A8E3E9-BA6B-4A3C-B985-A4D62290E3C0}"/>
              </a:ext>
            </a:extLst>
          </p:cNvPr>
          <p:cNvSpPr>
            <a:spLocks noGrp="1"/>
          </p:cNvSpPr>
          <p:nvPr>
            <p:ph type="title"/>
          </p:nvPr>
        </p:nvSpPr>
        <p:spPr>
          <a:xfrm>
            <a:off x="363564" y="945230"/>
            <a:ext cx="5043571" cy="1020232"/>
          </a:xfrm>
        </p:spPr>
        <p:txBody>
          <a:bodyPr>
            <a:normAutofit/>
          </a:bodyPr>
          <a:lstStyle/>
          <a:p>
            <a:r>
              <a:rPr lang="en-MY" sz="3300" dirty="0">
                <a:solidFill>
                  <a:srgbClr val="EBEBEB"/>
                </a:solidFill>
              </a:rPr>
              <a:t>Blood &amp; Nervous Supply</a:t>
            </a:r>
          </a:p>
        </p:txBody>
      </p:sp>
      <p:sp>
        <p:nvSpPr>
          <p:cNvPr id="3" name="Content Placeholder 2">
            <a:extLst>
              <a:ext uri="{FF2B5EF4-FFF2-40B4-BE49-F238E27FC236}">
                <a16:creationId xmlns:a16="http://schemas.microsoft.com/office/drawing/2014/main" id="{49015B8A-AED0-419D-B331-6BB28B07FC44}"/>
              </a:ext>
            </a:extLst>
          </p:cNvPr>
          <p:cNvSpPr>
            <a:spLocks noGrp="1"/>
          </p:cNvSpPr>
          <p:nvPr>
            <p:ph idx="1"/>
          </p:nvPr>
        </p:nvSpPr>
        <p:spPr>
          <a:xfrm>
            <a:off x="1154955" y="2120900"/>
            <a:ext cx="3133726" cy="3898900"/>
          </a:xfrm>
        </p:spPr>
        <p:txBody>
          <a:bodyPr>
            <a:normAutofit/>
          </a:bodyPr>
          <a:lstStyle/>
          <a:p>
            <a:pPr>
              <a:lnSpc>
                <a:spcPct val="90000"/>
              </a:lnSpc>
            </a:pPr>
            <a:r>
              <a:rPr lang="en-MY" dirty="0">
                <a:solidFill>
                  <a:srgbClr val="FFFFFF"/>
                </a:solidFill>
              </a:rPr>
              <a:t>Superior Thyroid Artery from External Carotid at upper pole, closely related to external branch of SLN</a:t>
            </a:r>
          </a:p>
          <a:p>
            <a:pPr>
              <a:lnSpc>
                <a:spcPct val="90000"/>
              </a:lnSpc>
            </a:pPr>
            <a:r>
              <a:rPr lang="en-MY" dirty="0">
                <a:solidFill>
                  <a:srgbClr val="FFFFFF"/>
                </a:solidFill>
              </a:rPr>
              <a:t>Inferior Thyroid Artery from Thyrocervical trunk of first part of subclavian, closely related to RLN close to gland</a:t>
            </a:r>
          </a:p>
          <a:p>
            <a:pPr>
              <a:lnSpc>
                <a:spcPct val="90000"/>
              </a:lnSpc>
            </a:pPr>
            <a:r>
              <a:rPr lang="en-MY" dirty="0" err="1">
                <a:solidFill>
                  <a:srgbClr val="FFFFFF"/>
                </a:solidFill>
              </a:rPr>
              <a:t>Thyroidea</a:t>
            </a:r>
            <a:r>
              <a:rPr lang="en-MY" dirty="0">
                <a:solidFill>
                  <a:srgbClr val="FFFFFF"/>
                </a:solidFill>
              </a:rPr>
              <a:t> Ima, from Aortic Arch; Inconstant</a:t>
            </a:r>
          </a:p>
        </p:txBody>
      </p:sp>
      <p:pic>
        <p:nvPicPr>
          <p:cNvPr id="4" name="Picture 3">
            <a:extLst>
              <a:ext uri="{FF2B5EF4-FFF2-40B4-BE49-F238E27FC236}">
                <a16:creationId xmlns:a16="http://schemas.microsoft.com/office/drawing/2014/main" id="{7A456B99-5A85-4889-A981-BE3F1C644340}"/>
              </a:ext>
            </a:extLst>
          </p:cNvPr>
          <p:cNvPicPr>
            <a:picLocks noChangeAspect="1"/>
          </p:cNvPicPr>
          <p:nvPr/>
        </p:nvPicPr>
        <p:blipFill>
          <a:blip r:embed="rId4"/>
          <a:stretch>
            <a:fillRect/>
          </a:stretch>
        </p:blipFill>
        <p:spPr>
          <a:xfrm>
            <a:off x="5407136" y="803751"/>
            <a:ext cx="5966475" cy="5250498"/>
          </a:xfrm>
          <a:prstGeom prst="rect">
            <a:avLst/>
          </a:prstGeom>
        </p:spPr>
      </p:pic>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389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Content Placeholder 3" descr="A close up of a map&#10;&#10;Description generated with very high confidence">
            <a:extLst>
              <a:ext uri="{FF2B5EF4-FFF2-40B4-BE49-F238E27FC236}">
                <a16:creationId xmlns:a16="http://schemas.microsoft.com/office/drawing/2014/main" id="{F85C2A21-1E25-4531-B62E-A1FE84F9ADB2}"/>
              </a:ext>
            </a:extLst>
          </p:cNvPr>
          <p:cNvPicPr>
            <a:picLocks noGrp="1" noChangeAspect="1"/>
          </p:cNvPicPr>
          <p:nvPr>
            <p:ph idx="1"/>
          </p:nvPr>
        </p:nvPicPr>
        <p:blipFill>
          <a:blip r:embed="rId3"/>
          <a:stretch>
            <a:fillRect/>
          </a:stretch>
        </p:blipFill>
        <p:spPr>
          <a:xfrm>
            <a:off x="1126066" y="1682339"/>
            <a:ext cx="10035037" cy="3487175"/>
          </a:xfrm>
          <a:prstGeom prst="rect">
            <a:avLst/>
          </a:prstGeom>
        </p:spPr>
      </p:pic>
    </p:spTree>
    <p:extLst>
      <p:ext uri="{BB962C8B-B14F-4D97-AF65-F5344CB8AC3E}">
        <p14:creationId xmlns:p14="http://schemas.microsoft.com/office/powerpoint/2010/main" val="120391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25">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2"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DDD8866-E081-437A-9AAC-D534128245F1}"/>
              </a:ext>
            </a:extLst>
          </p:cNvPr>
          <p:cNvSpPr>
            <a:spLocks noGrp="1"/>
          </p:cNvSpPr>
          <p:nvPr>
            <p:ph type="title"/>
          </p:nvPr>
        </p:nvSpPr>
        <p:spPr>
          <a:xfrm>
            <a:off x="1154955" y="973668"/>
            <a:ext cx="2942210" cy="1020232"/>
          </a:xfrm>
        </p:spPr>
        <p:txBody>
          <a:bodyPr>
            <a:normAutofit/>
          </a:bodyPr>
          <a:lstStyle/>
          <a:p>
            <a:pPr>
              <a:lnSpc>
                <a:spcPct val="90000"/>
              </a:lnSpc>
            </a:pPr>
            <a:r>
              <a:rPr lang="en-MY" sz="3300">
                <a:solidFill>
                  <a:srgbClr val="EBEBEB"/>
                </a:solidFill>
              </a:rPr>
              <a:t>Venous Drainage</a:t>
            </a:r>
          </a:p>
        </p:txBody>
      </p:sp>
      <p:sp>
        <p:nvSpPr>
          <p:cNvPr id="3" name="Content Placeholder 2">
            <a:extLst>
              <a:ext uri="{FF2B5EF4-FFF2-40B4-BE49-F238E27FC236}">
                <a16:creationId xmlns:a16="http://schemas.microsoft.com/office/drawing/2014/main" id="{ECD3B3D4-6A9D-4E06-90A4-FD7DC9BF6FB8}"/>
              </a:ext>
            </a:extLst>
          </p:cNvPr>
          <p:cNvSpPr>
            <a:spLocks noGrp="1"/>
          </p:cNvSpPr>
          <p:nvPr>
            <p:ph idx="1"/>
          </p:nvPr>
        </p:nvSpPr>
        <p:spPr>
          <a:xfrm>
            <a:off x="1154955" y="2120900"/>
            <a:ext cx="3133726" cy="3898900"/>
          </a:xfrm>
        </p:spPr>
        <p:txBody>
          <a:bodyPr>
            <a:normAutofit/>
          </a:bodyPr>
          <a:lstStyle/>
          <a:p>
            <a:r>
              <a:rPr lang="en-MY" dirty="0">
                <a:solidFill>
                  <a:srgbClr val="FFFFFF"/>
                </a:solidFill>
              </a:rPr>
              <a:t>Superior Thyroid Vein Drains Upper Pole to Internal Jugular Vein</a:t>
            </a:r>
          </a:p>
          <a:p>
            <a:r>
              <a:rPr lang="en-MY" dirty="0" err="1">
                <a:solidFill>
                  <a:srgbClr val="FFFFFF"/>
                </a:solidFill>
              </a:rPr>
              <a:t>Midlde</a:t>
            </a:r>
            <a:r>
              <a:rPr lang="en-MY" dirty="0">
                <a:solidFill>
                  <a:srgbClr val="FFFFFF"/>
                </a:solidFill>
              </a:rPr>
              <a:t> Thyroid Vein drains to Internal Jugular Vein</a:t>
            </a:r>
          </a:p>
          <a:p>
            <a:r>
              <a:rPr lang="en-MY" dirty="0">
                <a:solidFill>
                  <a:srgbClr val="FFFFFF"/>
                </a:solidFill>
              </a:rPr>
              <a:t>Inferior Thyroid vein drains lower pole to brachiocephalic veins</a:t>
            </a:r>
          </a:p>
        </p:txBody>
      </p:sp>
      <p:pic>
        <p:nvPicPr>
          <p:cNvPr id="5" name="Picture 4">
            <a:extLst>
              <a:ext uri="{FF2B5EF4-FFF2-40B4-BE49-F238E27FC236}">
                <a16:creationId xmlns:a16="http://schemas.microsoft.com/office/drawing/2014/main" id="{F23D76E2-464C-4D8C-8F5D-E1268656FEF4}"/>
              </a:ext>
            </a:extLst>
          </p:cNvPr>
          <p:cNvPicPr>
            <a:picLocks noChangeAspect="1"/>
          </p:cNvPicPr>
          <p:nvPr/>
        </p:nvPicPr>
        <p:blipFill>
          <a:blip r:embed="rId3"/>
          <a:stretch>
            <a:fillRect/>
          </a:stretch>
        </p:blipFill>
        <p:spPr>
          <a:xfrm>
            <a:off x="5194607" y="888366"/>
            <a:ext cx="6391533" cy="5081268"/>
          </a:xfrm>
          <a:prstGeom prst="rect">
            <a:avLst/>
          </a:prstGeom>
        </p:spPr>
      </p:pic>
      <p:sp>
        <p:nvSpPr>
          <p:cNvPr id="38" name="Rectangle 3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679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644438E-3027-4EA3-B7EF-E9BB6531A3BA}"/>
              </a:ext>
            </a:extLst>
          </p:cNvPr>
          <p:cNvSpPr>
            <a:spLocks noGrp="1"/>
          </p:cNvSpPr>
          <p:nvPr>
            <p:ph type="title"/>
          </p:nvPr>
        </p:nvSpPr>
        <p:spPr>
          <a:xfrm>
            <a:off x="1154955" y="973668"/>
            <a:ext cx="2942210" cy="1020232"/>
          </a:xfrm>
        </p:spPr>
        <p:txBody>
          <a:bodyPr>
            <a:normAutofit/>
          </a:bodyPr>
          <a:lstStyle/>
          <a:p>
            <a:pPr>
              <a:lnSpc>
                <a:spcPct val="90000"/>
              </a:lnSpc>
            </a:pPr>
            <a:r>
              <a:rPr lang="en-MY" sz="3300">
                <a:solidFill>
                  <a:srgbClr val="EBEBEB"/>
                </a:solidFill>
              </a:rPr>
              <a:t>Lymphatic Drainage</a:t>
            </a:r>
          </a:p>
        </p:txBody>
      </p:sp>
      <p:sp>
        <p:nvSpPr>
          <p:cNvPr id="3" name="Content Placeholder 2">
            <a:extLst>
              <a:ext uri="{FF2B5EF4-FFF2-40B4-BE49-F238E27FC236}">
                <a16:creationId xmlns:a16="http://schemas.microsoft.com/office/drawing/2014/main" id="{5135F5FD-BBDC-4DE1-8160-2F72BF1A3FA7}"/>
              </a:ext>
            </a:extLst>
          </p:cNvPr>
          <p:cNvSpPr>
            <a:spLocks noGrp="1"/>
          </p:cNvSpPr>
          <p:nvPr>
            <p:ph idx="1"/>
          </p:nvPr>
        </p:nvSpPr>
        <p:spPr>
          <a:xfrm>
            <a:off x="1154955" y="2120900"/>
            <a:ext cx="3133726" cy="3898900"/>
          </a:xfrm>
        </p:spPr>
        <p:txBody>
          <a:bodyPr>
            <a:normAutofit/>
          </a:bodyPr>
          <a:lstStyle/>
          <a:p>
            <a:r>
              <a:rPr lang="en-MY">
                <a:solidFill>
                  <a:srgbClr val="FFFFFF"/>
                </a:solidFill>
              </a:rPr>
              <a:t>Lymph from Upper part -&gt; Upper deep cervical LN directly or via prelaryngeal nodes.</a:t>
            </a:r>
          </a:p>
          <a:p>
            <a:endParaRPr lang="en-MY">
              <a:solidFill>
                <a:srgbClr val="FFFFFF"/>
              </a:solidFill>
            </a:endParaRPr>
          </a:p>
          <a:p>
            <a:r>
              <a:rPr lang="en-MY">
                <a:solidFill>
                  <a:srgbClr val="FFFFFF"/>
                </a:solidFill>
              </a:rPr>
              <a:t>Lymph from Lower Part -&gt; Lower deep cervical LN directly and via pretracheal and paratracheal nodes.</a:t>
            </a:r>
          </a:p>
        </p:txBody>
      </p:sp>
      <p:pic>
        <p:nvPicPr>
          <p:cNvPr id="4" name="Picture 3">
            <a:extLst>
              <a:ext uri="{FF2B5EF4-FFF2-40B4-BE49-F238E27FC236}">
                <a16:creationId xmlns:a16="http://schemas.microsoft.com/office/drawing/2014/main" id="{6EEA74B5-AE06-4BF6-817B-108C808FE3B6}"/>
              </a:ext>
            </a:extLst>
          </p:cNvPr>
          <p:cNvPicPr>
            <a:picLocks noChangeAspect="1"/>
          </p:cNvPicPr>
          <p:nvPr/>
        </p:nvPicPr>
        <p:blipFill>
          <a:blip r:embed="rId4"/>
          <a:stretch>
            <a:fillRect/>
          </a:stretch>
        </p:blipFill>
        <p:spPr>
          <a:xfrm>
            <a:off x="5194607" y="1607413"/>
            <a:ext cx="6391533" cy="3643173"/>
          </a:xfrm>
          <a:prstGeom prst="rect">
            <a:avLst/>
          </a:prstGeom>
        </p:spPr>
      </p:pic>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7161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E92A84B-48C2-4BCF-AEB0-16E205A72610}"/>
              </a:ext>
            </a:extLst>
          </p:cNvPr>
          <p:cNvSpPr>
            <a:spLocks noGrp="1"/>
          </p:cNvSpPr>
          <p:nvPr>
            <p:ph type="title"/>
          </p:nvPr>
        </p:nvSpPr>
        <p:spPr>
          <a:xfrm>
            <a:off x="1154955" y="973668"/>
            <a:ext cx="2942210" cy="1020232"/>
          </a:xfrm>
        </p:spPr>
        <p:txBody>
          <a:bodyPr>
            <a:normAutofit/>
          </a:bodyPr>
          <a:lstStyle/>
          <a:p>
            <a:pPr>
              <a:lnSpc>
                <a:spcPct val="90000"/>
              </a:lnSpc>
            </a:pPr>
            <a:r>
              <a:rPr lang="en-MY" sz="3300">
                <a:solidFill>
                  <a:srgbClr val="EBEBEB"/>
                </a:solidFill>
              </a:rPr>
              <a:t>Clinical Relevance</a:t>
            </a:r>
          </a:p>
        </p:txBody>
      </p:sp>
      <p:sp>
        <p:nvSpPr>
          <p:cNvPr id="3" name="Content Placeholder 2">
            <a:extLst>
              <a:ext uri="{FF2B5EF4-FFF2-40B4-BE49-F238E27FC236}">
                <a16:creationId xmlns:a16="http://schemas.microsoft.com/office/drawing/2014/main" id="{733F9525-927C-4C2A-83A9-59E20EB120BE}"/>
              </a:ext>
            </a:extLst>
          </p:cNvPr>
          <p:cNvSpPr>
            <a:spLocks noGrp="1"/>
          </p:cNvSpPr>
          <p:nvPr>
            <p:ph idx="1"/>
          </p:nvPr>
        </p:nvSpPr>
        <p:spPr>
          <a:xfrm>
            <a:off x="1154955" y="2120900"/>
            <a:ext cx="3133726" cy="3898900"/>
          </a:xfrm>
        </p:spPr>
        <p:txBody>
          <a:bodyPr>
            <a:normAutofit/>
          </a:bodyPr>
          <a:lstStyle/>
          <a:p>
            <a:r>
              <a:rPr lang="en-MY">
                <a:solidFill>
                  <a:srgbClr val="FFFFFF"/>
                </a:solidFill>
              </a:rPr>
              <a:t>Enlargement of Thyroid Gland may compress or displace it’s close relations. In the case of trachea, may result in breathing difficulty, or difficult intubation, or dysphagia if the oesophagus is compressed.</a:t>
            </a:r>
          </a:p>
          <a:p>
            <a:endParaRPr lang="en-MY">
              <a:solidFill>
                <a:srgbClr val="FFFFFF"/>
              </a:solidFill>
            </a:endParaRPr>
          </a:p>
        </p:txBody>
      </p:sp>
      <p:pic>
        <p:nvPicPr>
          <p:cNvPr id="4" name="Picture 3">
            <a:extLst>
              <a:ext uri="{FF2B5EF4-FFF2-40B4-BE49-F238E27FC236}">
                <a16:creationId xmlns:a16="http://schemas.microsoft.com/office/drawing/2014/main" id="{B43BC2A4-2F93-4EAE-B109-31D483AE670A}"/>
              </a:ext>
            </a:extLst>
          </p:cNvPr>
          <p:cNvPicPr>
            <a:picLocks noChangeAspect="1"/>
          </p:cNvPicPr>
          <p:nvPr/>
        </p:nvPicPr>
        <p:blipFill>
          <a:blip r:embed="rId3"/>
          <a:stretch>
            <a:fillRect/>
          </a:stretch>
        </p:blipFill>
        <p:spPr>
          <a:xfrm>
            <a:off x="5194607" y="1471593"/>
            <a:ext cx="6391533" cy="3914813"/>
          </a:xfrm>
          <a:prstGeom prst="rect">
            <a:avLst/>
          </a:prstGeom>
        </p:spPr>
      </p:pic>
      <p:sp>
        <p:nvSpPr>
          <p:cNvPr id="18" name="Rectangle 17">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570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17D4C62-FC30-4F9F-AF37-2DFF3FD6C1F1}"/>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4600" b="0" i="0" kern="1200">
                <a:solidFill>
                  <a:srgbClr val="EBEBEB"/>
                </a:solidFill>
                <a:latin typeface="+mj-lt"/>
                <a:ea typeface="+mj-ea"/>
                <a:cs typeface="+mj-cs"/>
              </a:rPr>
              <a:t>Clinical Relevance</a:t>
            </a:r>
          </a:p>
        </p:txBody>
      </p:sp>
      <p:sp>
        <p:nvSpPr>
          <p:cNvPr id="3" name="Content Placeholder 2">
            <a:extLst>
              <a:ext uri="{FF2B5EF4-FFF2-40B4-BE49-F238E27FC236}">
                <a16:creationId xmlns:a16="http://schemas.microsoft.com/office/drawing/2014/main" id="{3C106CA5-7FDF-480C-B1E2-07C58FFC76E3}"/>
              </a:ext>
            </a:extLst>
          </p:cNvPr>
          <p:cNvSpPr>
            <a:spLocks noGrp="1"/>
          </p:cNvSpPr>
          <p:nvPr>
            <p:ph idx="1"/>
          </p:nvPr>
        </p:nvSpPr>
        <p:spPr>
          <a:xfrm>
            <a:off x="8160773" y="4591665"/>
            <a:ext cx="3382298" cy="1150156"/>
          </a:xfrm>
        </p:spPr>
        <p:txBody>
          <a:bodyPr vert="horz" lIns="91440" tIns="45720" rIns="91440" bIns="45720" rtlCol="0" anchor="t">
            <a:normAutofit/>
          </a:bodyPr>
          <a:lstStyle/>
          <a:p>
            <a:pPr marL="0" indent="0">
              <a:buNone/>
            </a:pPr>
            <a:r>
              <a:rPr lang="en-US" sz="1700" b="0" i="0" kern="1200" cap="all" dirty="0">
                <a:solidFill>
                  <a:schemeClr val="accent1">
                    <a:lumMod val="60000"/>
                    <a:lumOff val="40000"/>
                  </a:schemeClr>
                </a:solidFill>
                <a:latin typeface="+mn-lt"/>
                <a:ea typeface="+mn-ea"/>
                <a:cs typeface="+mn-cs"/>
              </a:rPr>
              <a:t>Carcinoma of the Thyroid May Invade the Recurrent Laryngeal Nerve – Hoarseness of Voice</a:t>
            </a:r>
          </a:p>
        </p:txBody>
      </p:sp>
      <p:pic>
        <p:nvPicPr>
          <p:cNvPr id="5" name="Picture 4" descr="A picture containing food, indoor, table, plate&#10;&#10;Description generated with very high confidence">
            <a:extLst>
              <a:ext uri="{FF2B5EF4-FFF2-40B4-BE49-F238E27FC236}">
                <a16:creationId xmlns:a16="http://schemas.microsoft.com/office/drawing/2014/main" id="{8F2AFC0A-2A73-4359-9755-D5AB6FCC106C}"/>
              </a:ext>
            </a:extLst>
          </p:cNvPr>
          <p:cNvPicPr>
            <a:picLocks noChangeAspect="1"/>
          </p:cNvPicPr>
          <p:nvPr/>
        </p:nvPicPr>
        <p:blipFill>
          <a:blip r:embed="rId3"/>
          <a:stretch>
            <a:fillRect/>
          </a:stretch>
        </p:blipFill>
        <p:spPr>
          <a:xfrm>
            <a:off x="1434048" y="1113063"/>
            <a:ext cx="5822337"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563445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D1AB92D-4925-459D-9DBF-1151CFA9C0BB}"/>
              </a:ext>
            </a:extLst>
          </p:cNvPr>
          <p:cNvSpPr>
            <a:spLocks noGrp="1"/>
          </p:cNvSpPr>
          <p:nvPr>
            <p:ph type="title"/>
          </p:nvPr>
        </p:nvSpPr>
        <p:spPr>
          <a:xfrm>
            <a:off x="1154955" y="973668"/>
            <a:ext cx="2942210" cy="1020232"/>
          </a:xfrm>
        </p:spPr>
        <p:txBody>
          <a:bodyPr>
            <a:normAutofit/>
          </a:bodyPr>
          <a:lstStyle/>
          <a:p>
            <a:pPr>
              <a:lnSpc>
                <a:spcPct val="90000"/>
              </a:lnSpc>
            </a:pPr>
            <a:r>
              <a:rPr lang="en-MY" sz="2800">
                <a:solidFill>
                  <a:srgbClr val="EBEBEB"/>
                </a:solidFill>
              </a:rPr>
              <a:t>Thyroidectomy</a:t>
            </a:r>
          </a:p>
        </p:txBody>
      </p:sp>
      <p:sp>
        <p:nvSpPr>
          <p:cNvPr id="3" name="Content Placeholder 2">
            <a:extLst>
              <a:ext uri="{FF2B5EF4-FFF2-40B4-BE49-F238E27FC236}">
                <a16:creationId xmlns:a16="http://schemas.microsoft.com/office/drawing/2014/main" id="{2318AB0A-D869-489B-BDB1-9863B863F2E7}"/>
              </a:ext>
            </a:extLst>
          </p:cNvPr>
          <p:cNvSpPr>
            <a:spLocks noGrp="1"/>
          </p:cNvSpPr>
          <p:nvPr>
            <p:ph idx="1"/>
          </p:nvPr>
        </p:nvSpPr>
        <p:spPr>
          <a:xfrm>
            <a:off x="1154955" y="2120900"/>
            <a:ext cx="3133726" cy="3898900"/>
          </a:xfrm>
        </p:spPr>
        <p:txBody>
          <a:bodyPr>
            <a:normAutofit/>
          </a:bodyPr>
          <a:lstStyle/>
          <a:p>
            <a:pPr>
              <a:lnSpc>
                <a:spcPct val="90000"/>
              </a:lnSpc>
            </a:pPr>
            <a:r>
              <a:rPr lang="en-MY" sz="1100">
                <a:solidFill>
                  <a:srgbClr val="FFFFFF"/>
                </a:solidFill>
              </a:rPr>
              <a:t>Performed via transverse incision two finger breadths above the suprasternal notch following skin crease.</a:t>
            </a:r>
          </a:p>
          <a:p>
            <a:pPr>
              <a:lnSpc>
                <a:spcPct val="90000"/>
              </a:lnSpc>
            </a:pPr>
            <a:r>
              <a:rPr lang="en-MY" sz="1100">
                <a:solidFill>
                  <a:srgbClr val="FFFFFF"/>
                </a:solidFill>
              </a:rPr>
              <a:t>Structures Encountered – Plastysma -&gt; Investing Fascia (Open Longitudinally between Strap Muscles and Ant. Jugular Veins) -&gt; Strap muscles (which may be divided in their upper half to preserve their nerve supply from Ansa Cervicalis)</a:t>
            </a:r>
          </a:p>
          <a:p>
            <a:pPr>
              <a:lnSpc>
                <a:spcPct val="90000"/>
              </a:lnSpc>
            </a:pPr>
            <a:r>
              <a:rPr lang="en-MY" sz="1100">
                <a:solidFill>
                  <a:srgbClr val="FFFFFF"/>
                </a:solidFill>
              </a:rPr>
              <a:t>Thereafter, pretracheal fascia is divided, to expose the thyroid gland.</a:t>
            </a:r>
          </a:p>
          <a:p>
            <a:pPr>
              <a:lnSpc>
                <a:spcPct val="90000"/>
              </a:lnSpc>
            </a:pPr>
            <a:r>
              <a:rPr lang="en-MY" sz="1100">
                <a:solidFill>
                  <a:srgbClr val="FFFFFF"/>
                </a:solidFill>
              </a:rPr>
              <a:t>STA must be ligated close to gland to avoid external branch of SLN injury</a:t>
            </a:r>
          </a:p>
          <a:p>
            <a:pPr>
              <a:lnSpc>
                <a:spcPct val="90000"/>
              </a:lnSpc>
            </a:pPr>
            <a:r>
              <a:rPr lang="en-MY" sz="1100">
                <a:solidFill>
                  <a:srgbClr val="FFFFFF"/>
                </a:solidFill>
              </a:rPr>
              <a:t>ITA must be ligated away from the gland, to avoid RLN injury</a:t>
            </a:r>
          </a:p>
        </p:txBody>
      </p:sp>
      <p:pic>
        <p:nvPicPr>
          <p:cNvPr id="3074" name="Picture 2" descr="Image result for strap muscles ansa cervicalis">
            <a:extLst>
              <a:ext uri="{FF2B5EF4-FFF2-40B4-BE49-F238E27FC236}">
                <a16:creationId xmlns:a16="http://schemas.microsoft.com/office/drawing/2014/main" id="{38FE1397-00A1-4B7A-A862-CAE783337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607" y="1503551"/>
            <a:ext cx="6391533" cy="3850898"/>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135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46D4-7488-4FE5-B9A5-8AF101019AA6}"/>
              </a:ext>
            </a:extLst>
          </p:cNvPr>
          <p:cNvSpPr>
            <a:spLocks noGrp="1"/>
          </p:cNvSpPr>
          <p:nvPr>
            <p:ph type="title"/>
          </p:nvPr>
        </p:nvSpPr>
        <p:spPr/>
        <p:txBody>
          <a:bodyPr/>
          <a:lstStyle/>
          <a:p>
            <a:r>
              <a:rPr lang="en-MY" dirty="0"/>
              <a:t>Reference</a:t>
            </a:r>
          </a:p>
        </p:txBody>
      </p:sp>
      <p:sp>
        <p:nvSpPr>
          <p:cNvPr id="3" name="Content Placeholder 2">
            <a:extLst>
              <a:ext uri="{FF2B5EF4-FFF2-40B4-BE49-F238E27FC236}">
                <a16:creationId xmlns:a16="http://schemas.microsoft.com/office/drawing/2014/main" id="{2445F2AC-6F77-49CF-8095-1CD180048184}"/>
              </a:ext>
            </a:extLst>
          </p:cNvPr>
          <p:cNvSpPr>
            <a:spLocks noGrp="1"/>
          </p:cNvSpPr>
          <p:nvPr>
            <p:ph idx="1"/>
          </p:nvPr>
        </p:nvSpPr>
        <p:spPr/>
        <p:txBody>
          <a:bodyPr/>
          <a:lstStyle/>
          <a:p>
            <a:r>
              <a:rPr lang="en-MY" dirty="0" err="1"/>
              <a:t>Inderbir</a:t>
            </a:r>
            <a:r>
              <a:rPr lang="en-MY" dirty="0"/>
              <a:t> Singh’s Human Embryology – 11</a:t>
            </a:r>
            <a:r>
              <a:rPr lang="en-MY" baseline="30000" dirty="0"/>
              <a:t>th</a:t>
            </a:r>
            <a:r>
              <a:rPr lang="en-MY" dirty="0"/>
              <a:t> Ed </a:t>
            </a:r>
          </a:p>
          <a:p>
            <a:r>
              <a:rPr lang="en-MY" dirty="0"/>
              <a:t>BD </a:t>
            </a:r>
            <a:r>
              <a:rPr lang="en-MY" dirty="0" err="1"/>
              <a:t>Chaurasia’s</a:t>
            </a:r>
            <a:r>
              <a:rPr lang="en-MY" dirty="0"/>
              <a:t> Human Anatomy Volume 3 Head-Neck Brain 6</a:t>
            </a:r>
            <a:r>
              <a:rPr lang="en-MY" baseline="30000" dirty="0"/>
              <a:t>th</a:t>
            </a:r>
            <a:r>
              <a:rPr lang="en-MY" dirty="0"/>
              <a:t> Ed</a:t>
            </a:r>
          </a:p>
          <a:p>
            <a:r>
              <a:rPr lang="en-MY" dirty="0"/>
              <a:t>Andrew T. Raftery – Basic Science for the MRCS – 2</a:t>
            </a:r>
            <a:r>
              <a:rPr lang="en-MY" baseline="30000" dirty="0"/>
              <a:t>nd</a:t>
            </a:r>
            <a:r>
              <a:rPr lang="en-MY" dirty="0"/>
              <a:t> Ed</a:t>
            </a:r>
          </a:p>
        </p:txBody>
      </p:sp>
    </p:spTree>
    <p:extLst>
      <p:ext uri="{BB962C8B-B14F-4D97-AF65-F5344CB8AC3E}">
        <p14:creationId xmlns:p14="http://schemas.microsoft.com/office/powerpoint/2010/main" val="377788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43AC-C75B-4465-85CA-01C211028D9F}"/>
              </a:ext>
            </a:extLst>
          </p:cNvPr>
          <p:cNvSpPr>
            <a:spLocks noGrp="1"/>
          </p:cNvSpPr>
          <p:nvPr>
            <p:ph type="title"/>
          </p:nvPr>
        </p:nvSpPr>
        <p:spPr/>
        <p:txBody>
          <a:bodyPr/>
          <a:lstStyle/>
          <a:p>
            <a:r>
              <a:rPr lang="en-MY" dirty="0"/>
              <a:t>Outline</a:t>
            </a:r>
          </a:p>
        </p:txBody>
      </p:sp>
      <p:sp>
        <p:nvSpPr>
          <p:cNvPr id="3" name="Content Placeholder 2">
            <a:extLst>
              <a:ext uri="{FF2B5EF4-FFF2-40B4-BE49-F238E27FC236}">
                <a16:creationId xmlns:a16="http://schemas.microsoft.com/office/drawing/2014/main" id="{D0CCDFDE-53F2-4AA7-9C89-50EC264870F7}"/>
              </a:ext>
            </a:extLst>
          </p:cNvPr>
          <p:cNvSpPr>
            <a:spLocks noGrp="1"/>
          </p:cNvSpPr>
          <p:nvPr>
            <p:ph idx="1"/>
          </p:nvPr>
        </p:nvSpPr>
        <p:spPr/>
        <p:txBody>
          <a:bodyPr>
            <a:normAutofit lnSpcReduction="10000"/>
          </a:bodyPr>
          <a:lstStyle/>
          <a:p>
            <a:r>
              <a:rPr lang="en-MY" dirty="0"/>
              <a:t>Introduction</a:t>
            </a:r>
          </a:p>
          <a:p>
            <a:r>
              <a:rPr lang="en-MY" dirty="0"/>
              <a:t>Embryology</a:t>
            </a:r>
          </a:p>
          <a:p>
            <a:r>
              <a:rPr lang="en-MY" dirty="0"/>
              <a:t>Anatomy</a:t>
            </a:r>
          </a:p>
          <a:p>
            <a:r>
              <a:rPr lang="en-MY" dirty="0"/>
              <a:t>Relations</a:t>
            </a:r>
          </a:p>
          <a:p>
            <a:r>
              <a:rPr lang="en-MY" dirty="0"/>
              <a:t>Arterial + Nervous Supply</a:t>
            </a:r>
          </a:p>
          <a:p>
            <a:r>
              <a:rPr lang="en-MY" dirty="0"/>
              <a:t>Venous Drainage</a:t>
            </a:r>
          </a:p>
          <a:p>
            <a:r>
              <a:rPr lang="en-MY" dirty="0"/>
              <a:t>Lymphatic Drainage</a:t>
            </a:r>
          </a:p>
          <a:p>
            <a:r>
              <a:rPr lang="en-MY" dirty="0"/>
              <a:t>Clinical Relevance</a:t>
            </a:r>
          </a:p>
          <a:p>
            <a:r>
              <a:rPr lang="en-MY" dirty="0"/>
              <a:t>Reference</a:t>
            </a:r>
          </a:p>
        </p:txBody>
      </p:sp>
    </p:spTree>
    <p:extLst>
      <p:ext uri="{BB962C8B-B14F-4D97-AF65-F5344CB8AC3E}">
        <p14:creationId xmlns:p14="http://schemas.microsoft.com/office/powerpoint/2010/main" val="317555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3D3A408-AC07-465F-B3B4-97014314EC32}"/>
              </a:ext>
            </a:extLst>
          </p:cNvPr>
          <p:cNvSpPr>
            <a:spLocks noGrp="1"/>
          </p:cNvSpPr>
          <p:nvPr>
            <p:ph type="title"/>
          </p:nvPr>
        </p:nvSpPr>
        <p:spPr>
          <a:xfrm>
            <a:off x="1154955" y="973667"/>
            <a:ext cx="2942210" cy="4833745"/>
          </a:xfrm>
        </p:spPr>
        <p:txBody>
          <a:bodyPr>
            <a:normAutofit/>
          </a:bodyPr>
          <a:lstStyle/>
          <a:p>
            <a:r>
              <a:rPr lang="en-MY">
                <a:solidFill>
                  <a:srgbClr val="EBEBEB"/>
                </a:solidFill>
              </a:rPr>
              <a:t>Introduction</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538B0D3-C052-4F3C-A266-91DE3EB7CE51}"/>
              </a:ext>
            </a:extLst>
          </p:cNvPr>
          <p:cNvGraphicFramePr>
            <a:graphicFrameLocks noGrp="1"/>
          </p:cNvGraphicFramePr>
          <p:nvPr>
            <p:ph idx="1"/>
            <p:extLst>
              <p:ext uri="{D42A27DB-BD31-4B8C-83A1-F6EECF244321}">
                <p14:modId xmlns:p14="http://schemas.microsoft.com/office/powerpoint/2010/main" val="270733444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605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C75B33-8B9C-4C30-B69D-6F21F9FFF7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7733D14-EF47-47BB-93CA-C498A30E0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7C8D7967-7E76-49C0-8910-644CD2B54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52A9570-7F5D-4DA4-9D3E-9330CBF94FD1}"/>
              </a:ext>
            </a:extLst>
          </p:cNvPr>
          <p:cNvSpPr>
            <a:spLocks noGrp="1"/>
          </p:cNvSpPr>
          <p:nvPr>
            <p:ph type="title"/>
          </p:nvPr>
        </p:nvSpPr>
        <p:spPr>
          <a:xfrm>
            <a:off x="1154955" y="973668"/>
            <a:ext cx="2942210" cy="1020232"/>
          </a:xfrm>
        </p:spPr>
        <p:txBody>
          <a:bodyPr>
            <a:normAutofit/>
          </a:bodyPr>
          <a:lstStyle/>
          <a:p>
            <a:r>
              <a:rPr lang="en-MY" dirty="0"/>
              <a:t>Embryology</a:t>
            </a:r>
          </a:p>
        </p:txBody>
      </p:sp>
      <p:sp>
        <p:nvSpPr>
          <p:cNvPr id="3" name="Content Placeholder 2">
            <a:extLst>
              <a:ext uri="{FF2B5EF4-FFF2-40B4-BE49-F238E27FC236}">
                <a16:creationId xmlns:a16="http://schemas.microsoft.com/office/drawing/2014/main" id="{2B78EEFC-3A78-468E-AB7B-E74C403FD80B}"/>
              </a:ext>
            </a:extLst>
          </p:cNvPr>
          <p:cNvSpPr>
            <a:spLocks noGrp="1"/>
          </p:cNvSpPr>
          <p:nvPr>
            <p:ph idx="1"/>
          </p:nvPr>
        </p:nvSpPr>
        <p:spPr>
          <a:xfrm>
            <a:off x="1154955" y="2120900"/>
            <a:ext cx="3133726" cy="3898900"/>
          </a:xfrm>
        </p:spPr>
        <p:txBody>
          <a:bodyPr>
            <a:normAutofit/>
          </a:bodyPr>
          <a:lstStyle/>
          <a:p>
            <a:pPr>
              <a:lnSpc>
                <a:spcPct val="90000"/>
              </a:lnSpc>
            </a:pPr>
            <a:r>
              <a:rPr lang="en-MY" sz="1700">
                <a:solidFill>
                  <a:schemeClr val="bg1"/>
                </a:solidFill>
              </a:rPr>
              <a:t>First endocrine gland to develop; approximately 24</a:t>
            </a:r>
            <a:r>
              <a:rPr lang="en-MY" sz="1700" baseline="30000">
                <a:solidFill>
                  <a:schemeClr val="bg1"/>
                </a:solidFill>
              </a:rPr>
              <a:t>th</a:t>
            </a:r>
            <a:r>
              <a:rPr lang="en-MY" sz="1700">
                <a:solidFill>
                  <a:schemeClr val="bg1"/>
                </a:solidFill>
              </a:rPr>
              <a:t> day of gestation</a:t>
            </a:r>
          </a:p>
          <a:p>
            <a:pPr>
              <a:lnSpc>
                <a:spcPct val="90000"/>
              </a:lnSpc>
            </a:pPr>
            <a:r>
              <a:rPr lang="en-MY" sz="1700">
                <a:solidFill>
                  <a:schemeClr val="bg1"/>
                </a:solidFill>
              </a:rPr>
              <a:t>Arises from 2 main structures – Primitive Pharynx and Neural Crest</a:t>
            </a:r>
          </a:p>
          <a:p>
            <a:pPr>
              <a:lnSpc>
                <a:spcPct val="90000"/>
              </a:lnSpc>
            </a:pPr>
            <a:r>
              <a:rPr lang="en-MY" sz="1700">
                <a:solidFill>
                  <a:schemeClr val="bg1"/>
                </a:solidFill>
              </a:rPr>
              <a:t>Rudimentary Lateral Thyroid develops from Neural Crest cells</a:t>
            </a:r>
          </a:p>
          <a:p>
            <a:pPr>
              <a:lnSpc>
                <a:spcPct val="90000"/>
              </a:lnSpc>
            </a:pPr>
            <a:r>
              <a:rPr lang="en-MY" sz="1700">
                <a:solidFill>
                  <a:schemeClr val="bg1"/>
                </a:solidFill>
              </a:rPr>
              <a:t>Medial Thyroid which forms the bulk of the gland, arise from primitive pharynx</a:t>
            </a:r>
          </a:p>
        </p:txBody>
      </p:sp>
      <p:pic>
        <p:nvPicPr>
          <p:cNvPr id="4" name="Picture 3" descr="A close up of a logo&#10;&#10;Description generated with very high confidence">
            <a:extLst>
              <a:ext uri="{FF2B5EF4-FFF2-40B4-BE49-F238E27FC236}">
                <a16:creationId xmlns:a16="http://schemas.microsoft.com/office/drawing/2014/main" id="{59C2DBAF-A762-45BA-9A15-C6D3F32D0700}"/>
              </a:ext>
            </a:extLst>
          </p:cNvPr>
          <p:cNvPicPr>
            <a:picLocks noChangeAspect="1"/>
          </p:cNvPicPr>
          <p:nvPr/>
        </p:nvPicPr>
        <p:blipFill rotWithShape="1">
          <a:blip r:embed="rId3"/>
          <a:srcRect t="2495" r="1" b="1"/>
          <a:stretch/>
        </p:blipFill>
        <p:spPr>
          <a:xfrm>
            <a:off x="5194607" y="803751"/>
            <a:ext cx="6391533" cy="5250498"/>
          </a:xfrm>
          <a:prstGeom prst="rect">
            <a:avLst/>
          </a:prstGeom>
        </p:spPr>
      </p:pic>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751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1A23674-C9EA-43DC-BC84-292A36F804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06AF491-AF58-4D3E-8AE6-8D851803D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450D8A4E-61E3-4B28-94FB-7F0C032F3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4396634C-D5AB-4C86-A2E4-EDF9BD166B55}"/>
              </a:ext>
            </a:extLst>
          </p:cNvPr>
          <p:cNvSpPr>
            <a:spLocks noGrp="1"/>
          </p:cNvSpPr>
          <p:nvPr>
            <p:ph type="title"/>
          </p:nvPr>
        </p:nvSpPr>
        <p:spPr>
          <a:xfrm>
            <a:off x="639098" y="629265"/>
            <a:ext cx="6072776" cy="1622322"/>
          </a:xfrm>
        </p:spPr>
        <p:txBody>
          <a:bodyPr>
            <a:normAutofit/>
          </a:bodyPr>
          <a:lstStyle/>
          <a:p>
            <a:r>
              <a:rPr lang="en-MY" dirty="0"/>
              <a:t>Embryology</a:t>
            </a:r>
          </a:p>
        </p:txBody>
      </p:sp>
      <p:sp>
        <p:nvSpPr>
          <p:cNvPr id="3" name="Content Placeholder 2">
            <a:extLst>
              <a:ext uri="{FF2B5EF4-FFF2-40B4-BE49-F238E27FC236}">
                <a16:creationId xmlns:a16="http://schemas.microsoft.com/office/drawing/2014/main" id="{8FF0FA1A-ED33-48CD-8EAA-EF7C64D9C4E9}"/>
              </a:ext>
            </a:extLst>
          </p:cNvPr>
          <p:cNvSpPr>
            <a:spLocks noGrp="1"/>
          </p:cNvSpPr>
          <p:nvPr>
            <p:ph idx="1"/>
          </p:nvPr>
        </p:nvSpPr>
        <p:spPr>
          <a:xfrm>
            <a:off x="639098" y="2418735"/>
            <a:ext cx="6072776" cy="3811740"/>
          </a:xfrm>
        </p:spPr>
        <p:txBody>
          <a:bodyPr anchor="ctr">
            <a:normAutofit/>
          </a:bodyPr>
          <a:lstStyle/>
          <a:p>
            <a:r>
              <a:rPr lang="en-MY" dirty="0">
                <a:solidFill>
                  <a:schemeClr val="bg1"/>
                </a:solidFill>
              </a:rPr>
              <a:t>Medial ends of two mandibular arches are separated by midline swelling called tuberculum </a:t>
            </a:r>
            <a:r>
              <a:rPr lang="en-MY" dirty="0" err="1">
                <a:solidFill>
                  <a:schemeClr val="bg1"/>
                </a:solidFill>
              </a:rPr>
              <a:t>impar</a:t>
            </a:r>
            <a:r>
              <a:rPr lang="en-MY" dirty="0">
                <a:solidFill>
                  <a:schemeClr val="bg1"/>
                </a:solidFill>
              </a:rPr>
              <a:t>.</a:t>
            </a:r>
          </a:p>
          <a:p>
            <a:endParaRPr lang="en-MY" dirty="0">
              <a:solidFill>
                <a:schemeClr val="bg1"/>
              </a:solidFill>
            </a:endParaRPr>
          </a:p>
          <a:p>
            <a:r>
              <a:rPr lang="en-MY" dirty="0">
                <a:solidFill>
                  <a:schemeClr val="bg1"/>
                </a:solidFill>
              </a:rPr>
              <a:t>Behind the tuberculum, the epithelium of the floor thickens and forms a diverticulum called thyroglossal duct.</a:t>
            </a:r>
          </a:p>
          <a:p>
            <a:r>
              <a:rPr lang="en-MY" dirty="0">
                <a:solidFill>
                  <a:schemeClr val="bg1"/>
                </a:solidFill>
              </a:rPr>
              <a:t>Origin of the diverticulum now seen as a depression called Foramen Cecum. Diverticulum proliferates down the midline and bifurcates at the tip.</a:t>
            </a:r>
          </a:p>
        </p:txBody>
      </p:sp>
      <p:pic>
        <p:nvPicPr>
          <p:cNvPr id="4" name="Picture 3">
            <a:extLst>
              <a:ext uri="{FF2B5EF4-FFF2-40B4-BE49-F238E27FC236}">
                <a16:creationId xmlns:a16="http://schemas.microsoft.com/office/drawing/2014/main" id="{8EFEE59F-AA5C-44E8-AB6E-C3EF1D640F72}"/>
              </a:ext>
            </a:extLst>
          </p:cNvPr>
          <p:cNvPicPr>
            <a:picLocks noChangeAspect="1"/>
          </p:cNvPicPr>
          <p:nvPr/>
        </p:nvPicPr>
        <p:blipFill rotWithShape="1">
          <a:blip r:embed="rId3"/>
          <a:srcRect t="3058" r="5" b="4708"/>
          <a:stretch/>
        </p:blipFill>
        <p:spPr>
          <a:xfrm>
            <a:off x="7418226" y="645107"/>
            <a:ext cx="4125317" cy="2710388"/>
          </a:xfrm>
          <a:prstGeom prst="rect">
            <a:avLst/>
          </a:prstGeom>
        </p:spPr>
      </p:pic>
      <p:sp>
        <p:nvSpPr>
          <p:cNvPr id="19" name="Rectangle 18">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E184DC59-683B-4E78-8B2A-F9C57C7D1898}"/>
              </a:ext>
            </a:extLst>
          </p:cNvPr>
          <p:cNvPicPr>
            <a:picLocks noChangeAspect="1"/>
          </p:cNvPicPr>
          <p:nvPr/>
        </p:nvPicPr>
        <p:blipFill rotWithShape="1">
          <a:blip r:embed="rId4"/>
          <a:srcRect t="12565" r="4" b="12300"/>
          <a:stretch/>
        </p:blipFill>
        <p:spPr>
          <a:xfrm>
            <a:off x="7418226" y="3520086"/>
            <a:ext cx="4125317" cy="2710389"/>
          </a:xfrm>
          <a:prstGeom prst="rect">
            <a:avLst/>
          </a:prstGeom>
        </p:spPr>
      </p:pic>
    </p:spTree>
    <p:extLst>
      <p:ext uri="{BB962C8B-B14F-4D97-AF65-F5344CB8AC3E}">
        <p14:creationId xmlns:p14="http://schemas.microsoft.com/office/powerpoint/2010/main" val="408549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5B2A47C-BDDD-4124-B029-BA7FB1D98EFC}"/>
              </a:ext>
            </a:extLst>
          </p:cNvPr>
          <p:cNvSpPr>
            <a:spLocks noGrp="1"/>
          </p:cNvSpPr>
          <p:nvPr>
            <p:ph type="title"/>
          </p:nvPr>
        </p:nvSpPr>
        <p:spPr>
          <a:xfrm>
            <a:off x="1154955" y="973668"/>
            <a:ext cx="2942210" cy="1020232"/>
          </a:xfrm>
        </p:spPr>
        <p:txBody>
          <a:bodyPr>
            <a:normAutofit/>
          </a:bodyPr>
          <a:lstStyle/>
          <a:p>
            <a:r>
              <a:rPr lang="en-MY">
                <a:solidFill>
                  <a:srgbClr val="EBEBEB"/>
                </a:solidFill>
              </a:rPr>
              <a:t>Embryology</a:t>
            </a:r>
          </a:p>
        </p:txBody>
      </p:sp>
      <p:sp>
        <p:nvSpPr>
          <p:cNvPr id="3" name="Content Placeholder 2">
            <a:extLst>
              <a:ext uri="{FF2B5EF4-FFF2-40B4-BE49-F238E27FC236}">
                <a16:creationId xmlns:a16="http://schemas.microsoft.com/office/drawing/2014/main" id="{759761D3-1ED7-415E-98A8-60D8B878E479}"/>
              </a:ext>
            </a:extLst>
          </p:cNvPr>
          <p:cNvSpPr>
            <a:spLocks noGrp="1"/>
          </p:cNvSpPr>
          <p:nvPr>
            <p:ph idx="1"/>
          </p:nvPr>
        </p:nvSpPr>
        <p:spPr>
          <a:xfrm>
            <a:off x="1154955" y="2120900"/>
            <a:ext cx="3133726" cy="3898900"/>
          </a:xfrm>
        </p:spPr>
        <p:txBody>
          <a:bodyPr>
            <a:normAutofit/>
          </a:bodyPr>
          <a:lstStyle/>
          <a:p>
            <a:pPr>
              <a:lnSpc>
                <a:spcPct val="90000"/>
              </a:lnSpc>
            </a:pPr>
            <a:r>
              <a:rPr lang="en-MY">
                <a:solidFill>
                  <a:srgbClr val="FFFFFF"/>
                </a:solidFill>
              </a:rPr>
              <a:t>Parathyroid gland are 2 pairs of small endocrine gland (superior and inferior) that usually lies on the posterior border of the thyroid gland.</a:t>
            </a:r>
          </a:p>
          <a:p>
            <a:pPr>
              <a:lnSpc>
                <a:spcPct val="90000"/>
              </a:lnSpc>
            </a:pPr>
            <a:r>
              <a:rPr lang="en-MY">
                <a:solidFill>
                  <a:srgbClr val="FFFFFF"/>
                </a:solidFill>
              </a:rPr>
              <a:t>Superior Parathyroid arise from the endoderm of the 4</a:t>
            </a:r>
            <a:r>
              <a:rPr lang="en-MY" baseline="30000">
                <a:solidFill>
                  <a:srgbClr val="FFFFFF"/>
                </a:solidFill>
              </a:rPr>
              <a:t>th</a:t>
            </a:r>
            <a:r>
              <a:rPr lang="en-MY">
                <a:solidFill>
                  <a:srgbClr val="FFFFFF"/>
                </a:solidFill>
              </a:rPr>
              <a:t> Pharyngeal Pouch.</a:t>
            </a:r>
          </a:p>
          <a:p>
            <a:pPr>
              <a:lnSpc>
                <a:spcPct val="90000"/>
              </a:lnSpc>
            </a:pPr>
            <a:r>
              <a:rPr lang="en-MY">
                <a:solidFill>
                  <a:srgbClr val="FFFFFF"/>
                </a:solidFill>
              </a:rPr>
              <a:t>Inferior Parathyroid arise from the 3</a:t>
            </a:r>
            <a:r>
              <a:rPr lang="en-MY" baseline="30000">
                <a:solidFill>
                  <a:srgbClr val="FFFFFF"/>
                </a:solidFill>
              </a:rPr>
              <a:t>rd</a:t>
            </a:r>
            <a:r>
              <a:rPr lang="en-MY">
                <a:solidFill>
                  <a:srgbClr val="FFFFFF"/>
                </a:solidFill>
              </a:rPr>
              <a:t> Pharyngeal Pouch</a:t>
            </a:r>
          </a:p>
        </p:txBody>
      </p:sp>
      <p:pic>
        <p:nvPicPr>
          <p:cNvPr id="1026" name="Picture 2" descr="Image result for parathyroid gland embryology">
            <a:extLst>
              <a:ext uri="{FF2B5EF4-FFF2-40B4-BE49-F238E27FC236}">
                <a16:creationId xmlns:a16="http://schemas.microsoft.com/office/drawing/2014/main" id="{4E7FCBBF-4235-4573-822F-77F73C4A5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607" y="1259639"/>
            <a:ext cx="6391533" cy="4338722"/>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344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8">
            <a:extLst>
              <a:ext uri="{FF2B5EF4-FFF2-40B4-BE49-F238E27FC236}">
                <a16:creationId xmlns:a16="http://schemas.microsoft.com/office/drawing/2014/main" id="{73C75B33-8B9C-4C30-B69D-6F21F9FFF7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7733D14-EF47-47BB-93CA-C498A30E0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7C8D7967-7E76-49C0-8910-644CD2B54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B6417DF-C99F-47AD-AE11-A79F72C1EDA9}"/>
              </a:ext>
            </a:extLst>
          </p:cNvPr>
          <p:cNvSpPr>
            <a:spLocks noGrp="1"/>
          </p:cNvSpPr>
          <p:nvPr>
            <p:ph type="title"/>
          </p:nvPr>
        </p:nvSpPr>
        <p:spPr>
          <a:xfrm>
            <a:off x="1154955" y="973668"/>
            <a:ext cx="2942210" cy="1020232"/>
          </a:xfrm>
        </p:spPr>
        <p:txBody>
          <a:bodyPr>
            <a:normAutofit/>
          </a:bodyPr>
          <a:lstStyle/>
          <a:p>
            <a:pPr>
              <a:lnSpc>
                <a:spcPct val="90000"/>
              </a:lnSpc>
            </a:pPr>
            <a:r>
              <a:rPr lang="en-MY" sz="3300"/>
              <a:t>Gross Anatomy</a:t>
            </a:r>
          </a:p>
        </p:txBody>
      </p:sp>
      <p:sp>
        <p:nvSpPr>
          <p:cNvPr id="3" name="Content Placeholder 2">
            <a:extLst>
              <a:ext uri="{FF2B5EF4-FFF2-40B4-BE49-F238E27FC236}">
                <a16:creationId xmlns:a16="http://schemas.microsoft.com/office/drawing/2014/main" id="{22A429A6-C0EC-4A74-8A0F-EABFE4E8A4CF}"/>
              </a:ext>
            </a:extLst>
          </p:cNvPr>
          <p:cNvSpPr>
            <a:spLocks noGrp="1"/>
          </p:cNvSpPr>
          <p:nvPr>
            <p:ph idx="1"/>
          </p:nvPr>
        </p:nvSpPr>
        <p:spPr>
          <a:xfrm>
            <a:off x="1154955" y="2120900"/>
            <a:ext cx="3133726" cy="3898900"/>
          </a:xfrm>
        </p:spPr>
        <p:txBody>
          <a:bodyPr>
            <a:normAutofit/>
          </a:bodyPr>
          <a:lstStyle/>
          <a:p>
            <a:pPr>
              <a:lnSpc>
                <a:spcPct val="90000"/>
              </a:lnSpc>
              <a:buFontTx/>
              <a:buChar char="-"/>
            </a:pPr>
            <a:r>
              <a:rPr lang="en-MY" sz="1300">
                <a:solidFill>
                  <a:schemeClr val="bg1"/>
                </a:solidFill>
              </a:rPr>
              <a:t>Lies Against Vertebrae C5-T1, embracing upper part of trachea.</a:t>
            </a:r>
          </a:p>
          <a:p>
            <a:pPr>
              <a:lnSpc>
                <a:spcPct val="90000"/>
              </a:lnSpc>
              <a:buFontTx/>
              <a:buChar char="-"/>
            </a:pPr>
            <a:endParaRPr lang="en-MY" sz="1300">
              <a:solidFill>
                <a:schemeClr val="bg1"/>
              </a:solidFill>
            </a:endParaRPr>
          </a:p>
          <a:p>
            <a:pPr>
              <a:lnSpc>
                <a:spcPct val="90000"/>
              </a:lnSpc>
              <a:buFontTx/>
              <a:buChar char="-"/>
            </a:pPr>
            <a:r>
              <a:rPr lang="en-MY" sz="1300">
                <a:solidFill>
                  <a:schemeClr val="bg1"/>
                </a:solidFill>
              </a:rPr>
              <a:t>Consist of Right and left lobe joined by the isthmus.</a:t>
            </a:r>
          </a:p>
          <a:p>
            <a:pPr>
              <a:lnSpc>
                <a:spcPct val="90000"/>
              </a:lnSpc>
              <a:buFontTx/>
              <a:buChar char="-"/>
            </a:pPr>
            <a:endParaRPr lang="en-MY" sz="1300">
              <a:solidFill>
                <a:schemeClr val="bg1"/>
              </a:solidFill>
            </a:endParaRPr>
          </a:p>
          <a:p>
            <a:pPr>
              <a:lnSpc>
                <a:spcPct val="90000"/>
              </a:lnSpc>
              <a:buFontTx/>
              <a:buChar char="-"/>
            </a:pPr>
            <a:r>
              <a:rPr lang="en-MY" sz="1300">
                <a:solidFill>
                  <a:schemeClr val="bg1"/>
                </a:solidFill>
              </a:rPr>
              <a:t>A pyramidal lobe may sometimes be present.</a:t>
            </a:r>
          </a:p>
          <a:p>
            <a:pPr marL="0" indent="0">
              <a:lnSpc>
                <a:spcPct val="90000"/>
              </a:lnSpc>
              <a:buNone/>
            </a:pPr>
            <a:endParaRPr lang="en-MY" sz="1300">
              <a:solidFill>
                <a:schemeClr val="bg1"/>
              </a:solidFill>
            </a:endParaRPr>
          </a:p>
          <a:p>
            <a:pPr>
              <a:lnSpc>
                <a:spcPct val="90000"/>
              </a:lnSpc>
              <a:buFontTx/>
              <a:buChar char="-"/>
            </a:pPr>
            <a:r>
              <a:rPr lang="en-MY" sz="1300">
                <a:solidFill>
                  <a:schemeClr val="bg1"/>
                </a:solidFill>
              </a:rPr>
              <a:t>Each Lobe extends from middle of thyroid cartilage to the fouth or fifth tracheal ring. Isthmus extends from the second to the fourth tracheal ring</a:t>
            </a:r>
          </a:p>
          <a:p>
            <a:pPr>
              <a:lnSpc>
                <a:spcPct val="90000"/>
              </a:lnSpc>
              <a:buFontTx/>
              <a:buChar char="-"/>
            </a:pPr>
            <a:endParaRPr lang="en-MY" sz="1300">
              <a:solidFill>
                <a:schemeClr val="bg1"/>
              </a:solidFill>
            </a:endParaRPr>
          </a:p>
          <a:p>
            <a:pPr marL="0" indent="0">
              <a:lnSpc>
                <a:spcPct val="90000"/>
              </a:lnSpc>
              <a:buNone/>
            </a:pPr>
            <a:endParaRPr lang="en-MY" sz="1300">
              <a:solidFill>
                <a:schemeClr val="bg1"/>
              </a:solidFill>
            </a:endParaRPr>
          </a:p>
        </p:txBody>
      </p:sp>
      <p:pic>
        <p:nvPicPr>
          <p:cNvPr id="4" name="Picture 3" descr="A close up of text on a white background&#10;&#10;Description generated with very high confidence">
            <a:extLst>
              <a:ext uri="{FF2B5EF4-FFF2-40B4-BE49-F238E27FC236}">
                <a16:creationId xmlns:a16="http://schemas.microsoft.com/office/drawing/2014/main" id="{1EFC7B7E-3BAD-433E-AF29-C5FE1A6781C9}"/>
              </a:ext>
            </a:extLst>
          </p:cNvPr>
          <p:cNvPicPr>
            <a:picLocks noChangeAspect="1"/>
          </p:cNvPicPr>
          <p:nvPr/>
        </p:nvPicPr>
        <p:blipFill rotWithShape="1">
          <a:blip r:embed="rId3"/>
          <a:srcRect t="124" r="1" b="1"/>
          <a:stretch/>
        </p:blipFill>
        <p:spPr>
          <a:xfrm>
            <a:off x="5194607" y="803751"/>
            <a:ext cx="6391533" cy="5250498"/>
          </a:xfrm>
          <a:prstGeom prst="rect">
            <a:avLst/>
          </a:prstGeom>
        </p:spPr>
      </p:pic>
      <p:sp>
        <p:nvSpPr>
          <p:cNvPr id="21"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33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4" name="Group 72">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DBF85AE-C918-4D37-B38C-1D62B3CF8554}"/>
              </a:ext>
            </a:extLst>
          </p:cNvPr>
          <p:cNvSpPr>
            <a:spLocks noGrp="1"/>
          </p:cNvSpPr>
          <p:nvPr>
            <p:ph type="title"/>
          </p:nvPr>
        </p:nvSpPr>
        <p:spPr>
          <a:xfrm>
            <a:off x="1154955" y="973668"/>
            <a:ext cx="2942210" cy="1020232"/>
          </a:xfrm>
        </p:spPr>
        <p:txBody>
          <a:bodyPr>
            <a:normAutofit/>
          </a:bodyPr>
          <a:lstStyle/>
          <a:p>
            <a:pPr>
              <a:lnSpc>
                <a:spcPct val="90000"/>
              </a:lnSpc>
            </a:pPr>
            <a:r>
              <a:rPr lang="en-MY" sz="3300" dirty="0">
                <a:solidFill>
                  <a:srgbClr val="EBEBEB"/>
                </a:solidFill>
              </a:rPr>
              <a:t>Relations</a:t>
            </a:r>
          </a:p>
        </p:txBody>
      </p:sp>
      <p:sp>
        <p:nvSpPr>
          <p:cNvPr id="3" name="Content Placeholder 2">
            <a:extLst>
              <a:ext uri="{FF2B5EF4-FFF2-40B4-BE49-F238E27FC236}">
                <a16:creationId xmlns:a16="http://schemas.microsoft.com/office/drawing/2014/main" id="{67E13748-F4AD-4551-A6EB-E31F4DACB1D4}"/>
              </a:ext>
            </a:extLst>
          </p:cNvPr>
          <p:cNvSpPr>
            <a:spLocks noGrp="1"/>
          </p:cNvSpPr>
          <p:nvPr>
            <p:ph idx="1"/>
          </p:nvPr>
        </p:nvSpPr>
        <p:spPr>
          <a:xfrm>
            <a:off x="1154955" y="2120900"/>
            <a:ext cx="3133726" cy="3898900"/>
          </a:xfrm>
        </p:spPr>
        <p:txBody>
          <a:bodyPr>
            <a:normAutofit fontScale="85000" lnSpcReduction="20000"/>
          </a:bodyPr>
          <a:lstStyle/>
          <a:p>
            <a:r>
              <a:rPr lang="en-MY" dirty="0">
                <a:solidFill>
                  <a:srgbClr val="FFFFFF"/>
                </a:solidFill>
              </a:rPr>
              <a:t>Anteriorly</a:t>
            </a:r>
            <a:br>
              <a:rPr lang="en-MY" dirty="0">
                <a:solidFill>
                  <a:srgbClr val="FFFFFF"/>
                </a:solidFill>
              </a:rPr>
            </a:br>
            <a:r>
              <a:rPr lang="en-MY" dirty="0">
                <a:solidFill>
                  <a:srgbClr val="FFFFFF"/>
                </a:solidFill>
              </a:rPr>
              <a:t>- Strap Muscles</a:t>
            </a:r>
            <a:br>
              <a:rPr lang="en-MY" dirty="0">
                <a:solidFill>
                  <a:srgbClr val="FFFFFF"/>
                </a:solidFill>
              </a:rPr>
            </a:br>
            <a:r>
              <a:rPr lang="en-MY" dirty="0">
                <a:solidFill>
                  <a:srgbClr val="FFFFFF"/>
                </a:solidFill>
              </a:rPr>
              <a:t>- Sternocleidomastoid</a:t>
            </a:r>
            <a:br>
              <a:rPr lang="en-MY" dirty="0">
                <a:solidFill>
                  <a:srgbClr val="FFFFFF"/>
                </a:solidFill>
              </a:rPr>
            </a:br>
            <a:r>
              <a:rPr lang="en-MY" dirty="0">
                <a:solidFill>
                  <a:srgbClr val="FFFFFF"/>
                </a:solidFill>
              </a:rPr>
              <a:t>- Enclosed in </a:t>
            </a:r>
            <a:r>
              <a:rPr lang="en-MY" dirty="0" err="1">
                <a:solidFill>
                  <a:srgbClr val="FFFFFF"/>
                </a:solidFill>
              </a:rPr>
              <a:t>Pretracheal</a:t>
            </a:r>
            <a:r>
              <a:rPr lang="en-MY" dirty="0">
                <a:solidFill>
                  <a:srgbClr val="FFFFFF"/>
                </a:solidFill>
              </a:rPr>
              <a:t> fascia</a:t>
            </a:r>
            <a:br>
              <a:rPr lang="en-MY" dirty="0">
                <a:solidFill>
                  <a:srgbClr val="FFFFFF"/>
                </a:solidFill>
              </a:rPr>
            </a:br>
            <a:endParaRPr lang="en-MY" dirty="0">
              <a:solidFill>
                <a:srgbClr val="FFFFFF"/>
              </a:solidFill>
            </a:endParaRPr>
          </a:p>
          <a:p>
            <a:r>
              <a:rPr lang="en-MY" dirty="0">
                <a:solidFill>
                  <a:srgbClr val="FFFFFF"/>
                </a:solidFill>
              </a:rPr>
              <a:t>Posteriorly</a:t>
            </a:r>
            <a:br>
              <a:rPr lang="en-MY" dirty="0">
                <a:solidFill>
                  <a:srgbClr val="FFFFFF"/>
                </a:solidFill>
              </a:rPr>
            </a:br>
            <a:r>
              <a:rPr lang="en-MY" dirty="0">
                <a:solidFill>
                  <a:srgbClr val="FFFFFF"/>
                </a:solidFill>
              </a:rPr>
              <a:t>- Larynx</a:t>
            </a:r>
            <a:br>
              <a:rPr lang="en-MY" dirty="0">
                <a:solidFill>
                  <a:srgbClr val="FFFFFF"/>
                </a:solidFill>
              </a:rPr>
            </a:br>
            <a:r>
              <a:rPr lang="en-MY" dirty="0">
                <a:solidFill>
                  <a:srgbClr val="FFFFFF"/>
                </a:solidFill>
              </a:rPr>
              <a:t>- Trachea</a:t>
            </a:r>
            <a:br>
              <a:rPr lang="en-MY" dirty="0">
                <a:solidFill>
                  <a:srgbClr val="FFFFFF"/>
                </a:solidFill>
              </a:rPr>
            </a:br>
            <a:r>
              <a:rPr lang="en-MY" dirty="0">
                <a:solidFill>
                  <a:srgbClr val="FFFFFF"/>
                </a:solidFill>
              </a:rPr>
              <a:t>- Pharynx</a:t>
            </a:r>
            <a:br>
              <a:rPr lang="en-MY" dirty="0">
                <a:solidFill>
                  <a:srgbClr val="FFFFFF"/>
                </a:solidFill>
              </a:rPr>
            </a:br>
            <a:r>
              <a:rPr lang="en-MY" dirty="0">
                <a:solidFill>
                  <a:srgbClr val="FFFFFF"/>
                </a:solidFill>
              </a:rPr>
              <a:t>- Oesophagus</a:t>
            </a:r>
          </a:p>
          <a:p>
            <a:r>
              <a:rPr lang="en-MY" dirty="0">
                <a:solidFill>
                  <a:srgbClr val="FFFFFF"/>
                </a:solidFill>
              </a:rPr>
              <a:t>Laterally</a:t>
            </a:r>
            <a:br>
              <a:rPr lang="en-MY" dirty="0">
                <a:solidFill>
                  <a:srgbClr val="FFFFFF"/>
                </a:solidFill>
              </a:rPr>
            </a:br>
            <a:r>
              <a:rPr lang="en-MY" dirty="0">
                <a:solidFill>
                  <a:srgbClr val="FFFFFF"/>
                </a:solidFill>
              </a:rPr>
              <a:t>- Carotid Sheath</a:t>
            </a:r>
          </a:p>
          <a:p>
            <a:r>
              <a:rPr lang="en-MY" dirty="0">
                <a:solidFill>
                  <a:srgbClr val="FFFFFF"/>
                </a:solidFill>
              </a:rPr>
              <a:t>RLN – Thyro-oesophageal Grove</a:t>
            </a:r>
            <a:br>
              <a:rPr lang="en-MY" dirty="0">
                <a:solidFill>
                  <a:srgbClr val="FFFFFF"/>
                </a:solidFill>
              </a:rPr>
            </a:br>
            <a:r>
              <a:rPr lang="en-MY" dirty="0">
                <a:solidFill>
                  <a:srgbClr val="FFFFFF"/>
                </a:solidFill>
              </a:rPr>
              <a:t>Ext. Branch SLN – deep to upper pole</a:t>
            </a:r>
          </a:p>
        </p:txBody>
      </p:sp>
      <p:pic>
        <p:nvPicPr>
          <p:cNvPr id="2052" name="Picture 4" descr="Image result for anterior relations of thyroid gland">
            <a:extLst>
              <a:ext uri="{FF2B5EF4-FFF2-40B4-BE49-F238E27FC236}">
                <a16:creationId xmlns:a16="http://schemas.microsoft.com/office/drawing/2014/main" id="{BE1D2EB5-3A46-44A6-A326-02135DA1E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607" y="1623392"/>
            <a:ext cx="6391533" cy="3611216"/>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81">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AutoShape 2" descr="Image result for anterior relations of thyroid gland">
            <a:extLst>
              <a:ext uri="{FF2B5EF4-FFF2-40B4-BE49-F238E27FC236}">
                <a16:creationId xmlns:a16="http://schemas.microsoft.com/office/drawing/2014/main" id="{BF4644CC-17C4-4EA6-88A0-8F335F7136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Tree>
    <p:extLst>
      <p:ext uri="{BB962C8B-B14F-4D97-AF65-F5344CB8AC3E}">
        <p14:creationId xmlns:p14="http://schemas.microsoft.com/office/powerpoint/2010/main" val="27735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Content Placeholder 5">
            <a:extLst>
              <a:ext uri="{FF2B5EF4-FFF2-40B4-BE49-F238E27FC236}">
                <a16:creationId xmlns:a16="http://schemas.microsoft.com/office/drawing/2014/main" id="{5EF9CB16-3183-470C-BC11-81020AF68E59}"/>
              </a:ext>
            </a:extLst>
          </p:cNvPr>
          <p:cNvPicPr>
            <a:picLocks noGrp="1" noChangeAspect="1"/>
          </p:cNvPicPr>
          <p:nvPr>
            <p:ph idx="1"/>
          </p:nvPr>
        </p:nvPicPr>
        <p:blipFill>
          <a:blip r:embed="rId3"/>
          <a:stretch>
            <a:fillRect/>
          </a:stretch>
        </p:blipFill>
        <p:spPr bwMode="auto">
          <a:xfrm>
            <a:off x="2603861" y="1284394"/>
            <a:ext cx="7079447" cy="428306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blob:https://web.whatsapp.com/73fe823c-f13c-406f-81f0-e78e7ff7c938">
            <a:extLst>
              <a:ext uri="{FF2B5EF4-FFF2-40B4-BE49-F238E27FC236}">
                <a16:creationId xmlns:a16="http://schemas.microsoft.com/office/drawing/2014/main" id="{3F2D4914-EB15-48F4-9B1E-9EC60FB8C1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Tree>
    <p:extLst>
      <p:ext uri="{BB962C8B-B14F-4D97-AF65-F5344CB8AC3E}">
        <p14:creationId xmlns:p14="http://schemas.microsoft.com/office/powerpoint/2010/main" val="3171060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1439</TotalTime>
  <Words>635</Words>
  <Application>Microsoft Office PowerPoint</Application>
  <PresentationFormat>Widescreen</PresentationFormat>
  <Paragraphs>80</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Thyroid Gland Anatomy</vt:lpstr>
      <vt:lpstr>Outline</vt:lpstr>
      <vt:lpstr>Introduction</vt:lpstr>
      <vt:lpstr>Embryology</vt:lpstr>
      <vt:lpstr>Embryology</vt:lpstr>
      <vt:lpstr>Embryology</vt:lpstr>
      <vt:lpstr>Gross Anatomy</vt:lpstr>
      <vt:lpstr>Relations</vt:lpstr>
      <vt:lpstr>PowerPoint Presentation</vt:lpstr>
      <vt:lpstr>Blood &amp; Nervous Supply</vt:lpstr>
      <vt:lpstr>PowerPoint Presentation</vt:lpstr>
      <vt:lpstr>Venous Drainage</vt:lpstr>
      <vt:lpstr>Lymphatic Drainage</vt:lpstr>
      <vt:lpstr>Clinical Relevance</vt:lpstr>
      <vt:lpstr>Clinical Relevance</vt:lpstr>
      <vt:lpstr>Thyroidectomy</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Anatomy</dc:title>
  <dc:creator>Karthik Krishnan</dc:creator>
  <cp:lastModifiedBy>Karthik Krishnan</cp:lastModifiedBy>
  <cp:revision>23</cp:revision>
  <dcterms:created xsi:type="dcterms:W3CDTF">2018-08-31T06:51:19Z</dcterms:created>
  <dcterms:modified xsi:type="dcterms:W3CDTF">2018-09-03T14:58:18Z</dcterms:modified>
</cp:coreProperties>
</file>