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9" r:id="rId11"/>
    <p:sldId id="290" r:id="rId12"/>
    <p:sldId id="291" r:id="rId13"/>
    <p:sldId id="292" r:id="rId14"/>
    <p:sldId id="288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7" r:id="rId24"/>
    <p:sldId id="308" r:id="rId25"/>
    <p:sldId id="301" r:id="rId26"/>
    <p:sldId id="309" r:id="rId27"/>
    <p:sldId id="310" r:id="rId28"/>
    <p:sldId id="315" r:id="rId29"/>
    <p:sldId id="302" r:id="rId30"/>
    <p:sldId id="303" r:id="rId31"/>
    <p:sldId id="304" r:id="rId32"/>
    <p:sldId id="305" r:id="rId33"/>
    <p:sldId id="316" r:id="rId34"/>
    <p:sldId id="317" r:id="rId35"/>
    <p:sldId id="318" r:id="rId36"/>
    <p:sldId id="319" r:id="rId37"/>
    <p:sldId id="320" r:id="rId38"/>
    <p:sldId id="321" r:id="rId39"/>
    <p:sldId id="322" r:id="rId40"/>
    <p:sldId id="323" r:id="rId41"/>
    <p:sldId id="313" r:id="rId42"/>
    <p:sldId id="325" r:id="rId43"/>
    <p:sldId id="324" r:id="rId44"/>
    <p:sldId id="306" r:id="rId45"/>
    <p:sldId id="279" r:id="rId46"/>
  </p:sldIdLst>
  <p:sldSz cx="9144000" cy="6858000" type="screen4x3"/>
  <p:notesSz cx="6858000" cy="9144000"/>
  <p:defaultTextStyle>
    <a:defPPr>
      <a:defRPr lang="en-MY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1E20"/>
    <a:srgbClr val="4D4D4D"/>
    <a:srgbClr val="B92D14"/>
    <a:srgbClr val="35759D"/>
    <a:srgbClr val="35B19D"/>
    <a:srgbClr val="000000"/>
    <a:srgbClr val="E8E8E8"/>
    <a:srgbClr val="D5D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37" autoAdjust="0"/>
    <p:restoredTop sz="93166" autoAdjust="0"/>
  </p:normalViewPr>
  <p:slideViewPr>
    <p:cSldViewPr>
      <p:cViewPr varScale="1">
        <p:scale>
          <a:sx n="69" d="100"/>
          <a:sy n="69" d="100"/>
        </p:scale>
        <p:origin x="82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B8C03525-10BF-4E16-B0C1-416262A9C3A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6C95FD7A-3C11-4BBF-8119-88BBDD31D8B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5696A004-46E0-4D69-8012-1F62C3938CB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9173DF68-2BDA-4C30-B65E-E587340DEDB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id="{F7C1DC0A-13BA-44EA-A171-1E857ECF835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>
            <a:extLst>
              <a:ext uri="{FF2B5EF4-FFF2-40B4-BE49-F238E27FC236}">
                <a16:creationId xmlns:a16="http://schemas.microsoft.com/office/drawing/2014/main" id="{F1EB21A1-8B5A-4B3A-8994-0735B1EAE5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D5B8717-8248-4D83-88C7-E4B6AB54A584}" type="slidenum">
              <a:rPr lang="en-MY" altLang="en-US"/>
              <a:pPr/>
              <a:t>‹#›</a:t>
            </a:fld>
            <a:endParaRPr lang="en-MY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FA24EBDE-6CEC-41CA-BFBD-09B0ABB975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2A852F1-F211-494C-A25E-5C3FBCC8577D}" type="slidenum">
              <a:rPr lang="en-MY" altLang="en-US" sz="1200"/>
              <a:pPr eaLnBrk="1" hangingPunct="1"/>
              <a:t>1</a:t>
            </a:fld>
            <a:endParaRPr lang="en-MY" altLang="en-US" sz="12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0B1877FF-6A7B-4E77-B0BA-892539CB23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A995105-5726-4747-BE9B-A7C38424A8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0CFF001F-92BB-4790-9115-FBC6BEA898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588CA55-CF2D-4032-B711-168DF0F3967B}" type="slidenum">
              <a:rPr lang="en-MY" altLang="en-US" sz="1200"/>
              <a:pPr eaLnBrk="1" hangingPunct="1"/>
              <a:t>2</a:t>
            </a:fld>
            <a:endParaRPr lang="en-MY" altLang="en-US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FB6B1DDD-00B3-47A8-83C4-BF2AF96A82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749A6DAA-47F2-49A6-B6B5-7A46AF64D3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hepatobiliary iminodiacetic acid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5B8717-8248-4D83-88C7-E4B6AB54A584}" type="slidenum">
              <a:rPr lang="en-MY" altLang="en-US" smtClean="0"/>
              <a:pPr/>
              <a:t>18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1533938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5B8717-8248-4D83-88C7-E4B6AB54A584}" type="slidenum">
              <a:rPr lang="en-MY" altLang="en-US" smtClean="0"/>
              <a:pPr/>
              <a:t>23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2366695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87F61BE0-EAC1-4360-985C-D11138D36E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D4E5B58-8B3F-432F-8975-2FCA59F9CAD8}" type="slidenum">
              <a:rPr lang="en-MY" altLang="en-US" sz="1200"/>
              <a:pPr eaLnBrk="1" hangingPunct="1"/>
              <a:t>45</a:t>
            </a:fld>
            <a:endParaRPr lang="en-MY" altLang="en-US" sz="12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65F06D54-BD24-49B1-A668-37A2AD241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15AC0B59-681C-41F3-808A-60B763F788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61413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191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0223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92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8514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2148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7179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7477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86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3130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4634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F013DBE-FCC6-42CC-BB2F-EBA4C2C21C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MY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7A4CAA7-5792-4239-9A7E-FE351F329B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MY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>
            <a:extLst>
              <a:ext uri="{FF2B5EF4-FFF2-40B4-BE49-F238E27FC236}">
                <a16:creationId xmlns:a16="http://schemas.microsoft.com/office/drawing/2014/main" id="{5CA47D38-EC6D-4679-8EF6-03E6F04D0A0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44306" y="1196752"/>
            <a:ext cx="6553200" cy="762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en-MY" altLang="en-US" sz="4400" dirty="0"/>
              <a:t>Therapeutic Uses Of Radioisotopes And Radiation Therapy In Surgery</a:t>
            </a:r>
            <a:endParaRPr lang="ru-RU" altLang="en-US" sz="4400" dirty="0"/>
          </a:p>
        </p:txBody>
      </p:sp>
      <p:sp>
        <p:nvSpPr>
          <p:cNvPr id="2051" name="Rectangle 8">
            <a:extLst>
              <a:ext uri="{FF2B5EF4-FFF2-40B4-BE49-F238E27FC236}">
                <a16:creationId xmlns:a16="http://schemas.microsoft.com/office/drawing/2014/main" id="{22F65F9C-3BAE-4E75-99B5-CE523276A9C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67544" y="5097182"/>
            <a:ext cx="7916126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en-MY" altLang="en-US" dirty="0"/>
              <a:t>Karthik Krishnan </a:t>
            </a:r>
          </a:p>
          <a:p>
            <a:pPr algn="l" eaLnBrk="1" hangingPunct="1"/>
            <a:r>
              <a:rPr lang="en-MY" altLang="en-US" dirty="0"/>
              <a:t>Supervisor : </a:t>
            </a:r>
            <a:r>
              <a:rPr lang="en-MY" altLang="en-US" dirty="0" err="1"/>
              <a:t>Dr.</a:t>
            </a:r>
            <a:r>
              <a:rPr lang="en-MY" altLang="en-US" dirty="0"/>
              <a:t> Wan </a:t>
            </a:r>
            <a:r>
              <a:rPr lang="en-MY" altLang="en-US" dirty="0" err="1"/>
              <a:t>Fatihah</a:t>
            </a:r>
            <a:r>
              <a:rPr lang="en-MY" altLang="en-US" dirty="0"/>
              <a:t> Binti Wan </a:t>
            </a:r>
            <a:r>
              <a:rPr lang="en-MY" altLang="en-US" dirty="0" err="1"/>
              <a:t>Sohaimi</a:t>
            </a:r>
            <a:endParaRPr lang="en-MY" altLang="en-US" dirty="0"/>
          </a:p>
          <a:p>
            <a:pPr algn="l" eaLnBrk="1" hangingPunct="1"/>
            <a:r>
              <a:rPr lang="en-MY" altLang="en-US" dirty="0"/>
              <a:t>		Department of Nuclear Medicine</a:t>
            </a:r>
          </a:p>
          <a:p>
            <a:pPr algn="l" eaLnBrk="1" hangingPunct="1"/>
            <a:r>
              <a:rPr lang="en-MY" altLang="en-US" dirty="0"/>
              <a:t>		   Radiotherapy and Oncology</a:t>
            </a:r>
            <a:endParaRPr lang="ru-RU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3967C-338F-4AFF-A666-10BBFFFEF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16632"/>
            <a:ext cx="7315200" cy="715962"/>
          </a:xfrm>
        </p:spPr>
        <p:txBody>
          <a:bodyPr/>
          <a:lstStyle/>
          <a:p>
            <a:r>
              <a:rPr lang="en-MY" dirty="0"/>
              <a:t>Radionuclide / Radioisotope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1F69961-AFEB-4932-809E-1F689A3190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1674036"/>
              </p:ext>
            </p:extLst>
          </p:nvPr>
        </p:nvGraphicFramePr>
        <p:xfrm>
          <a:off x="914400" y="1196752"/>
          <a:ext cx="7315200" cy="268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1370771009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6913073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Tc99m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I-131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338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sz="1600" dirty="0">
                          <a:solidFill>
                            <a:srgbClr val="1E1E20"/>
                          </a:solidFill>
                        </a:rPr>
                        <a:t>Widely Used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sz="1600" dirty="0">
                          <a:solidFill>
                            <a:srgbClr val="FF0000"/>
                          </a:solidFill>
                        </a:rPr>
                        <a:t>6 hours </a:t>
                      </a:r>
                      <a:r>
                        <a:rPr lang="en-MY" sz="1600" dirty="0">
                          <a:solidFill>
                            <a:srgbClr val="1E1E20"/>
                          </a:solidFill>
                        </a:rPr>
                        <a:t>Half-Life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sz="1600" dirty="0">
                          <a:solidFill>
                            <a:srgbClr val="1E1E20"/>
                          </a:solidFill>
                        </a:rPr>
                        <a:t>Low-Energy Gamma Ray </a:t>
                      </a:r>
                      <a:r>
                        <a:rPr lang="en-MY" sz="1600" dirty="0">
                          <a:solidFill>
                            <a:srgbClr val="FF0000"/>
                          </a:solidFill>
                        </a:rPr>
                        <a:t>(156 </a:t>
                      </a:r>
                      <a:r>
                        <a:rPr lang="en-MY" sz="1600" dirty="0" err="1">
                          <a:solidFill>
                            <a:srgbClr val="FF0000"/>
                          </a:solidFill>
                        </a:rPr>
                        <a:t>kev</a:t>
                      </a:r>
                      <a:r>
                        <a:rPr lang="en-MY" sz="1600" dirty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sz="1600" dirty="0">
                          <a:solidFill>
                            <a:srgbClr val="1E1E20"/>
                          </a:solidFill>
                        </a:rPr>
                        <a:t>Easily Available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sz="1600" dirty="0">
                          <a:solidFill>
                            <a:srgbClr val="1E1E20"/>
                          </a:solidFill>
                        </a:rPr>
                        <a:t>Easily tagged with Pharmaceuticals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sz="1600" dirty="0">
                          <a:solidFill>
                            <a:srgbClr val="1E1E20"/>
                          </a:solidFill>
                        </a:rPr>
                        <a:t>Versatile, </a:t>
                      </a:r>
                      <a:r>
                        <a:rPr lang="en-MY" sz="1600" dirty="0">
                          <a:solidFill>
                            <a:srgbClr val="FF0000"/>
                          </a:solidFill>
                        </a:rPr>
                        <a:t>can form tracers</a:t>
                      </a:r>
                      <a:r>
                        <a:rPr lang="en-MY" sz="1600" dirty="0">
                          <a:solidFill>
                            <a:srgbClr val="1E1E20"/>
                          </a:solidFill>
                        </a:rPr>
                        <a:t>, incorporate into a range of biologically-active substance</a:t>
                      </a:r>
                      <a:r>
                        <a:rPr lang="en-MY" dirty="0">
                          <a:solidFill>
                            <a:srgbClr val="1E1E20"/>
                          </a:solidFill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sz="1600" dirty="0">
                          <a:solidFill>
                            <a:srgbClr val="1E1E20"/>
                          </a:solidFill>
                        </a:rPr>
                        <a:t>Half Life </a:t>
                      </a:r>
                      <a:r>
                        <a:rPr lang="en-MY" sz="1600" dirty="0">
                          <a:solidFill>
                            <a:srgbClr val="FF0000"/>
                          </a:solidFill>
                        </a:rPr>
                        <a:t>8 days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sz="1600" dirty="0">
                          <a:solidFill>
                            <a:srgbClr val="1E1E20"/>
                          </a:solidFill>
                        </a:rPr>
                        <a:t>Produce Gamma </a:t>
                      </a:r>
                      <a:r>
                        <a:rPr lang="en-MY" sz="1600" dirty="0">
                          <a:solidFill>
                            <a:srgbClr val="FF0000"/>
                          </a:solidFill>
                        </a:rPr>
                        <a:t>(364 Kev) </a:t>
                      </a:r>
                      <a:r>
                        <a:rPr lang="en-MY" sz="1600" dirty="0">
                          <a:solidFill>
                            <a:srgbClr val="1E1E20"/>
                          </a:solidFill>
                        </a:rPr>
                        <a:t>and Beta </a:t>
                      </a:r>
                      <a:r>
                        <a:rPr lang="en-MY" sz="1600" dirty="0">
                          <a:solidFill>
                            <a:srgbClr val="FF0000"/>
                          </a:solidFill>
                        </a:rPr>
                        <a:t>(606 Kev) </a:t>
                      </a:r>
                      <a:r>
                        <a:rPr lang="en-MY" sz="1600" dirty="0">
                          <a:solidFill>
                            <a:srgbClr val="1E1E20"/>
                          </a:solidFill>
                        </a:rPr>
                        <a:t>rays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sz="1600" dirty="0">
                          <a:solidFill>
                            <a:srgbClr val="1E1E20"/>
                          </a:solidFill>
                        </a:rPr>
                        <a:t>High-Energy Radiation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52097"/>
                  </a:ext>
                </a:extLst>
              </a:tr>
            </a:tbl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C0A2FEA2-C64A-4BEE-A1D6-607DC6441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16016" y="2998721"/>
            <a:ext cx="3818384" cy="352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86225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A4195-AC8F-4D8B-A102-A8A97A03D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28600"/>
            <a:ext cx="7315200" cy="715962"/>
          </a:xfrm>
        </p:spPr>
        <p:txBody>
          <a:bodyPr/>
          <a:lstStyle/>
          <a:p>
            <a:r>
              <a:rPr lang="en-MY" dirty="0"/>
              <a:t>Radiopharmaceutical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934A5D8-97F0-40C8-AE82-553973FA17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172326"/>
              </p:ext>
            </p:extLst>
          </p:nvPr>
        </p:nvGraphicFramePr>
        <p:xfrm>
          <a:off x="755576" y="1052736"/>
          <a:ext cx="7848872" cy="5472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2206">
                  <a:extLst>
                    <a:ext uri="{9D8B030D-6E8A-4147-A177-3AD203B41FA5}">
                      <a16:colId xmlns:a16="http://schemas.microsoft.com/office/drawing/2014/main" val="2235675575"/>
                    </a:ext>
                  </a:extLst>
                </a:gridCol>
                <a:gridCol w="2663333">
                  <a:extLst>
                    <a:ext uri="{9D8B030D-6E8A-4147-A177-3AD203B41FA5}">
                      <a16:colId xmlns:a16="http://schemas.microsoft.com/office/drawing/2014/main" val="3111499041"/>
                    </a:ext>
                  </a:extLst>
                </a:gridCol>
                <a:gridCol w="2663333">
                  <a:extLst>
                    <a:ext uri="{9D8B030D-6E8A-4147-A177-3AD203B41FA5}">
                      <a16:colId xmlns:a16="http://schemas.microsoft.com/office/drawing/2014/main" val="3785840357"/>
                    </a:ext>
                  </a:extLst>
                </a:gridCol>
              </a:tblGrid>
              <a:tr h="521541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Radioisotopes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Pharmaceutical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Type of scan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972173"/>
                  </a:ext>
                </a:extLst>
              </a:tr>
              <a:tr h="985927">
                <a:tc>
                  <a:txBody>
                    <a:bodyPr/>
                    <a:lstStyle/>
                    <a:p>
                      <a:r>
                        <a:rPr lang="en-MY" sz="1200" b="1" dirty="0">
                          <a:solidFill>
                            <a:srgbClr val="1E1E20"/>
                          </a:solidFill>
                        </a:rPr>
                        <a:t>Tc99m(Tc99m</a:t>
                      </a:r>
                      <a:r>
                        <a:rPr lang="en-MY" sz="1200" b="1" baseline="0" dirty="0">
                          <a:solidFill>
                            <a:srgbClr val="1E1E20"/>
                          </a:solidFill>
                        </a:rPr>
                        <a:t> pertehnetate)</a:t>
                      </a:r>
                      <a:endParaRPr lang="en-MY" sz="1200" b="1" dirty="0">
                        <a:solidFill>
                          <a:srgbClr val="1E1E2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200" b="1" dirty="0">
                          <a:solidFill>
                            <a:srgbClr val="1E1E20"/>
                          </a:solidFill>
                        </a:rPr>
                        <a:t>-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MY" sz="1200" b="1" baseline="0" dirty="0">
                          <a:solidFill>
                            <a:srgbClr val="1E1E20"/>
                          </a:solidFill>
                        </a:rPr>
                        <a:t>Thyroid scan &amp; thyroid uptake study (solitary nodule, ectopic, assessment of function)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MY" sz="1200" b="1" baseline="0" dirty="0">
                          <a:solidFill>
                            <a:srgbClr val="1E1E20"/>
                          </a:solidFill>
                        </a:rPr>
                        <a:t>Meckel’s diverticulum</a:t>
                      </a:r>
                      <a:endParaRPr lang="en-MY" sz="1200" b="1" dirty="0">
                        <a:solidFill>
                          <a:srgbClr val="1E1E2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744425"/>
                  </a:ext>
                </a:extLst>
              </a:tr>
              <a:tr h="1200259">
                <a:tc>
                  <a:txBody>
                    <a:bodyPr/>
                    <a:lstStyle/>
                    <a:p>
                      <a:r>
                        <a:rPr lang="en-MY" sz="1200" b="1" dirty="0">
                          <a:solidFill>
                            <a:srgbClr val="1E1E20"/>
                          </a:solidFill>
                        </a:rPr>
                        <a:t>Tc99m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200" b="1" dirty="0">
                          <a:solidFill>
                            <a:srgbClr val="1E1E20"/>
                          </a:solidFill>
                        </a:rPr>
                        <a:t>MDP</a:t>
                      </a:r>
                    </a:p>
                    <a:p>
                      <a:r>
                        <a:rPr lang="en-MY" sz="1200" b="1" dirty="0">
                          <a:solidFill>
                            <a:srgbClr val="1E1E20"/>
                          </a:solidFill>
                        </a:rPr>
                        <a:t>HDP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200" b="1" baseline="0" dirty="0">
                          <a:solidFill>
                            <a:srgbClr val="1E1E20"/>
                          </a:solidFill>
                        </a:rPr>
                        <a:t>Bone scan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MY" sz="1200" b="1" baseline="0" dirty="0">
                          <a:solidFill>
                            <a:srgbClr val="1E1E20"/>
                          </a:solidFill>
                        </a:rPr>
                        <a:t>for sclerotic bone metastases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MY" sz="1200" b="1" baseline="0" dirty="0">
                          <a:solidFill>
                            <a:srgbClr val="1E1E20"/>
                          </a:solidFill>
                        </a:rPr>
                        <a:t>primary bone malignancy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MY" sz="1200" b="1" baseline="0" dirty="0">
                          <a:solidFill>
                            <a:srgbClr val="1E1E20"/>
                          </a:solidFill>
                        </a:rPr>
                        <a:t>fracture , avascular necrosis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MY" sz="1200" b="1" baseline="0" dirty="0">
                          <a:solidFill>
                            <a:srgbClr val="1E1E20"/>
                          </a:solidFill>
                        </a:rPr>
                        <a:t>Metabolic bone disease etc</a:t>
                      </a:r>
                      <a:endParaRPr lang="en-MY" sz="1200" b="1" dirty="0">
                        <a:solidFill>
                          <a:srgbClr val="1E1E2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556356"/>
                  </a:ext>
                </a:extLst>
              </a:tr>
              <a:tr h="1200259">
                <a:tc>
                  <a:txBody>
                    <a:bodyPr/>
                    <a:lstStyle/>
                    <a:p>
                      <a:r>
                        <a:rPr lang="en-MY" sz="1200" b="1" dirty="0">
                          <a:solidFill>
                            <a:srgbClr val="1E1E20"/>
                          </a:solidFill>
                        </a:rPr>
                        <a:t>Tc99m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200" b="1" dirty="0">
                          <a:solidFill>
                            <a:srgbClr val="1E1E20"/>
                          </a:solidFill>
                        </a:rPr>
                        <a:t>1. DTPA , MAG3</a:t>
                      </a:r>
                    </a:p>
                    <a:p>
                      <a:r>
                        <a:rPr lang="en-MY" sz="1200" b="1" dirty="0">
                          <a:solidFill>
                            <a:srgbClr val="1E1E20"/>
                          </a:solidFill>
                        </a:rPr>
                        <a:t>2. DMSA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MY" sz="1200" b="1" dirty="0">
                          <a:solidFill>
                            <a:srgbClr val="1E1E20"/>
                          </a:solidFill>
                        </a:rPr>
                        <a:t>Renal dynamic study : function of kidney,</a:t>
                      </a:r>
                      <a:r>
                        <a:rPr lang="en-MY" sz="1200" b="1" baseline="0" dirty="0">
                          <a:solidFill>
                            <a:srgbClr val="1E1E20"/>
                          </a:solidFill>
                        </a:rPr>
                        <a:t> obstruction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MY" sz="1200" b="1" baseline="0" dirty="0">
                          <a:solidFill>
                            <a:srgbClr val="1E1E20"/>
                          </a:solidFill>
                        </a:rPr>
                        <a:t>Cortical imaging : scarring, congenital anomalies, ectopic, function of kidney</a:t>
                      </a:r>
                      <a:endParaRPr lang="en-MY" sz="1200" b="1" dirty="0">
                        <a:solidFill>
                          <a:srgbClr val="1E1E2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7304"/>
                  </a:ext>
                </a:extLst>
              </a:tr>
              <a:tr h="521541">
                <a:tc>
                  <a:txBody>
                    <a:bodyPr/>
                    <a:lstStyle/>
                    <a:p>
                      <a:r>
                        <a:rPr lang="en-MY" sz="1200" b="1" dirty="0">
                          <a:solidFill>
                            <a:srgbClr val="1E1E20"/>
                          </a:solidFill>
                        </a:rPr>
                        <a:t>Tc99m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200" b="1" dirty="0">
                          <a:solidFill>
                            <a:srgbClr val="1E1E20"/>
                          </a:solidFill>
                        </a:rPr>
                        <a:t>HIDA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200" b="1" dirty="0">
                          <a:solidFill>
                            <a:srgbClr val="1E1E20"/>
                          </a:solidFill>
                        </a:rPr>
                        <a:t>HBS (biliary atresia, cholecystitis)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0323"/>
                  </a:ext>
                </a:extLst>
              </a:tr>
              <a:tr h="521541">
                <a:tc>
                  <a:txBody>
                    <a:bodyPr/>
                    <a:lstStyle/>
                    <a:p>
                      <a:r>
                        <a:rPr lang="en-MY" sz="1200" b="1" dirty="0">
                          <a:solidFill>
                            <a:srgbClr val="1E1E20"/>
                          </a:solidFill>
                        </a:rPr>
                        <a:t>Tc99m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200" b="1" dirty="0">
                          <a:solidFill>
                            <a:srgbClr val="1E1E20"/>
                          </a:solidFill>
                        </a:rPr>
                        <a:t>RBC 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200" b="1" dirty="0">
                          <a:solidFill>
                            <a:srgbClr val="1E1E20"/>
                          </a:solidFill>
                        </a:rPr>
                        <a:t>GI bleed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835020"/>
                  </a:ext>
                </a:extLst>
              </a:tr>
              <a:tr h="521541">
                <a:tc>
                  <a:txBody>
                    <a:bodyPr/>
                    <a:lstStyle/>
                    <a:p>
                      <a:r>
                        <a:rPr lang="en-MY" sz="1200" b="1" dirty="0">
                          <a:solidFill>
                            <a:srgbClr val="1E1E20"/>
                          </a:solidFill>
                        </a:rPr>
                        <a:t>Tc99m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200" b="1" dirty="0" err="1">
                          <a:solidFill>
                            <a:srgbClr val="1E1E20"/>
                          </a:solidFill>
                        </a:rPr>
                        <a:t>Sestamibi</a:t>
                      </a:r>
                      <a:endParaRPr lang="en-MY" sz="1200" b="1" dirty="0">
                        <a:solidFill>
                          <a:srgbClr val="1E1E2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200" b="1" dirty="0">
                          <a:solidFill>
                            <a:srgbClr val="1E1E20"/>
                          </a:solidFill>
                        </a:rPr>
                        <a:t>Myoview/cardiac</a:t>
                      </a:r>
                      <a:r>
                        <a:rPr lang="en-MY" sz="1200" b="1" baseline="0" dirty="0">
                          <a:solidFill>
                            <a:srgbClr val="1E1E20"/>
                          </a:solidFill>
                        </a:rPr>
                        <a:t> scan</a:t>
                      </a:r>
                      <a:endParaRPr lang="en-MY" sz="1200" b="1" dirty="0">
                        <a:solidFill>
                          <a:srgbClr val="1E1E2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894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0970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DA6F882-868D-47A5-8607-23EFA02D60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9396447"/>
              </p:ext>
            </p:extLst>
          </p:nvPr>
        </p:nvGraphicFramePr>
        <p:xfrm>
          <a:off x="760269" y="77696"/>
          <a:ext cx="8208912" cy="4935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val="899003061"/>
                    </a:ext>
                  </a:extLst>
                </a:gridCol>
                <a:gridCol w="4968552">
                  <a:extLst>
                    <a:ext uri="{9D8B030D-6E8A-4147-A177-3AD203B41FA5}">
                      <a16:colId xmlns:a16="http://schemas.microsoft.com/office/drawing/2014/main" val="1625354763"/>
                    </a:ext>
                  </a:extLst>
                </a:gridCol>
              </a:tblGrid>
              <a:tr h="421260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Tc99m-MDP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I -131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385664"/>
                  </a:ext>
                </a:extLst>
              </a:tr>
              <a:tr h="4514219"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7540097"/>
                  </a:ext>
                </a:extLst>
              </a:tr>
            </a:tbl>
          </a:graphicData>
        </a:graphic>
      </p:graphicFrame>
      <p:pic>
        <p:nvPicPr>
          <p:cNvPr id="5" name="Content Placeholder 6" descr="bone_mets_0623092.jpg">
            <a:extLst>
              <a:ext uri="{FF2B5EF4-FFF2-40B4-BE49-F238E27FC236}">
                <a16:creationId xmlns:a16="http://schemas.microsoft.com/office/drawing/2014/main" id="{534DA564-C606-4403-B8AB-9AA578E45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231" r="-25231"/>
          <a:stretch>
            <a:fillRect/>
          </a:stretch>
        </p:blipFill>
        <p:spPr>
          <a:xfrm>
            <a:off x="625921" y="1051293"/>
            <a:ext cx="3335840" cy="388620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EF34A30-7931-4C5C-8F36-02B1696D9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218" y="1051293"/>
            <a:ext cx="214312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Content Placeholder 7" descr="ca thyroid.jpeg">
            <a:extLst>
              <a:ext uri="{FF2B5EF4-FFF2-40B4-BE49-F238E27FC236}">
                <a16:creationId xmlns:a16="http://schemas.microsoft.com/office/drawing/2014/main" id="{AF8D0651-AC6B-4273-ACF4-ADB69CEE7A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92" r="-15792"/>
          <a:stretch>
            <a:fillRect/>
          </a:stretch>
        </p:blipFill>
        <p:spPr>
          <a:xfrm>
            <a:off x="6621099" y="1051292"/>
            <a:ext cx="2312343" cy="38862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B23136-10ED-43D0-836C-74B768E17677}"/>
              </a:ext>
            </a:extLst>
          </p:cNvPr>
          <p:cNvSpPr txBox="1"/>
          <p:nvPr/>
        </p:nvSpPr>
        <p:spPr>
          <a:xfrm>
            <a:off x="760269" y="5085184"/>
            <a:ext cx="81731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MY" b="1" dirty="0">
                <a:solidFill>
                  <a:schemeClr val="bg1"/>
                </a:solidFill>
              </a:rPr>
              <a:t>Provides Position and Concentration of the Radioisotope within the body.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MY" b="1" dirty="0">
                <a:solidFill>
                  <a:schemeClr val="bg1"/>
                </a:solidFill>
              </a:rPr>
              <a:t>If Isotope is partially taken up </a:t>
            </a:r>
            <a:r>
              <a:rPr lang="en-MY" b="1" dirty="0">
                <a:solidFill>
                  <a:srgbClr val="FF0000"/>
                </a:solidFill>
              </a:rPr>
              <a:t>(cold spot) </a:t>
            </a:r>
            <a:r>
              <a:rPr lang="en-MY" b="1" dirty="0">
                <a:solidFill>
                  <a:schemeClr val="bg1"/>
                </a:solidFill>
              </a:rPr>
              <a:t>or taken up in excess </a:t>
            </a:r>
            <a:r>
              <a:rPr lang="en-MY" b="1" dirty="0">
                <a:solidFill>
                  <a:srgbClr val="FF0000"/>
                </a:solidFill>
              </a:rPr>
              <a:t>(hot spot) </a:t>
            </a:r>
            <a:r>
              <a:rPr lang="en-MY" b="1" dirty="0">
                <a:solidFill>
                  <a:schemeClr val="bg1"/>
                </a:solidFill>
              </a:rPr>
              <a:t>– Organ Malfunction</a:t>
            </a:r>
          </a:p>
        </p:txBody>
      </p:sp>
    </p:spTree>
    <p:extLst>
      <p:ext uri="{BB962C8B-B14F-4D97-AF65-F5344CB8AC3E}">
        <p14:creationId xmlns:p14="http://schemas.microsoft.com/office/powerpoint/2010/main" val="2534104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82533-3A2E-4186-BF4D-E5AB3D042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620688"/>
            <a:ext cx="7315200" cy="715962"/>
          </a:xfrm>
        </p:spPr>
        <p:txBody>
          <a:bodyPr/>
          <a:lstStyle/>
          <a:p>
            <a:r>
              <a:rPr lang="en-MY" dirty="0"/>
              <a:t>Radionuclide (PET / CT)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CE942-7B4C-429E-83BD-25AB6EFE2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39" y="1770757"/>
            <a:ext cx="7315200" cy="3316486"/>
          </a:xfrm>
        </p:spPr>
        <p:txBody>
          <a:bodyPr/>
          <a:lstStyle/>
          <a:p>
            <a:r>
              <a:rPr lang="en-MY" sz="1800" b="1" dirty="0">
                <a:solidFill>
                  <a:srgbClr val="FF0000"/>
                </a:solidFill>
              </a:rPr>
              <a:t>Positron Emission Tomography (PET)</a:t>
            </a:r>
            <a:r>
              <a:rPr lang="en-MY" sz="1800" dirty="0"/>
              <a:t> – precise and sophisticated using isotopes produced in a cyclotron.</a:t>
            </a:r>
            <a:br>
              <a:rPr lang="en-MY" sz="1800" dirty="0"/>
            </a:br>
            <a:endParaRPr lang="en-MY" sz="1800" dirty="0"/>
          </a:p>
          <a:p>
            <a:r>
              <a:rPr lang="en-MY" sz="1800" b="1" dirty="0">
                <a:solidFill>
                  <a:srgbClr val="FF0000"/>
                </a:solidFill>
              </a:rPr>
              <a:t>Positron-Emitting Radionuclide </a:t>
            </a:r>
            <a:r>
              <a:rPr lang="en-MY" sz="1800" dirty="0"/>
              <a:t>introduced (usually via injection) and accumulates in target tissue.</a:t>
            </a:r>
            <a:br>
              <a:rPr lang="en-MY" sz="1800" dirty="0"/>
            </a:br>
            <a:endParaRPr lang="en-MY" sz="1800" dirty="0"/>
          </a:p>
          <a:p>
            <a:r>
              <a:rPr lang="en-MY" sz="1800" dirty="0">
                <a:solidFill>
                  <a:srgbClr val="FF0000"/>
                </a:solidFill>
              </a:rPr>
              <a:t>Positron</a:t>
            </a:r>
            <a:r>
              <a:rPr lang="en-MY" sz="1800" dirty="0"/>
              <a:t> emitted on decay, which combines with</a:t>
            </a:r>
            <a:r>
              <a:rPr lang="en-MY" sz="1800" b="1" dirty="0">
                <a:solidFill>
                  <a:srgbClr val="FF0000"/>
                </a:solidFill>
              </a:rPr>
              <a:t> electrons </a:t>
            </a:r>
            <a:r>
              <a:rPr lang="en-MY" sz="1800" dirty="0"/>
              <a:t>nearby – emission of </a:t>
            </a:r>
            <a:r>
              <a:rPr lang="en-MY" sz="1800" b="1" dirty="0">
                <a:solidFill>
                  <a:srgbClr val="FF0000"/>
                </a:solidFill>
              </a:rPr>
              <a:t>2 identifiable gamma rays </a:t>
            </a:r>
            <a:r>
              <a:rPr lang="en-MY" sz="1800" dirty="0"/>
              <a:t>in </a:t>
            </a:r>
            <a:r>
              <a:rPr lang="en-MY" sz="1800" b="1" dirty="0">
                <a:solidFill>
                  <a:srgbClr val="FF0000"/>
                </a:solidFill>
              </a:rPr>
              <a:t>opposite direction</a:t>
            </a:r>
            <a:r>
              <a:rPr lang="en-MY" sz="1800" dirty="0"/>
              <a:t>. Captured by PET Camera.</a:t>
            </a:r>
            <a:br>
              <a:rPr lang="en-MY" sz="1800" dirty="0"/>
            </a:br>
            <a:endParaRPr lang="en-MY" sz="1800" dirty="0"/>
          </a:p>
          <a:p>
            <a:r>
              <a:rPr lang="en-MY" sz="1800" dirty="0"/>
              <a:t>PET scan most important role in oncology, with </a:t>
            </a:r>
            <a:r>
              <a:rPr lang="en-MY" sz="1800" b="1" dirty="0">
                <a:solidFill>
                  <a:srgbClr val="FF0000"/>
                </a:solidFill>
              </a:rPr>
              <a:t>Fluorine-18</a:t>
            </a:r>
            <a:r>
              <a:rPr lang="en-MY" sz="1800" dirty="0"/>
              <a:t> as tracer. Most accurate, non-invasive method of detection and evaluation</a:t>
            </a:r>
            <a:r>
              <a:rPr lang="en-MY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7943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icture of a PET scanner">
            <a:extLst>
              <a:ext uri="{FF2B5EF4-FFF2-40B4-BE49-F238E27FC236}">
                <a16:creationId xmlns:a16="http://schemas.microsoft.com/office/drawing/2014/main" id="{D0008607-33AA-4DB0-98E1-29FDA4422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763000" cy="583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278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0B775F5-4AFA-4792-83D4-D0480E7D7C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3458593"/>
              </p:ext>
            </p:extLst>
          </p:nvPr>
        </p:nvGraphicFramePr>
        <p:xfrm>
          <a:off x="287524" y="125610"/>
          <a:ext cx="8568951" cy="6606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317">
                  <a:extLst>
                    <a:ext uri="{9D8B030D-6E8A-4147-A177-3AD203B41FA5}">
                      <a16:colId xmlns:a16="http://schemas.microsoft.com/office/drawing/2014/main" val="3412940976"/>
                    </a:ext>
                  </a:extLst>
                </a:gridCol>
                <a:gridCol w="2856317">
                  <a:extLst>
                    <a:ext uri="{9D8B030D-6E8A-4147-A177-3AD203B41FA5}">
                      <a16:colId xmlns:a16="http://schemas.microsoft.com/office/drawing/2014/main" val="2657334282"/>
                    </a:ext>
                  </a:extLst>
                </a:gridCol>
                <a:gridCol w="2856317">
                  <a:extLst>
                    <a:ext uri="{9D8B030D-6E8A-4147-A177-3AD203B41FA5}">
                      <a16:colId xmlns:a16="http://schemas.microsoft.com/office/drawing/2014/main" val="1218312726"/>
                    </a:ext>
                  </a:extLst>
                </a:gridCol>
              </a:tblGrid>
              <a:tr h="320277">
                <a:tc>
                  <a:txBody>
                    <a:bodyPr/>
                    <a:lstStyle/>
                    <a:p>
                      <a:r>
                        <a:rPr lang="en-US" dirty="0"/>
                        <a:t>F-18 FDG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F-18 PSMA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Ga-68 </a:t>
                      </a:r>
                      <a:r>
                        <a:rPr lang="en-US" dirty="0" err="1"/>
                        <a:t>Dotatate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399438"/>
                  </a:ext>
                </a:extLst>
              </a:tr>
              <a:tr h="671077"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most important clinical role is in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oncology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>
                          <a:solidFill>
                            <a:srgbClr val="1E1E20"/>
                          </a:solidFill>
                        </a:rPr>
                        <a:t>for prostate cancer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1600" dirty="0">
                        <a:solidFill>
                          <a:srgbClr val="1E1E2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1E1E20"/>
                          </a:solidFill>
                        </a:rPr>
                        <a:t>For neuroendocrine</a:t>
                      </a:r>
                      <a:r>
                        <a:rPr lang="en-US" sz="1600" baseline="0" dirty="0">
                          <a:solidFill>
                            <a:srgbClr val="1E1E20"/>
                          </a:solidFill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rgbClr val="1E1E20"/>
                          </a:solidFill>
                        </a:rPr>
                        <a:t>tumour</a:t>
                      </a:r>
                      <a:r>
                        <a:rPr lang="en-US" sz="1600" baseline="0" dirty="0">
                          <a:solidFill>
                            <a:srgbClr val="1E1E20"/>
                          </a:solidFill>
                        </a:rPr>
                        <a:t> (NET)</a:t>
                      </a:r>
                      <a:endParaRPr lang="en-US" sz="1600" dirty="0">
                        <a:solidFill>
                          <a:srgbClr val="1E1E2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564465"/>
                  </a:ext>
                </a:extLst>
              </a:tr>
              <a:tr h="3288279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1E1E20"/>
                          </a:solidFill>
                        </a:rPr>
                        <a:t>Features</a:t>
                      </a:r>
                      <a:r>
                        <a:rPr lang="en-US" sz="1600" baseline="0" dirty="0">
                          <a:solidFill>
                            <a:srgbClr val="1E1E20"/>
                          </a:solidFill>
                        </a:rPr>
                        <a:t> of F-18 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600" baseline="0" dirty="0">
                          <a:solidFill>
                            <a:srgbClr val="1E1E20"/>
                          </a:solidFill>
                        </a:rPr>
                        <a:t>Produce by cyclotron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600" baseline="0" dirty="0">
                          <a:solidFill>
                            <a:srgbClr val="1E1E20"/>
                          </a:solidFill>
                        </a:rPr>
                        <a:t>Short T ½ of 110 min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600" baseline="0" dirty="0">
                          <a:solidFill>
                            <a:srgbClr val="1E1E20"/>
                          </a:solidFill>
                        </a:rPr>
                        <a:t>Costly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600" baseline="0" dirty="0">
                          <a:solidFill>
                            <a:srgbClr val="1E1E20"/>
                          </a:solidFill>
                        </a:rPr>
                        <a:t>Disadvantage :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600" baseline="0" dirty="0">
                          <a:solidFill>
                            <a:srgbClr val="1E1E20"/>
                          </a:solidFill>
                        </a:rPr>
                        <a:t> - false negative in : low grade </a:t>
                      </a:r>
                      <a:r>
                        <a:rPr lang="en-US" sz="1600" baseline="0" dirty="0" err="1">
                          <a:solidFill>
                            <a:srgbClr val="1E1E20"/>
                          </a:solidFill>
                        </a:rPr>
                        <a:t>tumour</a:t>
                      </a:r>
                      <a:r>
                        <a:rPr lang="en-US" sz="1600" baseline="0" dirty="0">
                          <a:solidFill>
                            <a:srgbClr val="1E1E20"/>
                          </a:solidFill>
                        </a:rPr>
                        <a:t>, small lesion (&lt;7mm),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600" baseline="0" dirty="0">
                          <a:solidFill>
                            <a:srgbClr val="1E1E20"/>
                          </a:solidFill>
                        </a:rPr>
                        <a:t> - false positive in high activity area (</a:t>
                      </a:r>
                      <a:r>
                        <a:rPr lang="en-US" sz="1600" baseline="0" dirty="0" err="1">
                          <a:solidFill>
                            <a:srgbClr val="1E1E20"/>
                          </a:solidFill>
                        </a:rPr>
                        <a:t>eg</a:t>
                      </a:r>
                      <a:r>
                        <a:rPr lang="en-US" sz="1600" baseline="0" dirty="0">
                          <a:solidFill>
                            <a:srgbClr val="1E1E20"/>
                          </a:solidFill>
                        </a:rPr>
                        <a:t> brain, kidney, pancreas, intestine) </a:t>
                      </a:r>
                      <a:endParaRPr lang="en-US" sz="1600" dirty="0">
                        <a:solidFill>
                          <a:srgbClr val="1E1E2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1E1E20"/>
                          </a:solidFill>
                        </a:rPr>
                        <a:t>Features</a:t>
                      </a:r>
                      <a:r>
                        <a:rPr lang="en-US" sz="1600" baseline="0" dirty="0">
                          <a:solidFill>
                            <a:srgbClr val="1E1E20"/>
                          </a:solidFill>
                        </a:rPr>
                        <a:t> of F-18 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600" baseline="0" dirty="0">
                          <a:solidFill>
                            <a:srgbClr val="1E1E20"/>
                          </a:solidFill>
                        </a:rPr>
                        <a:t>Produce by cyclotron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600" baseline="0" dirty="0">
                          <a:solidFill>
                            <a:srgbClr val="1E1E20"/>
                          </a:solidFill>
                        </a:rPr>
                        <a:t>Short T ½ of 110 min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600" baseline="0" dirty="0">
                          <a:solidFill>
                            <a:srgbClr val="1E1E20"/>
                          </a:solidFill>
                        </a:rPr>
                        <a:t>Costly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1E1E20"/>
                          </a:solidFill>
                        </a:rPr>
                        <a:t>Features</a:t>
                      </a:r>
                      <a:r>
                        <a:rPr lang="en-US" sz="1600" baseline="0" dirty="0">
                          <a:solidFill>
                            <a:srgbClr val="1E1E20"/>
                          </a:solidFill>
                        </a:rPr>
                        <a:t> of Ga-68 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600" baseline="0" dirty="0">
                          <a:solidFill>
                            <a:srgbClr val="1E1E20"/>
                          </a:solidFill>
                        </a:rPr>
                        <a:t>Produce by generator by parent Ge68 with T ½ of 271 days 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600" baseline="0" dirty="0">
                          <a:solidFill>
                            <a:srgbClr val="1E1E20"/>
                          </a:solidFill>
                        </a:rPr>
                        <a:t>Short T ½ of 68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653902"/>
                  </a:ext>
                </a:extLst>
              </a:tr>
              <a:tr h="2281663"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1E1E20"/>
                          </a:solidFill>
                        </a:rPr>
                        <a:t>Indication: </a:t>
                      </a:r>
                    </a:p>
                    <a:p>
                      <a:pPr marL="342900" marR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AutoNum type="arabicPeriod"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1E1E20"/>
                          </a:solidFill>
                        </a:rPr>
                        <a:t>Detection (cancer of unknown origin)</a:t>
                      </a:r>
                    </a:p>
                    <a:p>
                      <a:pPr marL="342900" marR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AutoNum type="arabicPeriod"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1E1E20"/>
                          </a:solidFill>
                        </a:rPr>
                        <a:t>Localization</a:t>
                      </a:r>
                    </a:p>
                    <a:p>
                      <a:pPr marL="342900" marR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AutoNum type="arabicPeriod"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1E1E20"/>
                          </a:solidFill>
                        </a:rPr>
                        <a:t>Staging </a:t>
                      </a:r>
                    </a:p>
                    <a:p>
                      <a:pPr marL="342900" marR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AutoNum type="arabicPeriod"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1E1E20"/>
                          </a:solidFill>
                        </a:rPr>
                        <a:t>Follow-up</a:t>
                      </a:r>
                    </a:p>
                    <a:p>
                      <a:pPr marL="342900" marR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AutoNum type="arabicPeriod"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1E1E20"/>
                          </a:solidFill>
                        </a:rPr>
                        <a:t>Monitor response tor 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dirty="0">
                          <a:solidFill>
                            <a:srgbClr val="1E1E20"/>
                          </a:solidFill>
                        </a:rPr>
                        <a:t>Indication :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>
                          <a:solidFill>
                            <a:srgbClr val="1E1E20"/>
                          </a:solidFill>
                        </a:rPr>
                        <a:t>Localization of </a:t>
                      </a:r>
                      <a:r>
                        <a:rPr lang="en-US" sz="1600" dirty="0" err="1">
                          <a:solidFill>
                            <a:srgbClr val="1E1E20"/>
                          </a:solidFill>
                        </a:rPr>
                        <a:t>tumour</a:t>
                      </a:r>
                      <a:r>
                        <a:rPr lang="en-US" sz="1600" dirty="0">
                          <a:solidFill>
                            <a:srgbClr val="1E1E20"/>
                          </a:solidFill>
                        </a:rPr>
                        <a:t> tissue in recurrent prostate </a:t>
                      </a:r>
                      <a:r>
                        <a:rPr lang="en-US" sz="1600" dirty="0" err="1">
                          <a:solidFill>
                            <a:srgbClr val="1E1E20"/>
                          </a:solidFill>
                        </a:rPr>
                        <a:t>ca</a:t>
                      </a:r>
                      <a:endParaRPr lang="en-US" sz="1600" dirty="0">
                        <a:solidFill>
                          <a:srgbClr val="1E1E20"/>
                        </a:solidFill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>
                          <a:solidFill>
                            <a:srgbClr val="1E1E20"/>
                          </a:solidFill>
                        </a:rPr>
                        <a:t>Staging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1E1E20"/>
                          </a:solidFill>
                        </a:rPr>
                        <a:t>Indication : </a:t>
                      </a:r>
                    </a:p>
                    <a:p>
                      <a:r>
                        <a:rPr lang="en-US" sz="1600" dirty="0">
                          <a:solidFill>
                            <a:srgbClr val="1E1E20"/>
                          </a:solidFill>
                        </a:rPr>
                        <a:t>1.</a:t>
                      </a:r>
                      <a:r>
                        <a:rPr lang="en-US" sz="1600" baseline="0" dirty="0">
                          <a:solidFill>
                            <a:srgbClr val="1E1E20"/>
                          </a:solidFill>
                        </a:rPr>
                        <a:t> Localization of </a:t>
                      </a:r>
                      <a:r>
                        <a:rPr lang="en-US" sz="1600" baseline="0" dirty="0" err="1">
                          <a:solidFill>
                            <a:srgbClr val="1E1E20"/>
                          </a:solidFill>
                        </a:rPr>
                        <a:t>somatostatin</a:t>
                      </a:r>
                      <a:r>
                        <a:rPr lang="en-US" sz="1600" baseline="0" dirty="0">
                          <a:solidFill>
                            <a:srgbClr val="1E1E20"/>
                          </a:solidFill>
                        </a:rPr>
                        <a:t> receptor-positive NET</a:t>
                      </a:r>
                      <a:endParaRPr lang="en-US" sz="1600" dirty="0">
                        <a:solidFill>
                          <a:srgbClr val="1E1E2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573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2206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D1F489E-B3AE-447A-9944-6540A261B2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88640"/>
            <a:ext cx="8866014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638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60549-A438-4430-ACD0-321F2D8ED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13396"/>
            <a:ext cx="7315200" cy="715962"/>
          </a:xfrm>
        </p:spPr>
        <p:txBody>
          <a:bodyPr/>
          <a:lstStyle/>
          <a:p>
            <a:r>
              <a:rPr lang="en-MY" dirty="0"/>
              <a:t>Diagnostic 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549CF-877B-4A4E-83C5-A358B29D1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067940"/>
            <a:ext cx="7315200" cy="5576664"/>
          </a:xfrm>
        </p:spPr>
        <p:txBody>
          <a:bodyPr/>
          <a:lstStyle/>
          <a:p>
            <a:r>
              <a:rPr lang="en-MY" dirty="0"/>
              <a:t>Endocrine Uses</a:t>
            </a:r>
          </a:p>
          <a:p>
            <a:pPr lvl="1"/>
            <a:r>
              <a:rPr lang="en-MY" dirty="0">
                <a:solidFill>
                  <a:srgbClr val="FF0000"/>
                </a:solidFill>
              </a:rPr>
              <a:t>I-131 Whole Body Scan</a:t>
            </a:r>
          </a:p>
          <a:p>
            <a:pPr lvl="2"/>
            <a:r>
              <a:rPr lang="en-MY" dirty="0"/>
              <a:t>Detection of LN Metastasis</a:t>
            </a:r>
          </a:p>
          <a:p>
            <a:pPr lvl="2"/>
            <a:r>
              <a:rPr lang="en-MY" dirty="0"/>
              <a:t>Follow Up Post-Therapy</a:t>
            </a:r>
          </a:p>
          <a:p>
            <a:pPr lvl="2"/>
            <a:r>
              <a:rPr lang="en-MY" dirty="0"/>
              <a:t>Residual Thyroid Tissue</a:t>
            </a:r>
            <a:br>
              <a:rPr lang="en-MY" dirty="0"/>
            </a:br>
            <a:endParaRPr lang="en-MY" dirty="0"/>
          </a:p>
          <a:p>
            <a:pPr lvl="1"/>
            <a:r>
              <a:rPr lang="en-MY" dirty="0">
                <a:solidFill>
                  <a:srgbClr val="FF0000"/>
                </a:solidFill>
              </a:rPr>
              <a:t>Thyroid Scan / Thyroid Uptake</a:t>
            </a:r>
          </a:p>
          <a:p>
            <a:pPr lvl="2"/>
            <a:r>
              <a:rPr lang="en-MY" dirty="0"/>
              <a:t>Evaluation of Thyroid Function</a:t>
            </a:r>
          </a:p>
          <a:p>
            <a:pPr lvl="2"/>
            <a:r>
              <a:rPr lang="en-MY" dirty="0"/>
              <a:t>Evaluate Nodules (Hot / Cold )</a:t>
            </a:r>
          </a:p>
          <a:p>
            <a:pPr lvl="2"/>
            <a:r>
              <a:rPr lang="en-MY" dirty="0"/>
              <a:t>Ectopic Thyroid</a:t>
            </a:r>
          </a:p>
        </p:txBody>
      </p:sp>
      <p:pic>
        <p:nvPicPr>
          <p:cNvPr id="4" name="Content Placeholder 11" descr="i131.jpeg">
            <a:extLst>
              <a:ext uri="{FF2B5EF4-FFF2-40B4-BE49-F238E27FC236}">
                <a16:creationId xmlns:a16="http://schemas.microsoft.com/office/drawing/2014/main" id="{6A331CC6-B63C-4019-B374-8F6ABFB6A2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b="8756"/>
          <a:stretch/>
        </p:blipFill>
        <p:spPr bwMode="auto">
          <a:xfrm>
            <a:off x="5148064" y="1772816"/>
            <a:ext cx="3335337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46AD43-B961-4B37-94FA-205E1159E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4344350"/>
            <a:ext cx="1624636" cy="161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40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C3BC3-66F9-420B-8837-84EE542EA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16632"/>
            <a:ext cx="7315200" cy="715962"/>
          </a:xfrm>
        </p:spPr>
        <p:txBody>
          <a:bodyPr/>
          <a:lstStyle/>
          <a:p>
            <a:r>
              <a:rPr lang="en-MY" dirty="0"/>
              <a:t>Diagnostic - Hepatobiliary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190FB-E54C-4911-9D28-AE5BD5D41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832594"/>
            <a:ext cx="4401114" cy="5648672"/>
          </a:xfrm>
        </p:spPr>
        <p:txBody>
          <a:bodyPr/>
          <a:lstStyle/>
          <a:p>
            <a:r>
              <a:rPr lang="en-MY" dirty="0" err="1"/>
              <a:t>Cholescintigraphy</a:t>
            </a:r>
            <a:r>
              <a:rPr lang="en-MY" dirty="0"/>
              <a:t> </a:t>
            </a:r>
          </a:p>
          <a:p>
            <a:r>
              <a:rPr lang="en-MY" dirty="0"/>
              <a:t>HIDA Scan. Technetium Tc99m lidofenin</a:t>
            </a:r>
          </a:p>
          <a:p>
            <a:r>
              <a:rPr lang="en-MY" dirty="0"/>
              <a:t>Uses</a:t>
            </a:r>
          </a:p>
          <a:p>
            <a:pPr lvl="1"/>
            <a:r>
              <a:rPr lang="en-MY" dirty="0"/>
              <a:t>Acute Cholecystitis</a:t>
            </a:r>
          </a:p>
          <a:p>
            <a:pPr lvl="1"/>
            <a:r>
              <a:rPr lang="en-MY" dirty="0"/>
              <a:t>Chronic Cholecystitis</a:t>
            </a:r>
          </a:p>
          <a:p>
            <a:pPr lvl="1"/>
            <a:r>
              <a:rPr lang="en-MY" dirty="0"/>
              <a:t>Abnormal Biliary Leakage</a:t>
            </a:r>
          </a:p>
          <a:p>
            <a:pPr lvl="1"/>
            <a:r>
              <a:rPr lang="en-MY" dirty="0"/>
              <a:t>Biliary Atresia</a:t>
            </a:r>
          </a:p>
        </p:txBody>
      </p:sp>
      <p:pic>
        <p:nvPicPr>
          <p:cNvPr id="4" name="Content Placeholder 3" descr="biliary atresia.jpg">
            <a:extLst>
              <a:ext uri="{FF2B5EF4-FFF2-40B4-BE49-F238E27FC236}">
                <a16:creationId xmlns:a16="http://schemas.microsoft.com/office/drawing/2014/main" id="{F4B8B619-D212-4DD6-A657-D458BB9ED4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" t="4001" r="-240" b="9620"/>
          <a:stretch/>
        </p:blipFill>
        <p:spPr>
          <a:xfrm>
            <a:off x="4658694" y="3501008"/>
            <a:ext cx="4239846" cy="30935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DEA6A5-5A73-489F-8F01-F5A2BFB51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912242"/>
            <a:ext cx="432048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32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118D9-4A32-4D0C-BDD0-76D17925C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16632"/>
            <a:ext cx="7315200" cy="715962"/>
          </a:xfrm>
        </p:spPr>
        <p:txBody>
          <a:bodyPr/>
          <a:lstStyle/>
          <a:p>
            <a:r>
              <a:rPr lang="en-MY" dirty="0"/>
              <a:t>Diagnostic - Gastrointestinal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AC1ED-371C-461D-ADD9-B153101EB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832594"/>
            <a:ext cx="8050088" cy="5796806"/>
          </a:xfrm>
        </p:spPr>
        <p:txBody>
          <a:bodyPr/>
          <a:lstStyle/>
          <a:p>
            <a:r>
              <a:rPr lang="en-MY" dirty="0"/>
              <a:t>GI Bleed  RBC Scan            Meckel Scan</a:t>
            </a:r>
          </a:p>
          <a:p>
            <a:endParaRPr lang="en-MY" dirty="0"/>
          </a:p>
          <a:p>
            <a:endParaRPr lang="en-MY" dirty="0"/>
          </a:p>
          <a:p>
            <a:endParaRPr lang="en-MY" dirty="0"/>
          </a:p>
          <a:p>
            <a:endParaRPr lang="en-MY" dirty="0"/>
          </a:p>
          <a:p>
            <a:endParaRPr lang="en-MY" dirty="0"/>
          </a:p>
          <a:p>
            <a:endParaRPr lang="en-MY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57D54D-4455-4711-8206-C7AC2E502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67" y="1548556"/>
            <a:ext cx="3630868" cy="3581400"/>
          </a:xfrm>
          <a:prstGeom prst="rect">
            <a:avLst/>
          </a:prstGeom>
        </p:spPr>
      </p:pic>
      <p:pic>
        <p:nvPicPr>
          <p:cNvPr id="12290" name="Picture 2" descr="Image result for meckel scan">
            <a:extLst>
              <a:ext uri="{FF2B5EF4-FFF2-40B4-BE49-F238E27FC236}">
                <a16:creationId xmlns:a16="http://schemas.microsoft.com/office/drawing/2014/main" id="{52F6FB2A-8E48-4E08-A181-6A3B3F064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583" y="1578346"/>
            <a:ext cx="4081578" cy="355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89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45409DB2-EDFF-4089-A664-7A2EDC8CD1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315200" cy="715963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MY" altLang="en-US" sz="4000" dirty="0">
                <a:solidFill>
                  <a:schemeClr val="bg1"/>
                </a:solidFill>
              </a:rPr>
              <a:t>Presentation Outline</a:t>
            </a:r>
            <a:endParaRPr lang="ru-RU" altLang="en-US" sz="4000" dirty="0">
              <a:solidFill>
                <a:schemeClr val="bg1"/>
              </a:solidFill>
            </a:endParaRPr>
          </a:p>
        </p:txBody>
      </p:sp>
      <p:sp>
        <p:nvSpPr>
          <p:cNvPr id="3075" name="Rectangle 5">
            <a:extLst>
              <a:ext uri="{FF2B5EF4-FFF2-40B4-BE49-F238E27FC236}">
                <a16:creationId xmlns:a16="http://schemas.microsoft.com/office/drawing/2014/main" id="{D025E9AF-8CE7-463F-B570-FC399B03A5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325563"/>
            <a:ext cx="73152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ko-KR" sz="2000" dirty="0">
                <a:latin typeface="Verdana" panose="020B0604030504040204" pitchFamily="34" charset="0"/>
                <a:ea typeface="굴림" panose="020B0503020000020004" pitchFamily="34" charset="-127"/>
              </a:rPr>
              <a:t>Introduction</a:t>
            </a:r>
            <a:br>
              <a:rPr lang="en-US" altLang="ko-KR" sz="2000" dirty="0">
                <a:latin typeface="Verdana" panose="020B0604030504040204" pitchFamily="34" charset="0"/>
                <a:ea typeface="굴림" panose="020B0503020000020004" pitchFamily="34" charset="-127"/>
              </a:rPr>
            </a:br>
            <a:endParaRPr lang="en-US" altLang="ko-KR" sz="2000" dirty="0">
              <a:latin typeface="Verdana" panose="020B0604030504040204" pitchFamily="34" charset="0"/>
              <a:ea typeface="굴림" panose="020B0503020000020004" pitchFamily="34" charset="-127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ko-KR" sz="2000" dirty="0">
                <a:latin typeface="Verdana" panose="020B0604030504040204" pitchFamily="34" charset="0"/>
                <a:ea typeface="굴림" panose="020B0503020000020004" pitchFamily="34" charset="-127"/>
              </a:rPr>
              <a:t>Nuclear Medicine Services</a:t>
            </a:r>
            <a:br>
              <a:rPr lang="en-US" altLang="ko-KR" sz="2000" dirty="0">
                <a:latin typeface="Verdana" panose="020B0604030504040204" pitchFamily="34" charset="0"/>
                <a:ea typeface="굴림" panose="020B0503020000020004" pitchFamily="34" charset="-127"/>
              </a:rPr>
            </a:br>
            <a:endParaRPr lang="en-US" altLang="ko-KR" sz="2000" dirty="0">
              <a:latin typeface="Verdana" panose="020B0604030504040204" pitchFamily="34" charset="0"/>
              <a:ea typeface="굴림" panose="020B0503020000020004" pitchFamily="34" charset="-127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ko-KR" sz="2000" dirty="0">
                <a:latin typeface="Verdana" panose="020B0604030504040204" pitchFamily="34" charset="0"/>
                <a:ea typeface="굴림" panose="020B0503020000020004" pitchFamily="34" charset="-127"/>
              </a:rPr>
              <a:t>Components of Nuclear Medicine</a:t>
            </a:r>
            <a:br>
              <a:rPr lang="en-US" altLang="ko-KR" sz="2000" dirty="0">
                <a:latin typeface="Verdana" panose="020B0604030504040204" pitchFamily="34" charset="0"/>
                <a:ea typeface="굴림" panose="020B0503020000020004" pitchFamily="34" charset="-127"/>
              </a:rPr>
            </a:br>
            <a:endParaRPr lang="en-US" altLang="ko-KR" sz="2000" dirty="0">
              <a:latin typeface="Verdana" panose="020B0604030504040204" pitchFamily="34" charset="0"/>
              <a:ea typeface="굴림" panose="020B0503020000020004" pitchFamily="34" charset="-127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ko-KR" sz="2000" dirty="0">
                <a:latin typeface="Verdana" panose="020B0604030504040204" pitchFamily="34" charset="0"/>
                <a:ea typeface="굴림" panose="020B0503020000020004" pitchFamily="34" charset="-127"/>
              </a:rPr>
              <a:t>Diagnostic Uses</a:t>
            </a:r>
            <a:br>
              <a:rPr lang="en-US" altLang="ko-KR" sz="2000" dirty="0">
                <a:latin typeface="Verdana" panose="020B0604030504040204" pitchFamily="34" charset="0"/>
                <a:ea typeface="굴림" panose="020B0503020000020004" pitchFamily="34" charset="-127"/>
              </a:rPr>
            </a:br>
            <a:endParaRPr lang="en-US" altLang="ko-KR" sz="2000" dirty="0">
              <a:latin typeface="Verdana" panose="020B0604030504040204" pitchFamily="34" charset="0"/>
              <a:ea typeface="굴림" panose="020B0503020000020004" pitchFamily="34" charset="-127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ko-KR" sz="2000" dirty="0">
                <a:latin typeface="Verdana" panose="020B0604030504040204" pitchFamily="34" charset="0"/>
                <a:ea typeface="굴림" panose="020B0503020000020004" pitchFamily="34" charset="-127"/>
              </a:rPr>
              <a:t>Therapeutic Uses</a:t>
            </a:r>
            <a:br>
              <a:rPr lang="en-US" altLang="ko-KR" sz="2000" dirty="0">
                <a:latin typeface="Verdana" panose="020B0604030504040204" pitchFamily="34" charset="0"/>
                <a:ea typeface="굴림" panose="020B0503020000020004" pitchFamily="34" charset="-127"/>
              </a:rPr>
            </a:br>
            <a:endParaRPr lang="en-US" altLang="ko-KR" sz="2000" dirty="0">
              <a:latin typeface="Verdana" panose="020B0604030504040204" pitchFamily="34" charset="0"/>
              <a:ea typeface="굴림" panose="020B0503020000020004" pitchFamily="34" charset="-127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ko-KR" sz="2000" dirty="0">
                <a:latin typeface="Verdana" panose="020B0604030504040204" pitchFamily="34" charset="0"/>
                <a:ea typeface="굴림" panose="020B0503020000020004" pitchFamily="34" charset="-127"/>
              </a:rPr>
              <a:t>Sterilization Uses</a:t>
            </a:r>
            <a:br>
              <a:rPr lang="en-US" altLang="ko-KR" sz="2000" dirty="0">
                <a:latin typeface="Verdana" panose="020B0604030504040204" pitchFamily="34" charset="0"/>
                <a:ea typeface="굴림" panose="020B0503020000020004" pitchFamily="34" charset="-127"/>
              </a:rPr>
            </a:br>
            <a:endParaRPr lang="en-US" altLang="ko-KR" sz="2000" dirty="0">
              <a:latin typeface="Verdana" panose="020B0604030504040204" pitchFamily="34" charset="0"/>
              <a:ea typeface="굴림" panose="020B0503020000020004" pitchFamily="34" charset="-127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ko-KR" sz="2000" dirty="0">
                <a:latin typeface="Verdana" panose="020B0604030504040204" pitchFamily="34" charset="0"/>
                <a:ea typeface="굴림" panose="020B0503020000020004" pitchFamily="34" charset="-127"/>
              </a:rPr>
              <a:t>Take Home Messages</a:t>
            </a:r>
          </a:p>
          <a:p>
            <a:pPr eaLnBrk="1" hangingPunct="1">
              <a:lnSpc>
                <a:spcPct val="80000"/>
              </a:lnSpc>
            </a:pPr>
            <a:endParaRPr lang="en-US" altLang="ko-KR" sz="2000" dirty="0">
              <a:latin typeface="Verdana" panose="020B0604030504040204" pitchFamily="34" charset="0"/>
              <a:ea typeface="굴림" panose="020B0503020000020004" pitchFamily="34" charset="-127"/>
            </a:endParaRPr>
          </a:p>
          <a:p>
            <a:pPr eaLnBrk="1" hangingPunct="1">
              <a:lnSpc>
                <a:spcPct val="80000"/>
              </a:lnSpc>
            </a:pPr>
            <a:endParaRPr lang="ru-RU" alt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E0911-727D-44D2-9D96-5D25840C7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715962"/>
          </a:xfrm>
        </p:spPr>
        <p:txBody>
          <a:bodyPr/>
          <a:lstStyle/>
          <a:p>
            <a:r>
              <a:rPr lang="en-MY" dirty="0"/>
              <a:t>Diagnostic – Bone Scan</a:t>
            </a:r>
          </a:p>
        </p:txBody>
      </p:sp>
      <p:pic>
        <p:nvPicPr>
          <p:cNvPr id="13316" name="Picture 4" descr="Technetium-Bone scintigraphy reveals multiple osseous lesions in the skeleton suspicious for metastases of the breast cancer.">
            <a:extLst>
              <a:ext uri="{FF2B5EF4-FFF2-40B4-BE49-F238E27FC236}">
                <a16:creationId xmlns:a16="http://schemas.microsoft.com/office/drawing/2014/main" id="{67CE0BE3-3E07-45DE-A343-0439ACB58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748883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255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4F162-07EC-4917-A492-B05CDF77C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70945"/>
            <a:ext cx="9036496" cy="715962"/>
          </a:xfrm>
        </p:spPr>
        <p:txBody>
          <a:bodyPr/>
          <a:lstStyle/>
          <a:p>
            <a:r>
              <a:rPr lang="en-MY" dirty="0"/>
              <a:t>Nuclear Medicine Therapeutic 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3A02E-6CA9-4A95-A933-5B0DDE158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015507"/>
            <a:ext cx="8424936" cy="3709637"/>
          </a:xfrm>
        </p:spPr>
        <p:txBody>
          <a:bodyPr/>
          <a:lstStyle/>
          <a:p>
            <a:r>
              <a:rPr lang="en-MY" sz="2000" dirty="0"/>
              <a:t>Cancerous Growths are Sensitive to Damage By Radiation</a:t>
            </a:r>
            <a:br>
              <a:rPr lang="en-MY" sz="2000" dirty="0"/>
            </a:br>
            <a:endParaRPr lang="en-MY" sz="2000" dirty="0"/>
          </a:p>
          <a:p>
            <a:r>
              <a:rPr lang="en-MY" sz="2000" dirty="0"/>
              <a:t>Some Growths Can be Controlled or Eliminated by Irradiating The Area of Growth</a:t>
            </a:r>
          </a:p>
          <a:p>
            <a:endParaRPr lang="en-MY" sz="2000" dirty="0"/>
          </a:p>
          <a:p>
            <a:r>
              <a:rPr lang="en-MY" sz="2000" dirty="0"/>
              <a:t>High Energy Particle or wave (X-Ray, Gamma Ray, Electron Beam, Proton) destroy or damage cancer cells.</a:t>
            </a:r>
          </a:p>
          <a:p>
            <a:endParaRPr lang="en-MY" sz="2000" dirty="0"/>
          </a:p>
          <a:p>
            <a:r>
              <a:rPr lang="en-MY" sz="2000" dirty="0"/>
              <a:t>Radiation works by causes damage to the DNA inside cells – stops growth or division.</a:t>
            </a:r>
          </a:p>
        </p:txBody>
      </p:sp>
    </p:spTree>
    <p:extLst>
      <p:ext uri="{BB962C8B-B14F-4D97-AF65-F5344CB8AC3E}">
        <p14:creationId xmlns:p14="http://schemas.microsoft.com/office/powerpoint/2010/main" val="1366755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5B090C2-1480-47D3-9EFC-EDEF14812A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8172343"/>
              </p:ext>
            </p:extLst>
          </p:nvPr>
        </p:nvGraphicFramePr>
        <p:xfrm>
          <a:off x="143508" y="100161"/>
          <a:ext cx="8856984" cy="62837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8492">
                  <a:extLst>
                    <a:ext uri="{9D8B030D-6E8A-4147-A177-3AD203B41FA5}">
                      <a16:colId xmlns:a16="http://schemas.microsoft.com/office/drawing/2014/main" val="2310588099"/>
                    </a:ext>
                  </a:extLst>
                </a:gridCol>
                <a:gridCol w="4428492">
                  <a:extLst>
                    <a:ext uri="{9D8B030D-6E8A-4147-A177-3AD203B41FA5}">
                      <a16:colId xmlns:a16="http://schemas.microsoft.com/office/drawing/2014/main" val="3496426632"/>
                    </a:ext>
                  </a:extLst>
                </a:gridCol>
              </a:tblGrid>
              <a:tr h="37651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Indication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Radioisotopes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731805"/>
                  </a:ext>
                </a:extLst>
              </a:tr>
              <a:tr h="76083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Differentiated</a:t>
                      </a:r>
                      <a:r>
                        <a:rPr lang="en-US" baseline="0" dirty="0">
                          <a:solidFill>
                            <a:sysClr val="windowText" lastClr="000000"/>
                          </a:solidFill>
                        </a:rPr>
                        <a:t> thyroid cancer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>
                          <a:solidFill>
                            <a:sysClr val="windowText" lastClr="000000"/>
                          </a:solidFill>
                        </a:rPr>
                        <a:t>Benign thyroid disease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I-131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593554"/>
                  </a:ext>
                </a:extLst>
              </a:tr>
              <a:tr h="76083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="1" dirty="0">
                          <a:solidFill>
                            <a:sysClr val="windowText" lastClr="000000"/>
                          </a:solidFill>
                        </a:rPr>
                        <a:t> Prostate cancer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ysClr val="windowText" lastClr="000000"/>
                          </a:solidFill>
                        </a:rPr>
                        <a:t>Lutetium 177 (Lu) PSMA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728900"/>
                  </a:ext>
                </a:extLst>
              </a:tr>
              <a:tr h="76083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Primary or secondary liver </a:t>
                      </a:r>
                      <a:r>
                        <a:rPr lang="en-US" dirty="0" err="1">
                          <a:solidFill>
                            <a:sysClr val="windowText" lastClr="000000"/>
                          </a:solidFill>
                        </a:rPr>
                        <a:t>tumour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I-131 </a:t>
                      </a:r>
                      <a:r>
                        <a:rPr lang="en-US" dirty="0" err="1">
                          <a:solidFill>
                            <a:sysClr val="windowText" lastClr="000000"/>
                          </a:solidFill>
                        </a:rPr>
                        <a:t>Lipidiol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Yttrium90 </a:t>
                      </a:r>
                      <a:r>
                        <a:rPr lang="mr-IN" dirty="0">
                          <a:solidFill>
                            <a:sysClr val="windowText" lastClr="000000"/>
                          </a:solidFill>
                        </a:rPr>
                        <a:t>–</a:t>
                      </a:r>
                      <a:r>
                        <a:rPr lang="en-US" dirty="0" err="1">
                          <a:solidFill>
                            <a:sysClr val="windowText" lastClr="000000"/>
                          </a:solidFill>
                        </a:rPr>
                        <a:t>labelled</a:t>
                      </a:r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 microsphere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811893"/>
                  </a:ext>
                </a:extLst>
              </a:tr>
              <a:tr h="1163384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Peptide Receptor Radionuclide Therapy (PPRT)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 - </a:t>
                      </a:r>
                      <a:r>
                        <a:rPr lang="en-US" dirty="0" err="1">
                          <a:solidFill>
                            <a:sysClr val="windowText" lastClr="000000"/>
                          </a:solidFill>
                        </a:rPr>
                        <a:t>gastroenteropancreatic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- Neuroendocrine </a:t>
                      </a:r>
                      <a:r>
                        <a:rPr lang="en-US" dirty="0" err="1">
                          <a:solidFill>
                            <a:sysClr val="windowText" lastClr="000000"/>
                          </a:solidFill>
                        </a:rPr>
                        <a:t>tumour</a:t>
                      </a:r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 (NET)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Lutetium-177 </a:t>
                      </a:r>
                      <a:r>
                        <a:rPr lang="en-US" dirty="0" err="1">
                          <a:solidFill>
                            <a:sysClr val="windowText" lastClr="000000"/>
                          </a:solidFill>
                        </a:rPr>
                        <a:t>Dotatate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Yttrium-90</a:t>
                      </a:r>
                      <a:r>
                        <a:rPr lang="en-US" baseline="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ysClr val="windowText" lastClr="000000"/>
                          </a:solidFill>
                        </a:rPr>
                        <a:t>Dotatate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212245"/>
                  </a:ext>
                </a:extLst>
              </a:tr>
              <a:tr h="894911"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Peptide Receptor Radionuclide Therapy (PPRT)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ysClr val="windowText" lastClr="000000"/>
                          </a:solidFill>
                        </a:rPr>
                        <a:t> - </a:t>
                      </a:r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Neuroendocrine </a:t>
                      </a:r>
                      <a:r>
                        <a:rPr lang="en-US" dirty="0" err="1">
                          <a:solidFill>
                            <a:sysClr val="windowText" lastClr="000000"/>
                          </a:solidFill>
                        </a:rPr>
                        <a:t>tumour</a:t>
                      </a:r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 (NET)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I-131 MIBG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321705"/>
                  </a:ext>
                </a:extLst>
              </a:tr>
              <a:tr h="76083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err="1">
                          <a:solidFill>
                            <a:sysClr val="windowText" lastClr="000000"/>
                          </a:solidFill>
                        </a:rPr>
                        <a:t>Radiosynovectomy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Yttrium-90 , </a:t>
                      </a:r>
                      <a:r>
                        <a:rPr lang="en-US" b="1" dirty="0">
                          <a:solidFill>
                            <a:sysClr val="windowText" lastClr="000000"/>
                          </a:solidFill>
                        </a:rPr>
                        <a:t>Rhenium-186/188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923671"/>
                  </a:ext>
                </a:extLst>
              </a:tr>
              <a:tr h="760830"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Bone palliation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ysClr val="windowText" lastClr="000000"/>
                          </a:solidFill>
                        </a:rPr>
                        <a:t>Strontium-89 ,</a:t>
                      </a:r>
                      <a:r>
                        <a:rPr lang="en-US" b="1" baseline="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b="1" dirty="0">
                          <a:solidFill>
                            <a:sysClr val="windowText" lastClr="000000"/>
                          </a:solidFill>
                        </a:rPr>
                        <a:t>Samarium-153, Rhenium-186/188,</a:t>
                      </a:r>
                      <a:r>
                        <a:rPr lang="en-US" b="1" baseline="0" dirty="0">
                          <a:solidFill>
                            <a:sysClr val="windowText" lastClr="000000"/>
                          </a:solidFill>
                        </a:rPr>
                        <a:t> Yttrium-90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363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9977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FC88C-7E79-4DA0-A94D-6D05FD76D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7315200" cy="715962"/>
          </a:xfrm>
        </p:spPr>
        <p:txBody>
          <a:bodyPr/>
          <a:lstStyle/>
          <a:p>
            <a:r>
              <a:rPr lang="en-MY" dirty="0"/>
              <a:t>Radioactive I-131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27D2A-8927-4DE0-826F-07A59E5D1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809076"/>
            <a:ext cx="8050088" cy="5648672"/>
          </a:xfrm>
        </p:spPr>
        <p:txBody>
          <a:bodyPr/>
          <a:lstStyle/>
          <a:p>
            <a:r>
              <a:rPr lang="en-MY" dirty="0"/>
              <a:t>Radioactive Iodine – used in PTC &amp; FTC</a:t>
            </a:r>
          </a:p>
          <a:p>
            <a:r>
              <a:rPr lang="en-MY" dirty="0"/>
              <a:t>Iodide is taken up by Thyroid cells. Radioactive Iodine becomes toxic to cells that accumulate iodine. Thereafter it kills these cells.</a:t>
            </a:r>
          </a:p>
          <a:p>
            <a:r>
              <a:rPr lang="en-MY" dirty="0"/>
              <a:t>Most common use – in cases where there are small amounts of remnant thyroid tissue – ablation can be done.</a:t>
            </a:r>
          </a:p>
          <a:p>
            <a:r>
              <a:rPr lang="en-MY" dirty="0"/>
              <a:t>Some thyroid cancer cells are iodine-avid.  If there is recurrence of cancer then RAI can target and kill these cells</a:t>
            </a:r>
          </a:p>
        </p:txBody>
      </p:sp>
    </p:spTree>
    <p:extLst>
      <p:ext uri="{BB962C8B-B14F-4D97-AF65-F5344CB8AC3E}">
        <p14:creationId xmlns:p14="http://schemas.microsoft.com/office/powerpoint/2010/main" val="1270743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B9F91-C366-4542-A095-CA8EB30FB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44824"/>
            <a:ext cx="7315200" cy="4191000"/>
          </a:xfrm>
          <a:solidFill>
            <a:schemeClr val="bg1"/>
          </a:solidFill>
        </p:spPr>
        <p:txBody>
          <a:bodyPr/>
          <a:lstStyle/>
          <a:p>
            <a:r>
              <a:rPr lang="en-US" dirty="0" err="1"/>
              <a:t>i</a:t>
            </a:r>
            <a:endParaRPr lang="en-US" dirty="0"/>
          </a:p>
        </p:txBody>
      </p:sp>
      <p:pic>
        <p:nvPicPr>
          <p:cNvPr id="1026" name="Picture 2" descr="https://www.thyrogen.com/-/media/Thyrogen/Images/img-pt-14-thyroid-hormone-withdrawal.png">
            <a:extLst>
              <a:ext uri="{FF2B5EF4-FFF2-40B4-BE49-F238E27FC236}">
                <a16:creationId xmlns:a16="http://schemas.microsoft.com/office/drawing/2014/main" id="{C940BB8F-68F9-44B0-BCEA-E33DF9EA1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08920"/>
            <a:ext cx="452437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27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2D1D9-C6EF-47CA-8EE0-64A138965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28600"/>
            <a:ext cx="8856984" cy="715962"/>
          </a:xfrm>
        </p:spPr>
        <p:txBody>
          <a:bodyPr/>
          <a:lstStyle/>
          <a:p>
            <a:r>
              <a:rPr lang="en-MY" sz="4000" dirty="0"/>
              <a:t>TARE </a:t>
            </a:r>
            <a:r>
              <a:rPr lang="en-MY" sz="4000" dirty="0" err="1"/>
              <a:t>Transarterial</a:t>
            </a:r>
            <a:r>
              <a:rPr lang="en-MY" sz="4000" dirty="0"/>
              <a:t> Radioembolization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24C56-1193-4A41-929E-2994F5E37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52736"/>
            <a:ext cx="7906072" cy="5576664"/>
          </a:xfrm>
        </p:spPr>
        <p:txBody>
          <a:bodyPr/>
          <a:lstStyle/>
          <a:p>
            <a:r>
              <a:rPr lang="en-MY" dirty="0"/>
              <a:t>Selective Internal Radiotherapy (SIRT) with Yttrium-90 microspheres</a:t>
            </a:r>
          </a:p>
          <a:p>
            <a:r>
              <a:rPr lang="en-MY" dirty="0"/>
              <a:t>Used in HCC and Non-</a:t>
            </a:r>
            <a:r>
              <a:rPr lang="en-MY" dirty="0" err="1"/>
              <a:t>Resectable</a:t>
            </a:r>
            <a:r>
              <a:rPr lang="en-MY" dirty="0"/>
              <a:t> Liver Metastasis</a:t>
            </a:r>
          </a:p>
          <a:p>
            <a:r>
              <a:rPr lang="en-MY" dirty="0"/>
              <a:t>Alternative to TACE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0F45B8-AAD6-4BB1-97FF-48B39EFF7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041" y="3810000"/>
            <a:ext cx="397392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0912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2E255-121E-4335-9AA7-5F3A65373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1529"/>
            <a:ext cx="7315200" cy="715962"/>
          </a:xfrm>
        </p:spPr>
        <p:txBody>
          <a:bodyPr/>
          <a:lstStyle/>
          <a:p>
            <a:r>
              <a:rPr lang="en-MY" dirty="0"/>
              <a:t>TARE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E9F86-C5E4-4782-80B0-11A1FDFAA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836712"/>
            <a:ext cx="7618040" cy="5792688"/>
          </a:xfrm>
        </p:spPr>
        <p:txBody>
          <a:bodyPr/>
          <a:lstStyle/>
          <a:p>
            <a:r>
              <a:rPr lang="en-US" sz="2300" dirty="0"/>
              <a:t>3 Types of microspheres for Selective Internal Radiation Therapy</a:t>
            </a:r>
          </a:p>
          <a:p>
            <a:r>
              <a:rPr lang="en-US" sz="2300" b="1" dirty="0">
                <a:solidFill>
                  <a:srgbClr val="FF0000"/>
                </a:solidFill>
              </a:rPr>
              <a:t>SIR-Sphere</a:t>
            </a:r>
          </a:p>
          <a:p>
            <a:pPr lvl="1"/>
            <a:r>
              <a:rPr lang="en-US" sz="2300" dirty="0"/>
              <a:t>Resin based microspheres </a:t>
            </a:r>
            <a:r>
              <a:rPr lang="en-US" sz="2300" dirty="0" err="1"/>
              <a:t>impregnanted</a:t>
            </a:r>
            <a:r>
              <a:rPr lang="en-US" sz="2300" dirty="0"/>
              <a:t> with Yttrium-90</a:t>
            </a:r>
          </a:p>
          <a:p>
            <a:r>
              <a:rPr lang="en-US" sz="2300" b="1" dirty="0" err="1">
                <a:solidFill>
                  <a:srgbClr val="FF0000"/>
                </a:solidFill>
              </a:rPr>
              <a:t>TheraSphere</a:t>
            </a:r>
            <a:endParaRPr lang="en-US" sz="2300" b="1" dirty="0">
              <a:solidFill>
                <a:srgbClr val="FF0000"/>
              </a:solidFill>
            </a:endParaRPr>
          </a:p>
          <a:p>
            <a:pPr lvl="1"/>
            <a:r>
              <a:rPr lang="en-US" sz="2300" dirty="0"/>
              <a:t>Millions of microscopic radioactive glass microspheres infused into arteries to feed live </a:t>
            </a:r>
            <a:r>
              <a:rPr lang="en-US" sz="2300" dirty="0" err="1"/>
              <a:t>tumours</a:t>
            </a:r>
            <a:r>
              <a:rPr lang="en-US" sz="2300" dirty="0"/>
              <a:t>. These microspheres embolize and lodge themselves in the liver capillaries and bathing the malignancy with high levels of Yttrium-90 radiation.</a:t>
            </a:r>
          </a:p>
          <a:p>
            <a:r>
              <a:rPr lang="en-US" sz="2300" b="1" dirty="0" err="1">
                <a:solidFill>
                  <a:srgbClr val="FF0000"/>
                </a:solidFill>
              </a:rPr>
              <a:t>QuiremSpheres</a:t>
            </a:r>
            <a:endParaRPr lang="en-US" sz="2300" b="1" dirty="0">
              <a:solidFill>
                <a:srgbClr val="FF0000"/>
              </a:solidFill>
            </a:endParaRPr>
          </a:p>
          <a:p>
            <a:pPr lvl="1"/>
            <a:r>
              <a:rPr lang="en-US" sz="2300" b="1" dirty="0">
                <a:solidFill>
                  <a:schemeClr val="bg1"/>
                </a:solidFill>
              </a:rPr>
              <a:t>Radionuclide holmium-166 and made of poly(l-lactic acid)</a:t>
            </a:r>
          </a:p>
        </p:txBody>
      </p:sp>
    </p:spTree>
    <p:extLst>
      <p:ext uri="{BB962C8B-B14F-4D97-AF65-F5344CB8AC3E}">
        <p14:creationId xmlns:p14="http://schemas.microsoft.com/office/powerpoint/2010/main" val="14668844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3C231-9D68-4278-9DC9-0F1702B1A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16632"/>
            <a:ext cx="7315200" cy="715962"/>
          </a:xfrm>
        </p:spPr>
        <p:txBody>
          <a:bodyPr/>
          <a:lstStyle/>
          <a:p>
            <a:r>
              <a:rPr lang="en-MY" dirty="0"/>
              <a:t>TACE vs TARE</a:t>
            </a:r>
            <a:endParaRPr lang="en-US" dirty="0"/>
          </a:p>
        </p:txBody>
      </p:sp>
      <p:pic>
        <p:nvPicPr>
          <p:cNvPr id="1026" name="Picture 2" descr="Image result for transarterial chemoembolization">
            <a:extLst>
              <a:ext uri="{FF2B5EF4-FFF2-40B4-BE49-F238E27FC236}">
                <a16:creationId xmlns:a16="http://schemas.microsoft.com/office/drawing/2014/main" id="{AC12361C-3492-449E-929D-30BAB2E6DF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9" y="1268760"/>
            <a:ext cx="8424862" cy="405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196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D5C72-CAA0-4B3E-95AE-2F453FC68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28600"/>
            <a:ext cx="8784976" cy="715962"/>
          </a:xfrm>
        </p:spPr>
        <p:txBody>
          <a:bodyPr/>
          <a:lstStyle/>
          <a:p>
            <a:r>
              <a:rPr lang="en-MY" dirty="0"/>
              <a:t>TACE VS TARE</a:t>
            </a:r>
          </a:p>
        </p:txBody>
      </p:sp>
      <p:pic>
        <p:nvPicPr>
          <p:cNvPr id="2050" name="Picture 2" descr="Image result for transarterial radioembolization">
            <a:extLst>
              <a:ext uri="{FF2B5EF4-FFF2-40B4-BE49-F238E27FC236}">
                <a16:creationId xmlns:a16="http://schemas.microsoft.com/office/drawing/2014/main" id="{8FBA7D3D-2DC1-4339-A181-E8662039D7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124744"/>
            <a:ext cx="8740395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790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48888-67A3-4CBD-8938-30C47D4A8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16632"/>
            <a:ext cx="7315200" cy="715962"/>
          </a:xfrm>
        </p:spPr>
        <p:txBody>
          <a:bodyPr/>
          <a:lstStyle/>
          <a:p>
            <a:r>
              <a:rPr lang="en-MY" dirty="0"/>
              <a:t>Prostate Cancer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1CDE9-9C22-4F9F-B0B3-47C07CF24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832594"/>
            <a:ext cx="7978080" cy="5796806"/>
          </a:xfrm>
        </p:spPr>
        <p:txBody>
          <a:bodyPr/>
          <a:lstStyle/>
          <a:p>
            <a:r>
              <a:rPr lang="en-MY" sz="2600" dirty="0">
                <a:solidFill>
                  <a:srgbClr val="FF0000"/>
                </a:solidFill>
              </a:rPr>
              <a:t>Lutetium 177 (Lu) </a:t>
            </a:r>
            <a:r>
              <a:rPr lang="en-MY" sz="2600" dirty="0"/>
              <a:t>labelled PSMA Peptides (IV)</a:t>
            </a:r>
          </a:p>
          <a:p>
            <a:r>
              <a:rPr lang="en-MY" sz="2600" dirty="0"/>
              <a:t>Prostate-Specific Membrane Antigen – receptor on surface of Prostate Cancer Cells</a:t>
            </a:r>
          </a:p>
          <a:p>
            <a:r>
              <a:rPr lang="en-MY" sz="2600" dirty="0"/>
              <a:t>Permanent Implant seeds (40 to 100) of Iodine-125 or </a:t>
            </a:r>
            <a:r>
              <a:rPr lang="en-MY" sz="2600" dirty="0">
                <a:solidFill>
                  <a:srgbClr val="FF0000"/>
                </a:solidFill>
              </a:rPr>
              <a:t>Palladium-103</a:t>
            </a:r>
            <a:r>
              <a:rPr lang="en-MY" sz="2600" dirty="0"/>
              <a:t> used in brachytherapy for early stage prostate cancer.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3B7CDB-C07D-47C1-A331-C00AA78FE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730739"/>
            <a:ext cx="3601396" cy="2438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4FB330-25A3-4C7D-800F-4B9F3445B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3879998"/>
            <a:ext cx="2145978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58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C906A-A855-4E8D-85CB-E645A2A31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228600"/>
            <a:ext cx="7315200" cy="715962"/>
          </a:xfrm>
        </p:spPr>
        <p:txBody>
          <a:bodyPr/>
          <a:lstStyle/>
          <a:p>
            <a:r>
              <a:rPr lang="en-MY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4DF06-A076-46B5-A191-54F2AED1F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948071"/>
            <a:ext cx="7315200" cy="4191000"/>
          </a:xfrm>
        </p:spPr>
        <p:txBody>
          <a:bodyPr/>
          <a:lstStyle/>
          <a:p>
            <a:r>
              <a:rPr lang="en-MY" sz="2200" b="1" dirty="0"/>
              <a:t>Nuclear Medicine </a:t>
            </a:r>
            <a:r>
              <a:rPr lang="en-MY" sz="2200" dirty="0"/>
              <a:t>– The Use of Radiation to provide diagnostic information about the function of a specific organ, and even to treat particular conditions.</a:t>
            </a:r>
          </a:p>
          <a:p>
            <a:endParaRPr lang="en-MY" sz="2200" dirty="0"/>
          </a:p>
          <a:p>
            <a:r>
              <a:rPr lang="en-MY" sz="2200" b="1" dirty="0"/>
              <a:t>Radiotherapy </a:t>
            </a:r>
            <a:r>
              <a:rPr lang="en-MY" sz="2200" dirty="0"/>
              <a:t>– Treat some medical conditions, particularly cancer, using radiation to weaken or destroy targeted cells.</a:t>
            </a:r>
          </a:p>
          <a:p>
            <a:endParaRPr lang="en-MY" sz="2200" dirty="0"/>
          </a:p>
          <a:p>
            <a:r>
              <a:rPr lang="en-MY" sz="2200" dirty="0"/>
              <a:t>They also play a role in sterilization of certain medical equipment.</a:t>
            </a:r>
          </a:p>
          <a:p>
            <a:endParaRPr lang="en-MY" sz="2200" dirty="0"/>
          </a:p>
          <a:p>
            <a:r>
              <a:rPr lang="en-MY" sz="2200" dirty="0"/>
              <a:t>The demand for Nuclear Medicine Procedures are increasing annually, whereby over 40 Million procedures are done yearly.</a:t>
            </a:r>
          </a:p>
        </p:txBody>
      </p:sp>
    </p:spTree>
    <p:extLst>
      <p:ext uri="{BB962C8B-B14F-4D97-AF65-F5344CB8AC3E}">
        <p14:creationId xmlns:p14="http://schemas.microsoft.com/office/powerpoint/2010/main" val="2542798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46328-0A95-480F-A067-EF2C2A891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54010"/>
            <a:ext cx="8856984" cy="715962"/>
          </a:xfrm>
        </p:spPr>
        <p:txBody>
          <a:bodyPr/>
          <a:lstStyle/>
          <a:p>
            <a:r>
              <a:rPr lang="en-MY" sz="4000" dirty="0"/>
              <a:t>Bone Palliation Radionuclide 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2D111-71B8-470C-A7E0-5FC2F329B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70" y="1124744"/>
            <a:ext cx="7978080" cy="5576664"/>
          </a:xfrm>
        </p:spPr>
        <p:txBody>
          <a:bodyPr/>
          <a:lstStyle/>
          <a:p>
            <a:r>
              <a:rPr lang="en-MY" dirty="0"/>
              <a:t>Strontium-89 and Samarium-153 via Injection</a:t>
            </a:r>
          </a:p>
          <a:p>
            <a:endParaRPr lang="en-MY" dirty="0"/>
          </a:p>
          <a:p>
            <a:r>
              <a:rPr lang="en-MY" dirty="0"/>
              <a:t>Used to Treat Secondary Bone Cancer or Metastasis</a:t>
            </a:r>
          </a:p>
          <a:p>
            <a:endParaRPr lang="en-MY" dirty="0"/>
          </a:p>
          <a:p>
            <a:r>
              <a:rPr lang="en-MY" dirty="0"/>
              <a:t>Help to reduce Bone Pain / Improve Quality of Life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144099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6F011-641D-4741-8931-11EF95655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0"/>
            <a:ext cx="7315200" cy="715962"/>
          </a:xfrm>
        </p:spPr>
        <p:txBody>
          <a:bodyPr/>
          <a:lstStyle/>
          <a:p>
            <a:r>
              <a:rPr lang="en-MY" dirty="0"/>
              <a:t>Radiotherapy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B84AE-0EFB-433B-9006-5AEBB4B2F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692696"/>
            <a:ext cx="8856984" cy="5760640"/>
          </a:xfrm>
        </p:spPr>
        <p:txBody>
          <a:bodyPr/>
          <a:lstStyle/>
          <a:p>
            <a:r>
              <a:rPr lang="en-MY" dirty="0">
                <a:solidFill>
                  <a:srgbClr val="FF0000"/>
                </a:solidFill>
              </a:rPr>
              <a:t>External Irradiation </a:t>
            </a:r>
            <a:r>
              <a:rPr lang="en-MY" dirty="0"/>
              <a:t>– Carried out using a </a:t>
            </a:r>
            <a:r>
              <a:rPr lang="en-MY" dirty="0">
                <a:solidFill>
                  <a:srgbClr val="FF0000"/>
                </a:solidFill>
              </a:rPr>
              <a:t>gamma beam </a:t>
            </a:r>
            <a:r>
              <a:rPr lang="en-MY" dirty="0"/>
              <a:t>from radioactive cobalt-60 source</a:t>
            </a:r>
          </a:p>
          <a:p>
            <a:endParaRPr lang="en-MY" dirty="0"/>
          </a:p>
          <a:p>
            <a:r>
              <a:rPr lang="en-MY" dirty="0"/>
              <a:t>External Radiation – Gamma Knife</a:t>
            </a:r>
          </a:p>
          <a:p>
            <a:r>
              <a:rPr lang="en-MY" dirty="0"/>
              <a:t> Radiosurgery – </a:t>
            </a:r>
            <a:r>
              <a:rPr lang="en-MY" dirty="0">
                <a:solidFill>
                  <a:srgbClr val="FF0000"/>
                </a:solidFill>
              </a:rPr>
              <a:t>focus gamma radiation </a:t>
            </a:r>
            <a:r>
              <a:rPr lang="en-MY" dirty="0"/>
              <a:t>to precise area (i.e. Brain with Cancerous Tumour)</a:t>
            </a:r>
          </a:p>
          <a:p>
            <a:endParaRPr lang="en-MY" dirty="0"/>
          </a:p>
          <a:p>
            <a:r>
              <a:rPr lang="en-MY" dirty="0"/>
              <a:t>Teletherapy is effective in the </a:t>
            </a:r>
            <a:r>
              <a:rPr lang="en-MY" dirty="0">
                <a:solidFill>
                  <a:srgbClr val="FF0000"/>
                </a:solidFill>
              </a:rPr>
              <a:t>ablation of tumours</a:t>
            </a:r>
            <a:r>
              <a:rPr lang="en-MY" dirty="0"/>
              <a:t> instead of their removal</a:t>
            </a:r>
          </a:p>
        </p:txBody>
      </p:sp>
    </p:spTree>
    <p:extLst>
      <p:ext uri="{BB962C8B-B14F-4D97-AF65-F5344CB8AC3E}">
        <p14:creationId xmlns:p14="http://schemas.microsoft.com/office/powerpoint/2010/main" val="30518156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8B83E-1CAB-4C4F-8B72-A57E454E4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0"/>
            <a:ext cx="7315200" cy="715962"/>
          </a:xfrm>
        </p:spPr>
        <p:txBody>
          <a:bodyPr/>
          <a:lstStyle/>
          <a:p>
            <a:r>
              <a:rPr lang="en-MY" dirty="0"/>
              <a:t>Roles of Radiotherapy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7F1DC-EC9F-4B27-8DAC-AD2F568C4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836712"/>
            <a:ext cx="8050088" cy="5705859"/>
          </a:xfrm>
        </p:spPr>
        <p:txBody>
          <a:bodyPr/>
          <a:lstStyle/>
          <a:p>
            <a:r>
              <a:rPr lang="en-MY" dirty="0"/>
              <a:t>Primary Treatment</a:t>
            </a:r>
            <a:br>
              <a:rPr lang="en-MY" dirty="0"/>
            </a:br>
            <a:endParaRPr lang="en-MY" dirty="0"/>
          </a:p>
          <a:p>
            <a:r>
              <a:rPr lang="en-MY" dirty="0"/>
              <a:t>Adjuvant Radiotherapy (Pre and Post Op)</a:t>
            </a:r>
            <a:br>
              <a:rPr lang="en-MY" dirty="0"/>
            </a:br>
            <a:endParaRPr lang="en-MY" dirty="0"/>
          </a:p>
          <a:p>
            <a:r>
              <a:rPr lang="en-MY" dirty="0"/>
              <a:t>Intraoperative Radiotherapy</a:t>
            </a:r>
            <a:br>
              <a:rPr lang="en-MY" dirty="0"/>
            </a:br>
            <a:endParaRPr lang="en-MY" dirty="0"/>
          </a:p>
          <a:p>
            <a:r>
              <a:rPr lang="en-MY" dirty="0"/>
              <a:t>Chemoradiotherapy</a:t>
            </a:r>
            <a:br>
              <a:rPr lang="en-MY" dirty="0"/>
            </a:br>
            <a:endParaRPr lang="en-MY" dirty="0"/>
          </a:p>
          <a:p>
            <a:r>
              <a:rPr lang="en-MY" dirty="0"/>
              <a:t>Palliative</a:t>
            </a:r>
            <a:br>
              <a:rPr lang="en-MY" dirty="0"/>
            </a:br>
            <a:endParaRPr lang="en-MY" dirty="0"/>
          </a:p>
          <a:p>
            <a:r>
              <a:rPr lang="en-MY" dirty="0"/>
              <a:t>Treatment of Systemic Diseases</a:t>
            </a:r>
          </a:p>
        </p:txBody>
      </p:sp>
    </p:spTree>
    <p:extLst>
      <p:ext uri="{BB962C8B-B14F-4D97-AF65-F5344CB8AC3E}">
        <p14:creationId xmlns:p14="http://schemas.microsoft.com/office/powerpoint/2010/main" val="37890484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E7FE9-6CC9-43FD-A334-7E7D9DBBC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20070"/>
            <a:ext cx="8568952" cy="1048690"/>
          </a:xfrm>
        </p:spPr>
        <p:txBody>
          <a:bodyPr/>
          <a:lstStyle/>
          <a:p>
            <a:r>
              <a:rPr lang="en-MY" dirty="0"/>
              <a:t>Primary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31316-99A2-4156-8522-8AEDE7DDD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68760"/>
            <a:ext cx="7906072" cy="5360640"/>
          </a:xfrm>
        </p:spPr>
        <p:txBody>
          <a:bodyPr/>
          <a:lstStyle/>
          <a:p>
            <a:r>
              <a:rPr lang="en-MY" dirty="0"/>
              <a:t>Curative in Nature</a:t>
            </a:r>
          </a:p>
          <a:p>
            <a:r>
              <a:rPr lang="en-MY" dirty="0"/>
              <a:t>Alternate Modality to Surgery</a:t>
            </a:r>
          </a:p>
          <a:p>
            <a:r>
              <a:rPr lang="en-MY" dirty="0"/>
              <a:t>Effective at controlling small, well localized and defined tumours.</a:t>
            </a:r>
          </a:p>
          <a:p>
            <a:r>
              <a:rPr lang="en-MY" dirty="0"/>
              <a:t>For many types of cancer, it is as effective as Surgical Resection.</a:t>
            </a:r>
          </a:p>
          <a:p>
            <a:r>
              <a:rPr lang="en-MY" dirty="0"/>
              <a:t>Usage depends on a myriad of factors, site, stage, histological variant, patient age and ECOG status.</a:t>
            </a:r>
          </a:p>
        </p:txBody>
      </p:sp>
    </p:spTree>
    <p:extLst>
      <p:ext uri="{BB962C8B-B14F-4D97-AF65-F5344CB8AC3E}">
        <p14:creationId xmlns:p14="http://schemas.microsoft.com/office/powerpoint/2010/main" val="20759676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0838B-1409-4F80-8651-49AADA925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28600"/>
            <a:ext cx="7315200" cy="715962"/>
          </a:xfrm>
        </p:spPr>
        <p:txBody>
          <a:bodyPr/>
          <a:lstStyle/>
          <a:p>
            <a:r>
              <a:rPr lang="en-MY" dirty="0"/>
              <a:t>Adjuvant Radiotherapy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0DF48-08AA-4355-A1AC-52E58491E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44562"/>
            <a:ext cx="7978080" cy="5684838"/>
          </a:xfrm>
        </p:spPr>
        <p:txBody>
          <a:bodyPr/>
          <a:lstStyle/>
          <a:p>
            <a:r>
              <a:rPr lang="en-MY" sz="2600" dirty="0"/>
              <a:t>Utilized for improving outcome of another modality </a:t>
            </a:r>
            <a:r>
              <a:rPr lang="en-MY" sz="2600" dirty="0" err="1"/>
              <a:t>i.e</a:t>
            </a:r>
            <a:r>
              <a:rPr lang="en-MY" sz="2600" dirty="0"/>
              <a:t> Surgery</a:t>
            </a:r>
          </a:p>
          <a:p>
            <a:endParaRPr lang="en-MY" sz="2600" dirty="0"/>
          </a:p>
          <a:p>
            <a:r>
              <a:rPr lang="en-MY" sz="2600" dirty="0"/>
              <a:t>Many cases offers </a:t>
            </a:r>
            <a:r>
              <a:rPr lang="en-MY" sz="2600" dirty="0">
                <a:solidFill>
                  <a:srgbClr val="FF0000"/>
                </a:solidFill>
              </a:rPr>
              <a:t>improvement of local control</a:t>
            </a:r>
            <a:r>
              <a:rPr lang="en-MY" sz="2600" dirty="0"/>
              <a:t>, thereby </a:t>
            </a:r>
            <a:r>
              <a:rPr lang="en-MY" sz="2600" dirty="0">
                <a:solidFill>
                  <a:srgbClr val="FF0000"/>
                </a:solidFill>
              </a:rPr>
              <a:t>improving quality of life</a:t>
            </a:r>
            <a:r>
              <a:rPr lang="en-MY" sz="2600" dirty="0"/>
              <a:t>.</a:t>
            </a:r>
          </a:p>
          <a:p>
            <a:endParaRPr lang="en-MY" sz="2600" dirty="0"/>
          </a:p>
          <a:p>
            <a:r>
              <a:rPr lang="en-MY" sz="2600" dirty="0">
                <a:solidFill>
                  <a:srgbClr val="FF0000"/>
                </a:solidFill>
              </a:rPr>
              <a:t>Controls microscopic spread</a:t>
            </a:r>
            <a:r>
              <a:rPr lang="en-MY" sz="2600" dirty="0"/>
              <a:t>, beyond resection margins, tumour spillage or lymph node metastasis.</a:t>
            </a:r>
          </a:p>
          <a:p>
            <a:endParaRPr lang="en-MY" sz="2600" dirty="0"/>
          </a:p>
          <a:p>
            <a:r>
              <a:rPr lang="en-MY" sz="2600" dirty="0"/>
              <a:t>May be given at the site of primary disease to </a:t>
            </a:r>
            <a:r>
              <a:rPr lang="en-MY" sz="2600" dirty="0">
                <a:solidFill>
                  <a:srgbClr val="FF0000"/>
                </a:solidFill>
              </a:rPr>
              <a:t>reduce local recurrence </a:t>
            </a:r>
            <a:r>
              <a:rPr lang="en-MY" sz="2600" dirty="0"/>
              <a:t>or sites of </a:t>
            </a:r>
            <a:r>
              <a:rPr lang="en-MY" sz="2600" dirty="0">
                <a:solidFill>
                  <a:srgbClr val="FF0000"/>
                </a:solidFill>
              </a:rPr>
              <a:t>potential metastatic spread.</a:t>
            </a:r>
          </a:p>
        </p:txBody>
      </p:sp>
    </p:spTree>
    <p:extLst>
      <p:ext uri="{BB962C8B-B14F-4D97-AF65-F5344CB8AC3E}">
        <p14:creationId xmlns:p14="http://schemas.microsoft.com/office/powerpoint/2010/main" val="38832447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E09D0-B606-42E3-8956-FC457C1F3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16632"/>
            <a:ext cx="7315200" cy="715962"/>
          </a:xfrm>
        </p:spPr>
        <p:txBody>
          <a:bodyPr/>
          <a:lstStyle/>
          <a:p>
            <a:r>
              <a:rPr lang="en-MY" dirty="0"/>
              <a:t>Adjuvant Radiotherapy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A2928-0C44-4210-BD84-536F696D0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60" y="1209328"/>
            <a:ext cx="7978080" cy="5648672"/>
          </a:xfrm>
        </p:spPr>
        <p:txBody>
          <a:bodyPr/>
          <a:lstStyle/>
          <a:p>
            <a:r>
              <a:rPr lang="en-MY" dirty="0"/>
              <a:t>Can be delivered as</a:t>
            </a:r>
          </a:p>
          <a:p>
            <a:endParaRPr lang="en-MY" dirty="0"/>
          </a:p>
          <a:p>
            <a:pPr lvl="1"/>
            <a:r>
              <a:rPr lang="en-MY" dirty="0"/>
              <a:t>Preoperative Radiotherapy</a:t>
            </a:r>
          </a:p>
          <a:p>
            <a:pPr lvl="1"/>
            <a:endParaRPr lang="en-MY" dirty="0"/>
          </a:p>
          <a:p>
            <a:pPr lvl="1"/>
            <a:r>
              <a:rPr lang="en-MY" dirty="0"/>
              <a:t>Intraoperative Radiotherapy</a:t>
            </a:r>
          </a:p>
          <a:p>
            <a:pPr lvl="1"/>
            <a:endParaRPr lang="en-MY" dirty="0"/>
          </a:p>
          <a:p>
            <a:pPr lvl="1"/>
            <a:r>
              <a:rPr lang="en-MY" dirty="0"/>
              <a:t>Post Operative Radiotherapy</a:t>
            </a:r>
          </a:p>
          <a:p>
            <a:pPr lvl="1"/>
            <a:endParaRPr lang="en-MY" dirty="0"/>
          </a:p>
          <a:p>
            <a:pPr lvl="1"/>
            <a:r>
              <a:rPr lang="en-MY" dirty="0"/>
              <a:t>Combined as Pre and Post Operative</a:t>
            </a:r>
          </a:p>
        </p:txBody>
      </p:sp>
    </p:spTree>
    <p:extLst>
      <p:ext uri="{BB962C8B-B14F-4D97-AF65-F5344CB8AC3E}">
        <p14:creationId xmlns:p14="http://schemas.microsoft.com/office/powerpoint/2010/main" val="25653649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8182A-179B-4966-8C99-EC94DD435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97768"/>
            <a:ext cx="8640960" cy="926976"/>
          </a:xfrm>
        </p:spPr>
        <p:txBody>
          <a:bodyPr/>
          <a:lstStyle/>
          <a:p>
            <a:r>
              <a:rPr lang="en-MY" dirty="0"/>
              <a:t>Pre-operative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5CCBE-AF6E-40B1-BC36-77098D029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124744"/>
            <a:ext cx="7690048" cy="5504656"/>
          </a:xfrm>
        </p:spPr>
        <p:txBody>
          <a:bodyPr/>
          <a:lstStyle/>
          <a:p>
            <a:r>
              <a:rPr lang="en-MY" dirty="0"/>
              <a:t>Downstage Tumour</a:t>
            </a:r>
          </a:p>
          <a:p>
            <a:endParaRPr lang="en-MY" dirty="0"/>
          </a:p>
          <a:p>
            <a:r>
              <a:rPr lang="en-MY" dirty="0"/>
              <a:t>Convert technically inoperable tumours into an operable state</a:t>
            </a:r>
          </a:p>
          <a:p>
            <a:endParaRPr lang="en-MY" dirty="0"/>
          </a:p>
          <a:p>
            <a:r>
              <a:rPr lang="en-MY" dirty="0"/>
              <a:t>Destroy unrecognized peripheral projections of tumour</a:t>
            </a:r>
          </a:p>
          <a:p>
            <a:endParaRPr lang="en-MY" dirty="0"/>
          </a:p>
          <a:p>
            <a:r>
              <a:rPr lang="en-MY" dirty="0"/>
              <a:t>Control subclinical disease in the primary site or Lymph Nodes</a:t>
            </a:r>
          </a:p>
        </p:txBody>
      </p:sp>
    </p:spTree>
    <p:extLst>
      <p:ext uri="{BB962C8B-B14F-4D97-AF65-F5344CB8AC3E}">
        <p14:creationId xmlns:p14="http://schemas.microsoft.com/office/powerpoint/2010/main" val="20139101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2373D-BD1E-4F21-BC89-AB030E346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792088"/>
          </a:xfrm>
        </p:spPr>
        <p:txBody>
          <a:bodyPr/>
          <a:lstStyle/>
          <a:p>
            <a:r>
              <a:rPr lang="en-MY" dirty="0"/>
              <a:t>Postoperative Radiotherapy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96ECE-77AD-4336-8D98-29298CAC7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052736"/>
            <a:ext cx="7978080" cy="5576664"/>
          </a:xfrm>
        </p:spPr>
        <p:txBody>
          <a:bodyPr/>
          <a:lstStyle/>
          <a:p>
            <a:r>
              <a:rPr lang="en-MY" dirty="0"/>
              <a:t>Eradicate residual disease remaining at resected peripheral margins.</a:t>
            </a:r>
          </a:p>
          <a:p>
            <a:endParaRPr lang="en-MY" dirty="0"/>
          </a:p>
          <a:p>
            <a:r>
              <a:rPr lang="en-MY" dirty="0"/>
              <a:t>Reduce rates of local recurrence</a:t>
            </a:r>
          </a:p>
          <a:p>
            <a:endParaRPr lang="en-MY" dirty="0"/>
          </a:p>
          <a:p>
            <a:r>
              <a:rPr lang="en-MY" dirty="0"/>
              <a:t>Advantage of Radiotherapist having details of surgical and pathological findings with operative notes and surgical clipping to aid delivery</a:t>
            </a:r>
          </a:p>
        </p:txBody>
      </p:sp>
    </p:spTree>
    <p:extLst>
      <p:ext uri="{BB962C8B-B14F-4D97-AF65-F5344CB8AC3E}">
        <p14:creationId xmlns:p14="http://schemas.microsoft.com/office/powerpoint/2010/main" val="612393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9328A-C3F6-41ED-874D-8FC31315B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28600"/>
            <a:ext cx="7315200" cy="715962"/>
          </a:xfrm>
        </p:spPr>
        <p:txBody>
          <a:bodyPr/>
          <a:lstStyle/>
          <a:p>
            <a:r>
              <a:rPr lang="en-MY" dirty="0"/>
              <a:t>Intraoperative Radiotherapy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454A4-6BB4-41D8-8DCF-B24704611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919" y="1412776"/>
            <a:ext cx="7315200" cy="4191000"/>
          </a:xfrm>
        </p:spPr>
        <p:txBody>
          <a:bodyPr/>
          <a:lstStyle/>
          <a:p>
            <a:r>
              <a:rPr lang="en-MY" sz="2800" dirty="0"/>
              <a:t>Delivered during surgery resulting in sterilization of malignant cells on the tumour bed.</a:t>
            </a:r>
          </a:p>
          <a:p>
            <a:endParaRPr lang="en-MY" sz="2800" dirty="0"/>
          </a:p>
          <a:p>
            <a:r>
              <a:rPr lang="en-MY" sz="2800" dirty="0"/>
              <a:t>Electron Beam Irradiation and interstitial brachytherapy can improve local control.</a:t>
            </a:r>
          </a:p>
          <a:p>
            <a:endParaRPr lang="en-MY" sz="2800" dirty="0"/>
          </a:p>
          <a:p>
            <a:r>
              <a:rPr lang="en-MY" sz="2800" dirty="0"/>
              <a:t>Used in soft tissue sarcoma, pancreatic cancers, stomach cancers, retroperitoneal sarcomas, or breast cancers.</a:t>
            </a:r>
          </a:p>
        </p:txBody>
      </p:sp>
    </p:spTree>
    <p:extLst>
      <p:ext uri="{BB962C8B-B14F-4D97-AF65-F5344CB8AC3E}">
        <p14:creationId xmlns:p14="http://schemas.microsoft.com/office/powerpoint/2010/main" val="28605605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A5C94-D4FD-4191-8DE8-7225EE58D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28600"/>
            <a:ext cx="8496944" cy="896144"/>
          </a:xfrm>
        </p:spPr>
        <p:txBody>
          <a:bodyPr/>
          <a:lstStyle/>
          <a:p>
            <a:r>
              <a:rPr lang="en-MY" dirty="0"/>
              <a:t>Chemoradiotherapy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C07C8-915B-4F39-B6D3-A496A6B9B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24744"/>
            <a:ext cx="7315200" cy="4191000"/>
          </a:xfrm>
        </p:spPr>
        <p:txBody>
          <a:bodyPr/>
          <a:lstStyle/>
          <a:p>
            <a:r>
              <a:rPr lang="en-MY" dirty="0"/>
              <a:t>Chemotherapy given concurrently with radiotherapy</a:t>
            </a:r>
          </a:p>
          <a:p>
            <a:r>
              <a:rPr lang="en-MY" dirty="0"/>
              <a:t>Antineoplastic drugs like Cisplatin, 5FU, Hydroxyurea, Gemcitabine given in conjunction with the radiotherapy.</a:t>
            </a:r>
          </a:p>
          <a:p>
            <a:r>
              <a:rPr lang="en-MY" dirty="0"/>
              <a:t>Enhances the efficacy of Radiation</a:t>
            </a:r>
          </a:p>
          <a:p>
            <a:r>
              <a:rPr lang="en-MY" dirty="0"/>
              <a:t>Commonly used in Anal Canal, Bladder, Oesophageal and Cervical Cancers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299495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C7423-A202-4512-BF9D-B4545D47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28600"/>
            <a:ext cx="7315200" cy="715962"/>
          </a:xfrm>
        </p:spPr>
        <p:txBody>
          <a:bodyPr/>
          <a:lstStyle/>
          <a:p>
            <a:r>
              <a:rPr lang="en-MY" dirty="0"/>
              <a:t>Nuclear Medicine Services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25B59FA-C4F2-442B-936B-61F5DF7948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7718533"/>
              </p:ext>
            </p:extLst>
          </p:nvPr>
        </p:nvGraphicFramePr>
        <p:xfrm>
          <a:off x="971600" y="946506"/>
          <a:ext cx="7315200" cy="5038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3403235124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1431299638"/>
                    </a:ext>
                  </a:extLst>
                </a:gridCol>
              </a:tblGrid>
              <a:tr h="466270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Diagnostic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Therapeutic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759873"/>
                  </a:ext>
                </a:extLst>
              </a:tr>
              <a:tr h="139471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MY" sz="1600" dirty="0"/>
                        <a:t>Bone Scan </a:t>
                      </a:r>
                      <a:r>
                        <a:rPr lang="en-MY" sz="1400" dirty="0">
                          <a:solidFill>
                            <a:srgbClr val="FF0000"/>
                          </a:solidFill>
                        </a:rPr>
                        <a:t>(Tc99m MDP/HDP)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MY" sz="1600" dirty="0"/>
                        <a:t>Thyroid Scan, Thyroid Uptake Study </a:t>
                      </a:r>
                      <a:r>
                        <a:rPr lang="en-MY" sz="1400" dirty="0">
                          <a:solidFill>
                            <a:srgbClr val="FF0000"/>
                          </a:solidFill>
                        </a:rPr>
                        <a:t>(Tc99m-Pertechnetate)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MY" sz="1600" dirty="0"/>
                        <a:t>Meckel’s Scan, RBC Tag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MY" sz="1600" dirty="0"/>
                        <a:t>Parathyroid Scan </a:t>
                      </a:r>
                      <a:r>
                        <a:rPr lang="en-MY" sz="1400" dirty="0">
                          <a:solidFill>
                            <a:srgbClr val="FF0000"/>
                          </a:solidFill>
                        </a:rPr>
                        <a:t>(Tc99m </a:t>
                      </a:r>
                      <a:r>
                        <a:rPr lang="en-MY" sz="1400" dirty="0" err="1">
                          <a:solidFill>
                            <a:srgbClr val="FF0000"/>
                          </a:solidFill>
                        </a:rPr>
                        <a:t>sestamibi</a:t>
                      </a:r>
                      <a:r>
                        <a:rPr lang="en-MY" sz="1400" dirty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MY" sz="1600" dirty="0"/>
                        <a:t>Remnant Differentiated Thyroid Cancer </a:t>
                      </a:r>
                      <a:r>
                        <a:rPr lang="en-MY" sz="1400" dirty="0">
                          <a:solidFill>
                            <a:srgbClr val="FF0000"/>
                          </a:solidFill>
                        </a:rPr>
                        <a:t>(I-131 Whole Body Scan)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MY" sz="1600" dirty="0"/>
                        <a:t>HBS </a:t>
                      </a:r>
                      <a:r>
                        <a:rPr lang="en-MY" sz="1400" dirty="0">
                          <a:solidFill>
                            <a:srgbClr val="FF0000"/>
                          </a:solidFill>
                        </a:rPr>
                        <a:t>(HIDA Scan)</a:t>
                      </a:r>
                      <a:endParaRPr lang="en-MY" sz="1600" dirty="0"/>
                    </a:p>
                    <a:p>
                      <a:pPr marL="342900" indent="-342900">
                        <a:buAutoNum type="arabicPeriod"/>
                      </a:pPr>
                      <a:r>
                        <a:rPr lang="en-MY" sz="1600" dirty="0"/>
                        <a:t>Sentinel Node Scintigraphy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MY" sz="1600" dirty="0"/>
                        <a:t>Renal Dynamic Study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MY" sz="1600" dirty="0"/>
                        <a:t>Renal Cortical Imaging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MY" sz="1600" dirty="0">
                          <a:solidFill>
                            <a:srgbClr val="FF0000"/>
                          </a:solidFill>
                        </a:rPr>
                        <a:t>I-131</a:t>
                      </a:r>
                      <a:r>
                        <a:rPr lang="en-MY" sz="1600" dirty="0"/>
                        <a:t> : Differentiated Thyroid Carcinoma &amp; Hyperthyroidism in Benign Thyroid Disease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MY" sz="1600" dirty="0" err="1">
                          <a:solidFill>
                            <a:srgbClr val="FF0000"/>
                          </a:solidFill>
                        </a:rPr>
                        <a:t>Transarterial</a:t>
                      </a:r>
                      <a:r>
                        <a:rPr lang="en-MY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MY" sz="1600" dirty="0" err="1">
                          <a:solidFill>
                            <a:srgbClr val="FF0000"/>
                          </a:solidFill>
                        </a:rPr>
                        <a:t>Radioembolisation</a:t>
                      </a:r>
                      <a:r>
                        <a:rPr lang="en-MY" sz="1600" dirty="0">
                          <a:solidFill>
                            <a:srgbClr val="FF0000"/>
                          </a:solidFill>
                        </a:rPr>
                        <a:t> (TARE) </a:t>
                      </a:r>
                      <a:r>
                        <a:rPr lang="en-MY" sz="1600" dirty="0"/>
                        <a:t>in primary and Secondary Liver Cancer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MY" sz="1600" dirty="0"/>
                        <a:t>Prostate Carcinoma </a:t>
                      </a:r>
                      <a:r>
                        <a:rPr lang="en-MY" sz="1600" dirty="0">
                          <a:solidFill>
                            <a:srgbClr val="FF0000"/>
                          </a:solidFill>
                        </a:rPr>
                        <a:t>(Yttrium-90 &amp; Lutetium-177)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MY" sz="1600" dirty="0"/>
                        <a:t>Bone Palliation For Bone Metastasis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547225"/>
                  </a:ext>
                </a:extLst>
              </a:tr>
              <a:tr h="1394710">
                <a:tc>
                  <a:txBody>
                    <a:bodyPr/>
                    <a:lstStyle/>
                    <a:p>
                      <a:r>
                        <a:rPr lang="en-MY" sz="16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1. Miscellaneous Use: </a:t>
                      </a:r>
                      <a:r>
                        <a:rPr lang="en-MY" sz="1600" dirty="0">
                          <a:solidFill>
                            <a:srgbClr val="FF0000"/>
                          </a:solidFill>
                        </a:rPr>
                        <a:t>I-131 MIBG</a:t>
                      </a:r>
                    </a:p>
                    <a:p>
                      <a:r>
                        <a:rPr lang="en-MY" sz="16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2. </a:t>
                      </a:r>
                      <a:r>
                        <a:rPr lang="en-MY" sz="16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Myoview</a:t>
                      </a:r>
                      <a:r>
                        <a:rPr lang="en-MY" sz="16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 / Cardiac Scan</a:t>
                      </a:r>
                    </a:p>
                    <a:p>
                      <a:r>
                        <a:rPr lang="en-MY" sz="16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3. Lung Perfusion / Ventilation Study</a:t>
                      </a:r>
                    </a:p>
                    <a:p>
                      <a:r>
                        <a:rPr lang="en-MY" sz="16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4. Infection / Inflammation : </a:t>
                      </a:r>
                      <a:r>
                        <a:rPr lang="en-MY" sz="16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Scintimun</a:t>
                      </a:r>
                      <a:endParaRPr lang="en-MY" sz="16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  <a:p>
                      <a:r>
                        <a:rPr lang="en-MY" sz="16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5. Neurology : Epilepsy / Dementia / Brain Death</a:t>
                      </a:r>
                    </a:p>
                    <a:p>
                      <a:r>
                        <a:rPr lang="en-MY" sz="16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6. F18 FDG PET/CT – Malignancy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6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Miscellaneous Use 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MY" sz="16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Radiosynoviorthesis</a:t>
                      </a:r>
                      <a:r>
                        <a:rPr lang="en-MY" sz="16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MY" sz="1600" dirty="0">
                          <a:solidFill>
                            <a:srgbClr val="FF0000"/>
                          </a:solidFill>
                        </a:rPr>
                        <a:t>(Radiation Synovectomy)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MY" sz="16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NET </a:t>
                      </a:r>
                      <a:r>
                        <a:rPr lang="en-MY" sz="1600" dirty="0">
                          <a:solidFill>
                            <a:srgbClr val="FF0000"/>
                          </a:solidFill>
                        </a:rPr>
                        <a:t>(Neuroblastoma, Paraganglioma)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839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91630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D5AA0-BDCB-4121-9567-FE14FCD03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36322"/>
            <a:ext cx="8640960" cy="888422"/>
          </a:xfrm>
        </p:spPr>
        <p:txBody>
          <a:bodyPr/>
          <a:lstStyle/>
          <a:p>
            <a:r>
              <a:rPr lang="en-MY" dirty="0"/>
              <a:t>Bone Metastasis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CABCA-1676-4ED1-970B-9D15AEA90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24744"/>
            <a:ext cx="7762056" cy="5504656"/>
          </a:xfrm>
        </p:spPr>
        <p:txBody>
          <a:bodyPr/>
          <a:lstStyle/>
          <a:p>
            <a:r>
              <a:rPr lang="en-MY" sz="2600" dirty="0"/>
              <a:t>Symptomatic Bone Metastasis affect around 20% of patients at some stage during illness.</a:t>
            </a:r>
          </a:p>
          <a:p>
            <a:r>
              <a:rPr lang="en-MY" sz="2600" dirty="0"/>
              <a:t>Radiotherapy is highly </a:t>
            </a:r>
            <a:r>
              <a:rPr lang="en-MY" sz="2600" dirty="0">
                <a:solidFill>
                  <a:srgbClr val="FF0000"/>
                </a:solidFill>
              </a:rPr>
              <a:t>effective in local pain control.</a:t>
            </a:r>
          </a:p>
          <a:p>
            <a:r>
              <a:rPr lang="en-MY" sz="2600" dirty="0"/>
              <a:t>Single 8Gy fraction of RT will relieve pain partially or completely in 80% of patients after </a:t>
            </a:r>
            <a:r>
              <a:rPr lang="en-MY" sz="2600" dirty="0">
                <a:solidFill>
                  <a:srgbClr val="FF0000"/>
                </a:solidFill>
              </a:rPr>
              <a:t>4 weeks of treatment</a:t>
            </a:r>
          </a:p>
          <a:p>
            <a:r>
              <a:rPr lang="en-MY" sz="2600" dirty="0"/>
              <a:t>Patients with extensive bone metastasis such as prostate cancer / breast cancer obtain good palliation from </a:t>
            </a:r>
            <a:r>
              <a:rPr lang="en-MY" sz="2600" dirty="0">
                <a:solidFill>
                  <a:srgbClr val="FF0000"/>
                </a:solidFill>
              </a:rPr>
              <a:t>wide-field </a:t>
            </a:r>
            <a:r>
              <a:rPr lang="en-MY" sz="2600" dirty="0" err="1">
                <a:solidFill>
                  <a:srgbClr val="FF0000"/>
                </a:solidFill>
              </a:rPr>
              <a:t>hemibody</a:t>
            </a:r>
            <a:r>
              <a:rPr lang="en-MY" sz="2600" dirty="0">
                <a:solidFill>
                  <a:srgbClr val="FF0000"/>
                </a:solidFill>
              </a:rPr>
              <a:t> single irradiation</a:t>
            </a:r>
            <a:r>
              <a:rPr lang="en-MY" sz="2600" dirty="0"/>
              <a:t> followed by other half in 4-6 weeks later</a:t>
            </a:r>
          </a:p>
          <a:p>
            <a:r>
              <a:rPr lang="en-MY" sz="2600" dirty="0"/>
              <a:t>2/3</a:t>
            </a:r>
            <a:r>
              <a:rPr lang="en-MY" sz="2600" baseline="30000" dirty="0"/>
              <a:t>rd</a:t>
            </a:r>
            <a:r>
              <a:rPr lang="en-MY" sz="2600" dirty="0"/>
              <a:t> of patients claim good pain relief.</a:t>
            </a:r>
          </a:p>
        </p:txBody>
      </p:sp>
    </p:spTree>
    <p:extLst>
      <p:ext uri="{BB962C8B-B14F-4D97-AF65-F5344CB8AC3E}">
        <p14:creationId xmlns:p14="http://schemas.microsoft.com/office/powerpoint/2010/main" val="3413550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F20AB-F355-44C0-AED8-C4AC47766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7315200" cy="715962"/>
          </a:xfrm>
        </p:spPr>
        <p:txBody>
          <a:bodyPr/>
          <a:lstStyle/>
          <a:p>
            <a:r>
              <a:rPr lang="en-MY" dirty="0"/>
              <a:t>Spinal cord compression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0E251-5C7D-4BD0-BEDF-3CB89D70D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052736"/>
            <a:ext cx="7762056" cy="5576664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Emergency</a:t>
            </a:r>
            <a:r>
              <a:rPr lang="en-US" dirty="0"/>
              <a:t> – leads to motor, sensory and sphincter disturbances (cauda equina syndrome)</a:t>
            </a:r>
          </a:p>
          <a:p>
            <a:r>
              <a:rPr lang="en-US" dirty="0"/>
              <a:t>Caused by direct extension of </a:t>
            </a:r>
            <a:r>
              <a:rPr lang="en-US" dirty="0" err="1"/>
              <a:t>tumour</a:t>
            </a:r>
            <a:r>
              <a:rPr lang="en-US" dirty="0"/>
              <a:t>, epidural deposits or rarely intermedullary disease</a:t>
            </a:r>
          </a:p>
          <a:p>
            <a:r>
              <a:rPr lang="en-US" dirty="0"/>
              <a:t>Effective as long as </a:t>
            </a:r>
            <a:r>
              <a:rPr lang="en-US" dirty="0" err="1"/>
              <a:t>tumour</a:t>
            </a:r>
            <a:r>
              <a:rPr lang="en-US" dirty="0"/>
              <a:t> is not radioresistant.</a:t>
            </a:r>
          </a:p>
          <a:p>
            <a:r>
              <a:rPr lang="en-US" dirty="0"/>
              <a:t>70% will achieve good pain relief if treated before major neurological deficit</a:t>
            </a:r>
          </a:p>
        </p:txBody>
      </p:sp>
    </p:spTree>
    <p:extLst>
      <p:ext uri="{BB962C8B-B14F-4D97-AF65-F5344CB8AC3E}">
        <p14:creationId xmlns:p14="http://schemas.microsoft.com/office/powerpoint/2010/main" val="36015648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98D06-F606-48CD-AFFC-D4B74F273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16818"/>
            <a:ext cx="8712968" cy="763910"/>
          </a:xfrm>
        </p:spPr>
        <p:txBody>
          <a:bodyPr/>
          <a:lstStyle/>
          <a:p>
            <a:r>
              <a:rPr lang="en-MY" dirty="0"/>
              <a:t>SVCO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2C9D0-D819-4D40-9B07-2913857B3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980728"/>
            <a:ext cx="7834064" cy="5648672"/>
          </a:xfrm>
        </p:spPr>
        <p:txBody>
          <a:bodyPr/>
          <a:lstStyle/>
          <a:p>
            <a:r>
              <a:rPr lang="en-MY" dirty="0"/>
              <a:t>Tumours in the head and neck area can compress against superior vena cava and cause obstruction.</a:t>
            </a:r>
          </a:p>
          <a:p>
            <a:r>
              <a:rPr lang="en-MY" dirty="0"/>
              <a:t>May cause breathlessness, with facial and neck swelling.</a:t>
            </a:r>
          </a:p>
          <a:p>
            <a:r>
              <a:rPr lang="en-MY" dirty="0"/>
              <a:t>In the urgent setting, radiotherapy can often work well by shrinking the tumour and decompress the involved vein.</a:t>
            </a:r>
          </a:p>
          <a:p>
            <a:r>
              <a:rPr lang="en-MY" dirty="0"/>
              <a:t>Whilst not curative, can offer symptomatic relief.</a:t>
            </a:r>
          </a:p>
        </p:txBody>
      </p:sp>
    </p:spTree>
    <p:extLst>
      <p:ext uri="{BB962C8B-B14F-4D97-AF65-F5344CB8AC3E}">
        <p14:creationId xmlns:p14="http://schemas.microsoft.com/office/powerpoint/2010/main" val="22487887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227FE-402B-4784-BCED-DB91E19C8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36322"/>
            <a:ext cx="8496944" cy="816414"/>
          </a:xfrm>
        </p:spPr>
        <p:txBody>
          <a:bodyPr/>
          <a:lstStyle/>
          <a:p>
            <a:r>
              <a:rPr lang="en-MY" dirty="0"/>
              <a:t>Brain Metastasis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EC2E0-999D-4169-B3B9-D4D108789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24744"/>
            <a:ext cx="7834064" cy="5504656"/>
          </a:xfrm>
        </p:spPr>
        <p:txBody>
          <a:bodyPr/>
          <a:lstStyle/>
          <a:p>
            <a:r>
              <a:rPr lang="en-MY" dirty="0"/>
              <a:t>Common sight in many cancers such as lung and breast.</a:t>
            </a:r>
          </a:p>
          <a:p>
            <a:r>
              <a:rPr lang="en-MY" dirty="0"/>
              <a:t>Usually multiple with poor prognosis.</a:t>
            </a:r>
          </a:p>
          <a:p>
            <a:r>
              <a:rPr lang="en-MY" dirty="0"/>
              <a:t>Irradiation prior to surgical resection gives better results.</a:t>
            </a:r>
          </a:p>
          <a:p>
            <a:r>
              <a:rPr lang="en-MY" dirty="0"/>
              <a:t>WBRT is possible palliative Option</a:t>
            </a:r>
          </a:p>
          <a:p>
            <a:r>
              <a:rPr lang="en-MY" dirty="0" err="1"/>
              <a:t>Sterotactic</a:t>
            </a:r>
            <a:r>
              <a:rPr lang="en-MY" dirty="0"/>
              <a:t> Radiosurgery using the Gamma Knife concept, whereby arcing radiation beams precisely hit the site of interest.</a:t>
            </a:r>
          </a:p>
        </p:txBody>
      </p:sp>
    </p:spTree>
    <p:extLst>
      <p:ext uri="{BB962C8B-B14F-4D97-AF65-F5344CB8AC3E}">
        <p14:creationId xmlns:p14="http://schemas.microsoft.com/office/powerpoint/2010/main" val="16595300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2CFA3-2FC3-4F43-8695-9F1799216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7315200" cy="715962"/>
          </a:xfrm>
        </p:spPr>
        <p:txBody>
          <a:bodyPr/>
          <a:lstStyle/>
          <a:p>
            <a:r>
              <a:rPr lang="en-MY" dirty="0"/>
              <a:t>Sterilization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6DD72-7D88-4332-9FEA-A9A41AF6E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832594"/>
            <a:ext cx="8050088" cy="5796806"/>
          </a:xfrm>
        </p:spPr>
        <p:txBody>
          <a:bodyPr/>
          <a:lstStyle/>
          <a:p>
            <a:r>
              <a:rPr lang="en-MY" dirty="0"/>
              <a:t>Sterilized with Gamma Rays from a Co-60 source.</a:t>
            </a:r>
          </a:p>
          <a:p>
            <a:r>
              <a:rPr lang="en-MY" dirty="0"/>
              <a:t>Cold Process Radiation – Sterilise a range of heat-sensitive items.</a:t>
            </a:r>
          </a:p>
          <a:p>
            <a:r>
              <a:rPr lang="en-MY" dirty="0"/>
              <a:t>Smaller Gamma Irradiators, utilising Cs-137 – treating blood for transfusion</a:t>
            </a:r>
          </a:p>
          <a:p>
            <a:r>
              <a:rPr lang="en-MY" dirty="0"/>
              <a:t>Sterilisation is safe and cheap and can be done after packaging</a:t>
            </a:r>
          </a:p>
          <a:p>
            <a:r>
              <a:rPr lang="en-MY" dirty="0"/>
              <a:t>Sterile Shelf-Life is practically indefinite if seal is not broken</a:t>
            </a:r>
          </a:p>
        </p:txBody>
      </p:sp>
    </p:spTree>
    <p:extLst>
      <p:ext uri="{BB962C8B-B14F-4D97-AF65-F5344CB8AC3E}">
        <p14:creationId xmlns:p14="http://schemas.microsoft.com/office/powerpoint/2010/main" val="21644430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531A8AF-34DA-410F-8337-5DBD239216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pPr eaLnBrk="1" hangingPunct="1"/>
            <a:r>
              <a:rPr lang="en-MY" altLang="en-US" sz="4000" dirty="0">
                <a:solidFill>
                  <a:srgbClr val="4D4D4D"/>
                </a:solidFill>
              </a:rPr>
              <a:t>Take Home Message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EB3A7B1-FF3C-49C4-BB82-081390EB91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30363"/>
            <a:ext cx="69342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MY" altLang="en-US" sz="1800" dirty="0">
                <a:solidFill>
                  <a:srgbClr val="4D4D4D"/>
                </a:solidFill>
              </a:rPr>
              <a:t>Nuclear Medicine is extremely useful with diagnosing and treating a myriad of illnesses on top of sterilising medical equipment and </a:t>
            </a:r>
            <a:r>
              <a:rPr lang="en-MY" altLang="en-US" sz="1800">
                <a:solidFill>
                  <a:srgbClr val="4D4D4D"/>
                </a:solidFill>
              </a:rPr>
              <a:t>blood products.</a:t>
            </a:r>
            <a:endParaRPr lang="en-MY" altLang="en-US" sz="1800" dirty="0">
              <a:solidFill>
                <a:srgbClr val="4D4D4D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MY" altLang="en-US" sz="1800" dirty="0">
              <a:solidFill>
                <a:srgbClr val="4D4D4D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MY" altLang="en-US" sz="1800" dirty="0">
                <a:solidFill>
                  <a:srgbClr val="4D4D4D"/>
                </a:solidFill>
              </a:rPr>
              <a:t>Millions of Nuclear Medicine Procedures are performed worldwide, and the demand for them are increasing consistently.</a:t>
            </a:r>
          </a:p>
          <a:p>
            <a:pPr eaLnBrk="1" hangingPunct="1">
              <a:lnSpc>
                <a:spcPct val="80000"/>
              </a:lnSpc>
            </a:pPr>
            <a:endParaRPr lang="en-MY" altLang="en-US" sz="1800" dirty="0">
              <a:solidFill>
                <a:srgbClr val="4D4D4D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MY" altLang="en-US" sz="1800" dirty="0">
                <a:solidFill>
                  <a:srgbClr val="4D4D4D"/>
                </a:solidFill>
              </a:rPr>
              <a:t>Tailoring management of a patient using nuclear medicine improves outcome, and allows for holistic care.</a:t>
            </a:r>
          </a:p>
          <a:p>
            <a:pPr eaLnBrk="1" hangingPunct="1">
              <a:lnSpc>
                <a:spcPct val="80000"/>
              </a:lnSpc>
            </a:pPr>
            <a:endParaRPr lang="en-MY" altLang="en-US" sz="1800" dirty="0">
              <a:solidFill>
                <a:srgbClr val="4D4D4D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MY" altLang="en-US" sz="1800" dirty="0">
                <a:solidFill>
                  <a:srgbClr val="4D4D4D"/>
                </a:solidFill>
              </a:rPr>
              <a:t>With the advent of technology, the costs can be further brought down and the availability more apparent so more patients can benefit from them.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B9A68-530C-4340-A8E5-58A744716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9893"/>
            <a:ext cx="7315200" cy="715962"/>
          </a:xfrm>
        </p:spPr>
        <p:txBody>
          <a:bodyPr/>
          <a:lstStyle/>
          <a:p>
            <a:r>
              <a:rPr lang="en-MY" dirty="0"/>
              <a:t>Radioisotopes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45951-B882-470F-9D84-93724F158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196752"/>
            <a:ext cx="7315200" cy="5432648"/>
          </a:xfrm>
        </p:spPr>
        <p:txBody>
          <a:bodyPr/>
          <a:lstStyle/>
          <a:p>
            <a:r>
              <a:rPr lang="en-MY" dirty="0">
                <a:solidFill>
                  <a:srgbClr val="FF0000"/>
                </a:solidFill>
              </a:rPr>
              <a:t>Isotopes</a:t>
            </a:r>
            <a:r>
              <a:rPr lang="en-MY" dirty="0"/>
              <a:t> -  A particular Chemical Element which differ in </a:t>
            </a:r>
            <a:r>
              <a:rPr lang="en-MY" dirty="0">
                <a:solidFill>
                  <a:srgbClr val="FF0000"/>
                </a:solidFill>
              </a:rPr>
              <a:t>Neutron Number</a:t>
            </a:r>
          </a:p>
          <a:p>
            <a:endParaRPr lang="en-MY" dirty="0"/>
          </a:p>
          <a:p>
            <a:r>
              <a:rPr lang="en-MY" dirty="0"/>
              <a:t>All Isotopes of an Element have same number of </a:t>
            </a:r>
            <a:r>
              <a:rPr lang="en-MY" dirty="0">
                <a:solidFill>
                  <a:srgbClr val="FF0000"/>
                </a:solidFill>
              </a:rPr>
              <a:t>Protons</a:t>
            </a:r>
            <a:r>
              <a:rPr lang="en-MY" dirty="0"/>
              <a:t> in each atom.</a:t>
            </a:r>
          </a:p>
          <a:p>
            <a:pPr marL="0" indent="0">
              <a:buNone/>
            </a:pPr>
            <a:endParaRPr lang="en-MY" dirty="0"/>
          </a:p>
          <a:p>
            <a:r>
              <a:rPr lang="en-MY" dirty="0"/>
              <a:t>Some Isotopes are radioactive, ergo radioisotopes, others are stable isotopes.</a:t>
            </a:r>
          </a:p>
        </p:txBody>
      </p:sp>
    </p:spTree>
    <p:extLst>
      <p:ext uri="{BB962C8B-B14F-4D97-AF65-F5344CB8AC3E}">
        <p14:creationId xmlns:p14="http://schemas.microsoft.com/office/powerpoint/2010/main" val="4073696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86413-1F76-4B4E-8FC5-43E5FF884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8640"/>
            <a:ext cx="7315200" cy="6440760"/>
          </a:xfrm>
        </p:spPr>
        <p:txBody>
          <a:bodyPr/>
          <a:lstStyle/>
          <a:p>
            <a:r>
              <a:rPr lang="en-MY" dirty="0"/>
              <a:t>Radioisotope – An Atom with Excess Nuclear Energy; Unstable</a:t>
            </a:r>
          </a:p>
          <a:p>
            <a:r>
              <a:rPr lang="en-MY" dirty="0"/>
              <a:t>Excess Energy can be used in 3 ways</a:t>
            </a:r>
          </a:p>
          <a:p>
            <a:pPr lvl="1"/>
            <a:r>
              <a:rPr lang="en-MY" dirty="0"/>
              <a:t>Emitted from Nucleus as </a:t>
            </a:r>
            <a:r>
              <a:rPr lang="en-MY" dirty="0">
                <a:solidFill>
                  <a:srgbClr val="FF0000"/>
                </a:solidFill>
              </a:rPr>
              <a:t>Gamma Radiation</a:t>
            </a:r>
          </a:p>
          <a:p>
            <a:pPr lvl="1"/>
            <a:r>
              <a:rPr lang="en-MY" dirty="0"/>
              <a:t>Transferred to one of its electrons to release as </a:t>
            </a:r>
            <a:r>
              <a:rPr lang="en-MY" dirty="0">
                <a:solidFill>
                  <a:srgbClr val="FF0000"/>
                </a:solidFill>
              </a:rPr>
              <a:t>a conversion electron</a:t>
            </a:r>
          </a:p>
          <a:p>
            <a:pPr lvl="1"/>
            <a:r>
              <a:rPr lang="en-MY" dirty="0"/>
              <a:t>Used to create and </a:t>
            </a:r>
            <a:r>
              <a:rPr lang="en-MY" dirty="0">
                <a:solidFill>
                  <a:srgbClr val="FF0000"/>
                </a:solidFill>
              </a:rPr>
              <a:t>emit a new particle </a:t>
            </a:r>
            <a:r>
              <a:rPr lang="en-MY" dirty="0"/>
              <a:t>(alpha or beta particle) from the nucleus</a:t>
            </a:r>
          </a:p>
          <a:p>
            <a:pPr lvl="1"/>
            <a:r>
              <a:rPr lang="en-MY" dirty="0"/>
              <a:t>This is called </a:t>
            </a:r>
            <a:r>
              <a:rPr lang="en-MY" dirty="0">
                <a:solidFill>
                  <a:srgbClr val="FF0000"/>
                </a:solidFill>
              </a:rPr>
              <a:t>Radioactive Decay</a:t>
            </a:r>
          </a:p>
        </p:txBody>
      </p:sp>
    </p:spTree>
    <p:extLst>
      <p:ext uri="{BB962C8B-B14F-4D97-AF65-F5344CB8AC3E}">
        <p14:creationId xmlns:p14="http://schemas.microsoft.com/office/powerpoint/2010/main" val="576458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BED38BE-C2DA-46B5-9647-22361A248B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764704"/>
            <a:ext cx="765048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39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CAFD3-6F6A-49BC-AB1C-C54245A22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88640"/>
            <a:ext cx="7704856" cy="6408712"/>
          </a:xfrm>
        </p:spPr>
        <p:txBody>
          <a:bodyPr/>
          <a:lstStyle/>
          <a:p>
            <a:r>
              <a:rPr lang="en-MY" dirty="0"/>
              <a:t>Diagnostic Techniques – </a:t>
            </a:r>
            <a:r>
              <a:rPr lang="en-MY" dirty="0" err="1">
                <a:solidFill>
                  <a:srgbClr val="FF0000"/>
                </a:solidFill>
              </a:rPr>
              <a:t>Radiactive</a:t>
            </a:r>
            <a:r>
              <a:rPr lang="en-MY" dirty="0">
                <a:solidFill>
                  <a:srgbClr val="FF0000"/>
                </a:solidFill>
              </a:rPr>
              <a:t> Tracers</a:t>
            </a:r>
            <a:r>
              <a:rPr lang="en-MY" dirty="0"/>
              <a:t> which emit </a:t>
            </a:r>
            <a:r>
              <a:rPr lang="en-MY" dirty="0">
                <a:solidFill>
                  <a:srgbClr val="FF0000"/>
                </a:solidFill>
              </a:rPr>
              <a:t>Gamma Rays </a:t>
            </a:r>
            <a:r>
              <a:rPr lang="en-MY" dirty="0"/>
              <a:t>are Used.</a:t>
            </a:r>
          </a:p>
          <a:p>
            <a:r>
              <a:rPr lang="en-MY" dirty="0">
                <a:solidFill>
                  <a:srgbClr val="FF0000"/>
                </a:solidFill>
              </a:rPr>
              <a:t>Short-Lived Isotopes </a:t>
            </a:r>
            <a:r>
              <a:rPr lang="en-MY" dirty="0"/>
              <a:t>– linked to chemical compound, permit specific physiological processes to be scrutinized.</a:t>
            </a:r>
          </a:p>
          <a:p>
            <a:r>
              <a:rPr lang="en-MY" dirty="0"/>
              <a:t>Prescribed – </a:t>
            </a:r>
            <a:r>
              <a:rPr lang="en-MY" dirty="0">
                <a:solidFill>
                  <a:srgbClr val="FF0000"/>
                </a:solidFill>
              </a:rPr>
              <a:t>Injection, Inhalation, Oral</a:t>
            </a:r>
          </a:p>
          <a:p>
            <a:r>
              <a:rPr lang="en-MY" dirty="0">
                <a:solidFill>
                  <a:srgbClr val="FF0000"/>
                </a:solidFill>
              </a:rPr>
              <a:t>Single Photon Emission Computerised Tomography (SPECT) </a:t>
            </a:r>
            <a:r>
              <a:rPr lang="en-MY" dirty="0">
                <a:solidFill>
                  <a:schemeClr val="bg1"/>
                </a:solidFill>
              </a:rPr>
              <a:t>– scanning technology to diagnose and monitor.</a:t>
            </a:r>
            <a:endParaRPr lang="en-MY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854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upload.wikimedia.org/wikipedia/commons/thumb/9/9c/SPECT_CT.JPG/1024px-SPECT_CT.JPG">
            <a:extLst>
              <a:ext uri="{FF2B5EF4-FFF2-40B4-BE49-F238E27FC236}">
                <a16:creationId xmlns:a16="http://schemas.microsoft.com/office/drawing/2014/main" id="{A2096BC0-29FD-4E3B-94D4-69FD0C36B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3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576326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">
      <a:dk1>
        <a:srgbClr val="FFFFFF"/>
      </a:dk1>
      <a:lt1>
        <a:srgbClr val="FFFFFF"/>
      </a:lt1>
      <a:dk2>
        <a:srgbClr val="FFFFFF"/>
      </a:dk2>
      <a:lt2>
        <a:srgbClr val="0120BD"/>
      </a:lt2>
      <a:accent1>
        <a:srgbClr val="C300E6"/>
      </a:accent1>
      <a:accent2>
        <a:srgbClr val="F96F1C"/>
      </a:accent2>
      <a:accent3>
        <a:srgbClr val="FFFFFF"/>
      </a:accent3>
      <a:accent4>
        <a:srgbClr val="DADADA"/>
      </a:accent4>
      <a:accent5>
        <a:srgbClr val="DEAAF0"/>
      </a:accent5>
      <a:accent6>
        <a:srgbClr val="E26418"/>
      </a:accent6>
      <a:hlink>
        <a:srgbClr val="FFBF07"/>
      </a:hlink>
      <a:folHlink>
        <a:srgbClr val="FFFFF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245</TotalTime>
  <Words>1873</Words>
  <Application>Microsoft Office PowerPoint</Application>
  <PresentationFormat>On-screen Show (4:3)</PresentationFormat>
  <Paragraphs>333</Paragraphs>
  <Slides>45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굴림</vt:lpstr>
      <vt:lpstr>Arial</vt:lpstr>
      <vt:lpstr>Microsoft Sans Serif</vt:lpstr>
      <vt:lpstr>Verdana</vt:lpstr>
      <vt:lpstr>powerpoint-template-24</vt:lpstr>
      <vt:lpstr>Therapeutic Uses Of Radioisotopes And Radiation Therapy In Surgery</vt:lpstr>
      <vt:lpstr>Presentation Outline</vt:lpstr>
      <vt:lpstr>Introduction</vt:lpstr>
      <vt:lpstr>Nuclear Medicine Services</vt:lpstr>
      <vt:lpstr>Radioisotopes</vt:lpstr>
      <vt:lpstr>PowerPoint Presentation</vt:lpstr>
      <vt:lpstr>PowerPoint Presentation</vt:lpstr>
      <vt:lpstr>PowerPoint Presentation</vt:lpstr>
      <vt:lpstr>PowerPoint Presentation</vt:lpstr>
      <vt:lpstr>Radionuclide / Radioisotope</vt:lpstr>
      <vt:lpstr>Radiopharmaceutical</vt:lpstr>
      <vt:lpstr>PowerPoint Presentation</vt:lpstr>
      <vt:lpstr>Radionuclide (PET / CT)</vt:lpstr>
      <vt:lpstr>PowerPoint Presentation</vt:lpstr>
      <vt:lpstr>PowerPoint Presentation</vt:lpstr>
      <vt:lpstr>PowerPoint Presentation</vt:lpstr>
      <vt:lpstr>Diagnostic Uses</vt:lpstr>
      <vt:lpstr>Diagnostic - Hepatobiliary</vt:lpstr>
      <vt:lpstr>Diagnostic - Gastrointestinal</vt:lpstr>
      <vt:lpstr>Diagnostic – Bone Scan</vt:lpstr>
      <vt:lpstr>Nuclear Medicine Therapeutic Uses</vt:lpstr>
      <vt:lpstr>PowerPoint Presentation</vt:lpstr>
      <vt:lpstr>Radioactive I-131</vt:lpstr>
      <vt:lpstr>PowerPoint Presentation</vt:lpstr>
      <vt:lpstr>TARE Transarterial Radioembolization</vt:lpstr>
      <vt:lpstr>TARE</vt:lpstr>
      <vt:lpstr>TACE vs TARE</vt:lpstr>
      <vt:lpstr>TACE VS TARE</vt:lpstr>
      <vt:lpstr>Prostate Cancer</vt:lpstr>
      <vt:lpstr>Bone Palliation Radionuclide Therapy</vt:lpstr>
      <vt:lpstr>Radiotherapy</vt:lpstr>
      <vt:lpstr>Roles of Radiotherapy</vt:lpstr>
      <vt:lpstr>Primary Treatment</vt:lpstr>
      <vt:lpstr>Adjuvant Radiotherapy</vt:lpstr>
      <vt:lpstr>Adjuvant Radiotherapy</vt:lpstr>
      <vt:lpstr>Pre-operative</vt:lpstr>
      <vt:lpstr>Postoperative Radiotherapy</vt:lpstr>
      <vt:lpstr>Intraoperative Radiotherapy</vt:lpstr>
      <vt:lpstr>Chemoradiotherapy</vt:lpstr>
      <vt:lpstr>Bone Metastasis</vt:lpstr>
      <vt:lpstr>Spinal cord compression</vt:lpstr>
      <vt:lpstr>SVCO</vt:lpstr>
      <vt:lpstr>Brain Metastasis</vt:lpstr>
      <vt:lpstr>Sterilization</vt:lpstr>
      <vt:lpstr>Take Home Message</vt:lpstr>
    </vt:vector>
  </TitlesOfParts>
  <Company>Templates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Therapeutic Uses Of Radioisotopes And Radiation Therapy In Surgery</dc:title>
  <dc:creator>Karthik Krishnan</dc:creator>
  <cp:lastModifiedBy>Karthik Krishnan</cp:lastModifiedBy>
  <cp:revision>54</cp:revision>
  <dcterms:created xsi:type="dcterms:W3CDTF">2019-02-11T09:07:15Z</dcterms:created>
  <dcterms:modified xsi:type="dcterms:W3CDTF">2019-02-12T11:07:31Z</dcterms:modified>
</cp:coreProperties>
</file>