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4" r:id="rId1"/>
  </p:sldMasterIdLst>
  <p:sldIdLst>
    <p:sldId id="256" r:id="rId2"/>
    <p:sldId id="257" r:id="rId3"/>
    <p:sldId id="259" r:id="rId4"/>
    <p:sldId id="262" r:id="rId5"/>
    <p:sldId id="263" r:id="rId6"/>
    <p:sldId id="261" r:id="rId7"/>
    <p:sldId id="264" r:id="rId8"/>
    <p:sldId id="266" r:id="rId9"/>
    <p:sldId id="267" r:id="rId10"/>
    <p:sldId id="268" r:id="rId11"/>
    <p:sldId id="269" r:id="rId12"/>
    <p:sldId id="270" r:id="rId13"/>
    <p:sldId id="272" r:id="rId14"/>
    <p:sldId id="273" r:id="rId15"/>
    <p:sldId id="25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32" d="100"/>
          <a:sy n="132" d="100"/>
        </p:scale>
        <p:origin x="106"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61BEF0D-F0BB-DE4B-95CE-6DB70DBA9567}" type="datetimeFigureOut">
              <a:rPr lang="en-US" smtClean="0"/>
              <a:pPr/>
              <a:t>11/1/2018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0607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8334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025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4584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3573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6314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11/1/2018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8277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61BEF0D-F0BB-DE4B-95CE-6DB70DBA9567}" type="datetimeFigureOut">
              <a:rPr lang="en-US" smtClean="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307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61BEF0D-F0BB-DE4B-95CE-6DB70DBA9567}" type="datetimeFigureOut">
              <a:rPr lang="en-US" smtClean="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254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3727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858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2226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587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164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9677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3912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840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61BEF0D-F0BB-DE4B-95CE-6DB70DBA9567}" type="datetimeFigureOut">
              <a:rPr lang="en-US" smtClean="0"/>
              <a:pPr/>
              <a:t>11/1/2018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313915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044E2-D5E6-49A6-8D67-8C64C824F6DF}"/>
              </a:ext>
            </a:extLst>
          </p:cNvPr>
          <p:cNvSpPr>
            <a:spLocks noGrp="1"/>
          </p:cNvSpPr>
          <p:nvPr>
            <p:ph type="ctrTitle"/>
          </p:nvPr>
        </p:nvSpPr>
        <p:spPr>
          <a:xfrm>
            <a:off x="661657" y="4173949"/>
            <a:ext cx="10893095" cy="1174947"/>
          </a:xfrm>
        </p:spPr>
        <p:txBody>
          <a:bodyPr>
            <a:normAutofit/>
          </a:bodyPr>
          <a:lstStyle/>
          <a:p>
            <a:pPr>
              <a:lnSpc>
                <a:spcPct val="90000"/>
              </a:lnSpc>
            </a:pPr>
            <a:r>
              <a:rPr lang="en-MY" sz="5100"/>
              <a:t>The Enigma of The Ectopic Thyroid</a:t>
            </a:r>
          </a:p>
        </p:txBody>
      </p:sp>
      <p:sp>
        <p:nvSpPr>
          <p:cNvPr id="3" name="Subtitle 2">
            <a:extLst>
              <a:ext uri="{FF2B5EF4-FFF2-40B4-BE49-F238E27FC236}">
                <a16:creationId xmlns:a16="http://schemas.microsoft.com/office/drawing/2014/main" id="{3FBEC940-B3B7-4F40-AA02-391A46072545}"/>
              </a:ext>
            </a:extLst>
          </p:cNvPr>
          <p:cNvSpPr>
            <a:spLocks noGrp="1"/>
          </p:cNvSpPr>
          <p:nvPr>
            <p:ph type="subTitle" idx="1"/>
          </p:nvPr>
        </p:nvSpPr>
        <p:spPr>
          <a:xfrm>
            <a:off x="661657" y="5244268"/>
            <a:ext cx="10893095" cy="535304"/>
          </a:xfrm>
        </p:spPr>
        <p:txBody>
          <a:bodyPr>
            <a:normAutofit fontScale="25000" lnSpcReduction="20000"/>
          </a:bodyPr>
          <a:lstStyle/>
          <a:p>
            <a:pPr>
              <a:lnSpc>
                <a:spcPct val="90000"/>
              </a:lnSpc>
            </a:pPr>
            <a:endParaRPr lang="en-US" sz="500" dirty="0"/>
          </a:p>
          <a:p>
            <a:pPr>
              <a:lnSpc>
                <a:spcPct val="90000"/>
              </a:lnSpc>
            </a:pPr>
            <a:r>
              <a:rPr lang="en-US" sz="8000" dirty="0"/>
              <a:t> Department of general surgery</a:t>
            </a:r>
          </a:p>
          <a:p>
            <a:pPr>
              <a:lnSpc>
                <a:spcPct val="90000"/>
              </a:lnSpc>
            </a:pPr>
            <a:r>
              <a:rPr lang="en-US" sz="8000" dirty="0"/>
              <a:t> Hospital </a:t>
            </a:r>
            <a:r>
              <a:rPr lang="en-US" sz="8000" dirty="0" err="1"/>
              <a:t>universiti</a:t>
            </a:r>
            <a:r>
              <a:rPr lang="en-US" sz="8000" dirty="0"/>
              <a:t> </a:t>
            </a:r>
            <a:r>
              <a:rPr lang="en-US" sz="8000" dirty="0" err="1"/>
              <a:t>sains</a:t>
            </a:r>
            <a:r>
              <a:rPr lang="en-US" sz="8000" dirty="0"/>
              <a:t> Malaysia</a:t>
            </a:r>
          </a:p>
          <a:p>
            <a:pPr>
              <a:lnSpc>
                <a:spcPct val="90000"/>
              </a:lnSpc>
            </a:pPr>
            <a:r>
              <a:rPr lang="en-US" sz="8000" dirty="0"/>
              <a:t>6th Malaysian Breast &amp; Endocrine Surgery Course 2018</a:t>
            </a:r>
          </a:p>
          <a:p>
            <a:pPr>
              <a:lnSpc>
                <a:spcPct val="90000"/>
              </a:lnSpc>
            </a:pPr>
            <a:endParaRPr lang="en-MY" sz="500" dirty="0"/>
          </a:p>
        </p:txBody>
      </p:sp>
      <p:pic>
        <p:nvPicPr>
          <p:cNvPr id="1026" name="Picture 2" descr="Image result for HUSM transparent logo">
            <a:extLst>
              <a:ext uri="{FF2B5EF4-FFF2-40B4-BE49-F238E27FC236}">
                <a16:creationId xmlns:a16="http://schemas.microsoft.com/office/drawing/2014/main" id="{32321E96-EBB6-4B3C-B0F3-E733CBC0B7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110" y="1444825"/>
            <a:ext cx="5448111" cy="1498230"/>
          </a:xfrm>
          <a:prstGeom prst="roundRect">
            <a:avLst>
              <a:gd name="adj" fmla="val 1858"/>
            </a:avLst>
          </a:prstGeom>
          <a:noFill/>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0F8C50A-85E8-48D1-829C-5B4A5E686542}"/>
              </a:ext>
            </a:extLst>
          </p:cNvPr>
          <p:cNvPicPr>
            <a:picLocks noChangeAspect="1"/>
          </p:cNvPicPr>
          <p:nvPr/>
        </p:nvPicPr>
        <p:blipFill>
          <a:blip r:embed="rId3"/>
          <a:stretch>
            <a:fillRect/>
          </a:stretch>
        </p:blipFill>
        <p:spPr>
          <a:xfrm>
            <a:off x="6223092" y="447700"/>
            <a:ext cx="4131672" cy="3439617"/>
          </a:xfrm>
          <a:prstGeom prst="roundRect">
            <a:avLst>
              <a:gd name="adj" fmla="val 1858"/>
            </a:avLst>
          </a:prstGeom>
          <a:effectLst/>
        </p:spPr>
      </p:pic>
    </p:spTree>
    <p:extLst>
      <p:ext uri="{BB962C8B-B14F-4D97-AF65-F5344CB8AC3E}">
        <p14:creationId xmlns:p14="http://schemas.microsoft.com/office/powerpoint/2010/main" val="599472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E036B-600D-45CF-855A-09181CEF36C5}"/>
              </a:ext>
            </a:extLst>
          </p:cNvPr>
          <p:cNvSpPr>
            <a:spLocks noGrp="1"/>
          </p:cNvSpPr>
          <p:nvPr>
            <p:ph type="title"/>
          </p:nvPr>
        </p:nvSpPr>
        <p:spPr/>
        <p:txBody>
          <a:bodyPr/>
          <a:lstStyle/>
          <a:p>
            <a:r>
              <a:rPr lang="en-MY" dirty="0"/>
              <a:t>Histopathological Examination</a:t>
            </a:r>
          </a:p>
        </p:txBody>
      </p:sp>
      <p:sp>
        <p:nvSpPr>
          <p:cNvPr id="3" name="Content Placeholder 2">
            <a:extLst>
              <a:ext uri="{FF2B5EF4-FFF2-40B4-BE49-F238E27FC236}">
                <a16:creationId xmlns:a16="http://schemas.microsoft.com/office/drawing/2014/main" id="{7051B40C-E2BA-44AC-A8FD-F862C852BA60}"/>
              </a:ext>
            </a:extLst>
          </p:cNvPr>
          <p:cNvSpPr>
            <a:spLocks noGrp="1"/>
          </p:cNvSpPr>
          <p:nvPr>
            <p:ph idx="1"/>
          </p:nvPr>
        </p:nvSpPr>
        <p:spPr/>
        <p:txBody>
          <a:bodyPr>
            <a:normAutofit fontScale="92500"/>
          </a:bodyPr>
          <a:lstStyle/>
          <a:p>
            <a:r>
              <a:rPr lang="en-MY" dirty="0"/>
              <a:t>Total Thyroidectomy Specimen</a:t>
            </a:r>
          </a:p>
          <a:p>
            <a:r>
              <a:rPr lang="en-MY" dirty="0"/>
              <a:t>Sections from the right lobe and isthmus shows multifocal (4 foci) of papillary thyroid carcinoma, with the largest tumour diameter of 7mm. Malignant cells are arranged in papillary configuration with some are in compact </a:t>
            </a:r>
            <a:r>
              <a:rPr lang="en-MY" dirty="0" err="1"/>
              <a:t>microfollicles</a:t>
            </a:r>
            <a:r>
              <a:rPr lang="en-MY" dirty="0"/>
              <a:t>.</a:t>
            </a:r>
            <a:br>
              <a:rPr lang="en-MY" dirty="0"/>
            </a:br>
            <a:r>
              <a:rPr lang="en-MY" b="1" dirty="0"/>
              <a:t>Multifocal Papillary Thyroid Carcinoma pT1a </a:t>
            </a:r>
            <a:r>
              <a:rPr lang="en-MY" b="1" dirty="0" err="1"/>
              <a:t>pNX</a:t>
            </a:r>
            <a:r>
              <a:rPr lang="en-MY" b="1" dirty="0"/>
              <a:t> (TNM 8</a:t>
            </a:r>
            <a:r>
              <a:rPr lang="en-MY" b="1" baseline="30000" dirty="0"/>
              <a:t>TH</a:t>
            </a:r>
            <a:r>
              <a:rPr lang="en-MY" b="1" dirty="0"/>
              <a:t> Edition, 2016)</a:t>
            </a:r>
          </a:p>
          <a:p>
            <a:r>
              <a:rPr lang="en-MY" dirty="0"/>
              <a:t>Mediastinal Mass and Nodule are composed of Thyroid Tissue with features of Nodular Hyperplasia and Degenerative Changes. No features of Malignancy.</a:t>
            </a:r>
            <a:br>
              <a:rPr lang="en-MY" dirty="0"/>
            </a:br>
            <a:r>
              <a:rPr lang="en-MY" b="1" dirty="0"/>
              <a:t>Toxic / Hyperfunctioning Nodular Hyperplasia</a:t>
            </a:r>
          </a:p>
          <a:p>
            <a:r>
              <a:rPr lang="en-MY" dirty="0"/>
              <a:t>The ?lymph node excised turned out to be composed of thyroid tissue as well.</a:t>
            </a:r>
          </a:p>
        </p:txBody>
      </p:sp>
    </p:spTree>
    <p:extLst>
      <p:ext uri="{BB962C8B-B14F-4D97-AF65-F5344CB8AC3E}">
        <p14:creationId xmlns:p14="http://schemas.microsoft.com/office/powerpoint/2010/main" val="154918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2325A-4A4D-4AD0-80F8-6EBE8A94FAC8}"/>
              </a:ext>
            </a:extLst>
          </p:cNvPr>
          <p:cNvSpPr>
            <a:spLocks noGrp="1"/>
          </p:cNvSpPr>
          <p:nvPr>
            <p:ph type="title"/>
          </p:nvPr>
        </p:nvSpPr>
        <p:spPr/>
        <p:txBody>
          <a:bodyPr/>
          <a:lstStyle/>
          <a:p>
            <a:r>
              <a:rPr lang="en-MY" dirty="0"/>
              <a:t>Thyroid Scan</a:t>
            </a:r>
          </a:p>
        </p:txBody>
      </p:sp>
      <p:sp>
        <p:nvSpPr>
          <p:cNvPr id="3" name="Content Placeholder 2">
            <a:extLst>
              <a:ext uri="{FF2B5EF4-FFF2-40B4-BE49-F238E27FC236}">
                <a16:creationId xmlns:a16="http://schemas.microsoft.com/office/drawing/2014/main" id="{03B70988-BB3A-4C9F-BBA9-D9C362738558}"/>
              </a:ext>
            </a:extLst>
          </p:cNvPr>
          <p:cNvSpPr>
            <a:spLocks noGrp="1"/>
          </p:cNvSpPr>
          <p:nvPr>
            <p:ph idx="1"/>
          </p:nvPr>
        </p:nvSpPr>
        <p:spPr/>
        <p:txBody>
          <a:bodyPr/>
          <a:lstStyle/>
          <a:p>
            <a:r>
              <a:rPr lang="en-MY" dirty="0"/>
              <a:t>Having reviewed the Histopathological Report, and given the Mediastinal Ectopic Thyroid Mass, it was imperative to identify if there were thyroid tissue elsewhere.</a:t>
            </a:r>
          </a:p>
          <a:p>
            <a:r>
              <a:rPr lang="en-MY" dirty="0"/>
              <a:t>We had subjected her to a TC-99M Pertechnetate Scan</a:t>
            </a:r>
          </a:p>
        </p:txBody>
      </p:sp>
      <p:pic>
        <p:nvPicPr>
          <p:cNvPr id="4" name="Picture 3">
            <a:extLst>
              <a:ext uri="{FF2B5EF4-FFF2-40B4-BE49-F238E27FC236}">
                <a16:creationId xmlns:a16="http://schemas.microsoft.com/office/drawing/2014/main" id="{A22920E4-3621-4586-800F-C59B2BDC3A65}"/>
              </a:ext>
            </a:extLst>
          </p:cNvPr>
          <p:cNvPicPr>
            <a:picLocks noChangeAspect="1"/>
          </p:cNvPicPr>
          <p:nvPr/>
        </p:nvPicPr>
        <p:blipFill>
          <a:blip r:embed="rId2"/>
          <a:stretch>
            <a:fillRect/>
          </a:stretch>
        </p:blipFill>
        <p:spPr>
          <a:xfrm>
            <a:off x="1329119" y="3918577"/>
            <a:ext cx="4766881" cy="2824276"/>
          </a:xfrm>
          <a:prstGeom prst="rect">
            <a:avLst/>
          </a:prstGeom>
        </p:spPr>
      </p:pic>
      <p:sp>
        <p:nvSpPr>
          <p:cNvPr id="5" name="TextBox 4">
            <a:extLst>
              <a:ext uri="{FF2B5EF4-FFF2-40B4-BE49-F238E27FC236}">
                <a16:creationId xmlns:a16="http://schemas.microsoft.com/office/drawing/2014/main" id="{2173B770-4A29-407C-8A21-BFDA130D634F}"/>
              </a:ext>
            </a:extLst>
          </p:cNvPr>
          <p:cNvSpPr txBox="1"/>
          <p:nvPr/>
        </p:nvSpPr>
        <p:spPr>
          <a:xfrm>
            <a:off x="6258560" y="3975947"/>
            <a:ext cx="4856480" cy="2308324"/>
          </a:xfrm>
          <a:prstGeom prst="rect">
            <a:avLst/>
          </a:prstGeom>
          <a:noFill/>
        </p:spPr>
        <p:txBody>
          <a:bodyPr wrap="square" rtlCol="0">
            <a:spAutoFit/>
          </a:bodyPr>
          <a:lstStyle/>
          <a:p>
            <a:r>
              <a:rPr lang="en-MY" dirty="0"/>
              <a:t>Focal Increased Tracer Uptake is seen in the left lower neck, adjacent to the trachea at C7 Vertebra level with corresponding soft tissue lesion measuring 1.4 cm x 1.2 cm x 1.4 cm. </a:t>
            </a:r>
          </a:p>
          <a:p>
            <a:endParaRPr lang="en-MY" dirty="0"/>
          </a:p>
          <a:p>
            <a:r>
              <a:rPr lang="en-MY" b="1" dirty="0"/>
              <a:t>Scan evidence of remnant of thyroid tissue at left lower neck.</a:t>
            </a:r>
          </a:p>
        </p:txBody>
      </p:sp>
    </p:spTree>
    <p:extLst>
      <p:ext uri="{BB962C8B-B14F-4D97-AF65-F5344CB8AC3E}">
        <p14:creationId xmlns:p14="http://schemas.microsoft.com/office/powerpoint/2010/main" val="1633601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31C79-A449-436A-815A-EE3F85D5FDF0}"/>
              </a:ext>
            </a:extLst>
          </p:cNvPr>
          <p:cNvSpPr>
            <a:spLocks noGrp="1"/>
          </p:cNvSpPr>
          <p:nvPr>
            <p:ph type="title"/>
          </p:nvPr>
        </p:nvSpPr>
        <p:spPr/>
        <p:txBody>
          <a:bodyPr/>
          <a:lstStyle/>
          <a:p>
            <a:r>
              <a:rPr lang="en-MY" dirty="0"/>
              <a:t>Discussion</a:t>
            </a:r>
          </a:p>
        </p:txBody>
      </p:sp>
      <p:sp>
        <p:nvSpPr>
          <p:cNvPr id="3" name="Content Placeholder 2">
            <a:extLst>
              <a:ext uri="{FF2B5EF4-FFF2-40B4-BE49-F238E27FC236}">
                <a16:creationId xmlns:a16="http://schemas.microsoft.com/office/drawing/2014/main" id="{BE7504B9-CAE7-4183-9BB5-FF4DDB468F01}"/>
              </a:ext>
            </a:extLst>
          </p:cNvPr>
          <p:cNvSpPr>
            <a:spLocks noGrp="1"/>
          </p:cNvSpPr>
          <p:nvPr>
            <p:ph idx="1"/>
          </p:nvPr>
        </p:nvSpPr>
        <p:spPr/>
        <p:txBody>
          <a:bodyPr/>
          <a:lstStyle/>
          <a:p>
            <a:r>
              <a:rPr lang="en-MY" dirty="0"/>
              <a:t>How do we proceed from here?</a:t>
            </a:r>
          </a:p>
          <a:p>
            <a:r>
              <a:rPr lang="en-MY" dirty="0"/>
              <a:t>Post-Operative Risk Stratification</a:t>
            </a:r>
          </a:p>
          <a:p>
            <a:r>
              <a:rPr lang="en-MY" dirty="0"/>
              <a:t>RAI – In view of Prior Toxic Status</a:t>
            </a:r>
          </a:p>
          <a:p>
            <a:r>
              <a:rPr lang="en-MY" dirty="0"/>
              <a:t>Incidence of Micropapillary tumours in Toxic MNG / MNG</a:t>
            </a:r>
          </a:p>
        </p:txBody>
      </p:sp>
    </p:spTree>
    <p:extLst>
      <p:ext uri="{BB962C8B-B14F-4D97-AF65-F5344CB8AC3E}">
        <p14:creationId xmlns:p14="http://schemas.microsoft.com/office/powerpoint/2010/main" val="122197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BB555-2960-4C30-8A6D-47CB5C6490EA}"/>
              </a:ext>
            </a:extLst>
          </p:cNvPr>
          <p:cNvSpPr>
            <a:spLocks noGrp="1"/>
          </p:cNvSpPr>
          <p:nvPr>
            <p:ph type="title"/>
          </p:nvPr>
        </p:nvSpPr>
        <p:spPr/>
        <p:txBody>
          <a:bodyPr/>
          <a:lstStyle/>
          <a:p>
            <a:r>
              <a:rPr lang="en-MY" dirty="0"/>
              <a:t>RISK STRATIFICATION</a:t>
            </a:r>
          </a:p>
        </p:txBody>
      </p:sp>
      <p:sp>
        <p:nvSpPr>
          <p:cNvPr id="3" name="Content Placeholder 2">
            <a:extLst>
              <a:ext uri="{FF2B5EF4-FFF2-40B4-BE49-F238E27FC236}">
                <a16:creationId xmlns:a16="http://schemas.microsoft.com/office/drawing/2014/main" id="{22148FBD-89DF-4012-AD73-25C89BD39969}"/>
              </a:ext>
            </a:extLst>
          </p:cNvPr>
          <p:cNvSpPr>
            <a:spLocks noGrp="1"/>
          </p:cNvSpPr>
          <p:nvPr>
            <p:ph idx="1"/>
          </p:nvPr>
        </p:nvSpPr>
        <p:spPr/>
        <p:txBody>
          <a:bodyPr>
            <a:normAutofit fontScale="92500"/>
          </a:bodyPr>
          <a:lstStyle/>
          <a:p>
            <a:r>
              <a:rPr lang="en-MY" dirty="0"/>
              <a:t>The Malaysian Consensus Guidelines described three groups of risk stratification; </a:t>
            </a:r>
            <a:r>
              <a:rPr lang="en-MY" b="1" dirty="0"/>
              <a:t>1) Low-Risk 2) Intermediate-Risk 3) High-Risk</a:t>
            </a:r>
            <a:r>
              <a:rPr lang="en-MY" b="1" baseline="-25000" dirty="0"/>
              <a:t>5</a:t>
            </a:r>
            <a:endParaRPr lang="en-MY" b="1" dirty="0"/>
          </a:p>
          <a:p>
            <a:r>
              <a:rPr lang="en-MY" dirty="0"/>
              <a:t>Based on this stratification, our patient is deemed to be in the low-risk group.</a:t>
            </a:r>
          </a:p>
          <a:p>
            <a:r>
              <a:rPr lang="en-MY" dirty="0"/>
              <a:t>Should we plan for Radioactive Remnant ablation, whereby it is administered for the destruction of residual tissue as the patient has had prior toxic status.</a:t>
            </a:r>
          </a:p>
          <a:p>
            <a:r>
              <a:rPr lang="en-MY" dirty="0"/>
              <a:t>The Malaysian Consensus describes three levels of indication for post-operative RAI </a:t>
            </a:r>
            <a:r>
              <a:rPr lang="en-MY" b="1" dirty="0"/>
              <a:t>1) No Indication (Low Risk Patients) 2) Definite Indication (High-Risk Patients) 3) Uncertain Indications (Intermediate-Risk Patients)</a:t>
            </a:r>
          </a:p>
          <a:p>
            <a:r>
              <a:rPr lang="en-MY" dirty="0"/>
              <a:t>Our patient falls under the uncertain indication subgroup, because of the tumour size, and extrathyroidal extension.</a:t>
            </a:r>
          </a:p>
        </p:txBody>
      </p:sp>
    </p:spTree>
    <p:extLst>
      <p:ext uri="{BB962C8B-B14F-4D97-AF65-F5344CB8AC3E}">
        <p14:creationId xmlns:p14="http://schemas.microsoft.com/office/powerpoint/2010/main" val="827753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DBC62-4604-4769-A7B7-A6FB727A0786}"/>
              </a:ext>
            </a:extLst>
          </p:cNvPr>
          <p:cNvSpPr>
            <a:spLocks noGrp="1"/>
          </p:cNvSpPr>
          <p:nvPr>
            <p:ph type="title"/>
          </p:nvPr>
        </p:nvSpPr>
        <p:spPr/>
        <p:txBody>
          <a:bodyPr/>
          <a:lstStyle/>
          <a:p>
            <a:r>
              <a:rPr lang="en-MY" dirty="0"/>
              <a:t>Micropapillary carcinoma</a:t>
            </a:r>
          </a:p>
        </p:txBody>
      </p:sp>
      <p:sp>
        <p:nvSpPr>
          <p:cNvPr id="3" name="Content Placeholder 2">
            <a:extLst>
              <a:ext uri="{FF2B5EF4-FFF2-40B4-BE49-F238E27FC236}">
                <a16:creationId xmlns:a16="http://schemas.microsoft.com/office/drawing/2014/main" id="{C23C5C56-8E29-4B63-B123-25A18DAAFAEE}"/>
              </a:ext>
            </a:extLst>
          </p:cNvPr>
          <p:cNvSpPr>
            <a:spLocks noGrp="1"/>
          </p:cNvSpPr>
          <p:nvPr>
            <p:ph idx="1"/>
          </p:nvPr>
        </p:nvSpPr>
        <p:spPr/>
        <p:txBody>
          <a:bodyPr/>
          <a:lstStyle/>
          <a:p>
            <a:r>
              <a:rPr lang="en-MY" dirty="0"/>
              <a:t>Papillary carcinomas that measure 1.0cm or less are diagnosed as Papillary Thyroid Microcarcinomas (PTM).</a:t>
            </a:r>
          </a:p>
          <a:p>
            <a:r>
              <a:rPr lang="en-MY" dirty="0"/>
              <a:t>A relationship between large PTM and high risk features was observed for extra-thyroidal cancer extension (ETE).</a:t>
            </a:r>
          </a:p>
          <a:p>
            <a:r>
              <a:rPr lang="en-MY" dirty="0"/>
              <a:t>However, </a:t>
            </a:r>
          </a:p>
        </p:txBody>
      </p:sp>
    </p:spTree>
    <p:extLst>
      <p:ext uri="{BB962C8B-B14F-4D97-AF65-F5344CB8AC3E}">
        <p14:creationId xmlns:p14="http://schemas.microsoft.com/office/powerpoint/2010/main" val="120801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FDEBD-BBED-4E4D-991F-F95C73CB5EA9}"/>
              </a:ext>
            </a:extLst>
          </p:cNvPr>
          <p:cNvSpPr>
            <a:spLocks noGrp="1"/>
          </p:cNvSpPr>
          <p:nvPr>
            <p:ph type="title"/>
          </p:nvPr>
        </p:nvSpPr>
        <p:spPr/>
        <p:txBody>
          <a:bodyPr/>
          <a:lstStyle/>
          <a:p>
            <a:r>
              <a:rPr lang="en-MY" dirty="0"/>
              <a:t>Reference</a:t>
            </a:r>
          </a:p>
        </p:txBody>
      </p:sp>
      <p:sp>
        <p:nvSpPr>
          <p:cNvPr id="3" name="Content Placeholder 2">
            <a:extLst>
              <a:ext uri="{FF2B5EF4-FFF2-40B4-BE49-F238E27FC236}">
                <a16:creationId xmlns:a16="http://schemas.microsoft.com/office/drawing/2014/main" id="{4902CEC2-6AA9-4BA3-AFC8-484C4CE17704}"/>
              </a:ext>
            </a:extLst>
          </p:cNvPr>
          <p:cNvSpPr>
            <a:spLocks noGrp="1"/>
          </p:cNvSpPr>
          <p:nvPr>
            <p:ph idx="1"/>
          </p:nvPr>
        </p:nvSpPr>
        <p:spPr/>
        <p:txBody>
          <a:bodyPr>
            <a:normAutofit fontScale="85000" lnSpcReduction="10000"/>
          </a:bodyPr>
          <a:lstStyle/>
          <a:p>
            <a:r>
              <a:rPr lang="en-MY" dirty="0"/>
              <a:t>1. </a:t>
            </a:r>
            <a:r>
              <a:rPr lang="en-US" dirty="0"/>
              <a:t>Felice MD, </a:t>
            </a:r>
            <a:r>
              <a:rPr lang="en-US" dirty="0" err="1"/>
              <a:t>Lauro</a:t>
            </a:r>
            <a:r>
              <a:rPr lang="en-US" dirty="0"/>
              <a:t> RD, 2004 Thyroid Development and its disorders: Genetic and molecular mechanisms. Endocrine Reviews 25: 722-7460.</a:t>
            </a:r>
          </a:p>
          <a:p>
            <a:r>
              <a:rPr lang="en-US" dirty="0"/>
              <a:t>2. J. </a:t>
            </a:r>
            <a:r>
              <a:rPr lang="en-US" dirty="0" err="1"/>
              <a:t>Rosai</a:t>
            </a:r>
            <a:r>
              <a:rPr lang="en-US" dirty="0"/>
              <a:t>, L. V. Ackerman, and J. </a:t>
            </a:r>
            <a:r>
              <a:rPr lang="en-US" dirty="0" err="1"/>
              <a:t>Rosai</a:t>
            </a:r>
            <a:r>
              <a:rPr lang="en-US" dirty="0"/>
              <a:t>, </a:t>
            </a:r>
            <a:r>
              <a:rPr lang="en-US" dirty="0" err="1"/>
              <a:t>Rosai</a:t>
            </a:r>
            <a:r>
              <a:rPr lang="en-US" dirty="0"/>
              <a:t> and Ackerman’s SurgicalPathology,Mosby,Edinburgh,Scotland,2011.</a:t>
            </a:r>
          </a:p>
          <a:p>
            <a:r>
              <a:rPr lang="en-US" dirty="0"/>
              <a:t>3. Yoon JS, Won KC, Cho IH, Lee JT, Lee HW, 2007 Clinical characteristics of ectopic thyroid in Korea. Thyroid 17: 1117-1121.</a:t>
            </a:r>
          </a:p>
          <a:p>
            <a:r>
              <a:rPr lang="en-US" dirty="0"/>
              <a:t>4. </a:t>
            </a:r>
            <a:r>
              <a:rPr lang="en-US" dirty="0" err="1"/>
              <a:t>Sakorafas</a:t>
            </a:r>
            <a:r>
              <a:rPr lang="en-US" dirty="0"/>
              <a:t> GH, Vlachos A, </a:t>
            </a:r>
            <a:r>
              <a:rPr lang="en-US" dirty="0" err="1"/>
              <a:t>Tolumis</a:t>
            </a:r>
            <a:r>
              <a:rPr lang="en-US" dirty="0"/>
              <a:t> G, </a:t>
            </a:r>
            <a:r>
              <a:rPr lang="en-US" dirty="0" err="1"/>
              <a:t>Kassaras</a:t>
            </a:r>
            <a:r>
              <a:rPr lang="en-US" dirty="0"/>
              <a:t> GA, </a:t>
            </a:r>
            <a:r>
              <a:rPr lang="en-US" dirty="0" err="1"/>
              <a:t>Anagnostopoulos</a:t>
            </a:r>
            <a:r>
              <a:rPr lang="en-US" dirty="0"/>
              <a:t> GK, </a:t>
            </a:r>
            <a:r>
              <a:rPr lang="en-US" dirty="0" err="1"/>
              <a:t>Gorgogiannis</a:t>
            </a:r>
            <a:r>
              <a:rPr lang="en-US" dirty="0"/>
              <a:t> D. Ectopic intrathoracic thyroid: case report. Mt Sinai J Med. 2004;71(2):131–3</a:t>
            </a:r>
          </a:p>
          <a:p>
            <a:r>
              <a:rPr lang="en-US" dirty="0"/>
              <a:t>5. Malaysian Consensus Guidelines on Screening, Diagnosis, Treatment, and Follow-up of Well-Differentiated Thyroid Cancers - Malaysian Endocrine &amp; Metabolic Society</a:t>
            </a:r>
          </a:p>
          <a:p>
            <a:r>
              <a:rPr lang="en-MY" dirty="0"/>
              <a:t>6. Nori L. Bradley, Sam M. Wiseman. BMC Cancer. Papillary Thyroid Microcarcinoma: The significance of high risk features</a:t>
            </a:r>
          </a:p>
        </p:txBody>
      </p:sp>
    </p:spTree>
    <p:extLst>
      <p:ext uri="{BB962C8B-B14F-4D97-AF65-F5344CB8AC3E}">
        <p14:creationId xmlns:p14="http://schemas.microsoft.com/office/powerpoint/2010/main" val="3159379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A794A-9333-4AF3-B54B-3D629F481B46}"/>
              </a:ext>
            </a:extLst>
          </p:cNvPr>
          <p:cNvSpPr>
            <a:spLocks noGrp="1"/>
          </p:cNvSpPr>
          <p:nvPr>
            <p:ph type="title"/>
          </p:nvPr>
        </p:nvSpPr>
        <p:spPr/>
        <p:txBody>
          <a:bodyPr/>
          <a:lstStyle/>
          <a:p>
            <a:r>
              <a:rPr lang="en-MY" dirty="0"/>
              <a:t>Introduction</a:t>
            </a:r>
          </a:p>
        </p:txBody>
      </p:sp>
      <p:sp>
        <p:nvSpPr>
          <p:cNvPr id="3" name="Content Placeholder 2">
            <a:extLst>
              <a:ext uri="{FF2B5EF4-FFF2-40B4-BE49-F238E27FC236}">
                <a16:creationId xmlns:a16="http://schemas.microsoft.com/office/drawing/2014/main" id="{3E6BE88F-3EA1-4F72-ADE2-E37407DB3DEF}"/>
              </a:ext>
            </a:extLst>
          </p:cNvPr>
          <p:cNvSpPr>
            <a:spLocks noGrp="1"/>
          </p:cNvSpPr>
          <p:nvPr>
            <p:ph idx="1"/>
          </p:nvPr>
        </p:nvSpPr>
        <p:spPr>
          <a:xfrm>
            <a:off x="1154954" y="2346324"/>
            <a:ext cx="9589246" cy="4302125"/>
          </a:xfrm>
        </p:spPr>
        <p:txBody>
          <a:bodyPr>
            <a:normAutofit fontScale="85000" lnSpcReduction="20000"/>
          </a:bodyPr>
          <a:lstStyle/>
          <a:p>
            <a:r>
              <a:rPr lang="en-MY" dirty="0"/>
              <a:t>Ectopic Thyroid refers to the Presence of Thyroid Tissue in Locations other than the normal anterior neck region between the second and fourth tracheal cartilage. It is the most frequent form of thyroid dysgenesis, whereby it represents 48-61% of cases.</a:t>
            </a:r>
            <a:r>
              <a:rPr lang="en-MY" baseline="30000" dirty="0"/>
              <a:t>1</a:t>
            </a:r>
          </a:p>
          <a:p>
            <a:r>
              <a:rPr lang="en-MY" dirty="0"/>
              <a:t>The abnormality involves an aberrant embryogenesis of the thyroid gland during its passage from the floor  of the primitive foregut to its final pre-tracheal position.</a:t>
            </a:r>
            <a:r>
              <a:rPr lang="en-MY" baseline="30000" dirty="0"/>
              <a:t>2</a:t>
            </a:r>
            <a:endParaRPr lang="en-MY" dirty="0"/>
          </a:p>
          <a:p>
            <a:endParaRPr lang="en-MY" baseline="30000" dirty="0"/>
          </a:p>
          <a:p>
            <a:r>
              <a:rPr lang="en-MY" dirty="0"/>
              <a:t>Prevalence of this condition is between 1 per 100,000-300,000 persons and occur 1 in 4,000-8,000 patients with thyroid disease. </a:t>
            </a:r>
            <a:r>
              <a:rPr lang="en-MY" baseline="30000" dirty="0"/>
              <a:t>3 </a:t>
            </a:r>
          </a:p>
          <a:p>
            <a:endParaRPr lang="en-MY" baseline="30000" dirty="0"/>
          </a:p>
          <a:p>
            <a:r>
              <a:rPr lang="en-MY" dirty="0"/>
              <a:t>90% of all ectopic thyroid tissues are found along the path of descent, whereas about 10% are found in other anatomical locations including the mediastinum and heart. Mediastinal ectopic thyroids alone are exceedingly rare and account for less than 1% of all cases.</a:t>
            </a:r>
            <a:r>
              <a:rPr lang="en-MY" baseline="30000" dirty="0"/>
              <a:t>4</a:t>
            </a:r>
            <a:endParaRPr lang="en-MY" dirty="0"/>
          </a:p>
          <a:p>
            <a:endParaRPr lang="en-MY" dirty="0"/>
          </a:p>
          <a:p>
            <a:r>
              <a:rPr lang="en-MY" dirty="0"/>
              <a:t>We present our patient whom we initially treated as a common toxic nodular goitre, underwent a total thyroidectomy, but was incidentally noted to have a mediastinal mass. The thyroid specimen was reported as multifocal Papillary Thyroid Carcinoma, and the mediastinal mass came back as Ectopic Thyroid Tissue.</a:t>
            </a:r>
          </a:p>
          <a:p>
            <a:endParaRPr lang="en-MY" baseline="30000" dirty="0"/>
          </a:p>
          <a:p>
            <a:endParaRPr lang="en-MY" dirty="0"/>
          </a:p>
        </p:txBody>
      </p:sp>
    </p:spTree>
    <p:extLst>
      <p:ext uri="{BB962C8B-B14F-4D97-AF65-F5344CB8AC3E}">
        <p14:creationId xmlns:p14="http://schemas.microsoft.com/office/powerpoint/2010/main" val="957281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811E3-4010-4A34-A2B5-745CE5FDC26D}"/>
              </a:ext>
            </a:extLst>
          </p:cNvPr>
          <p:cNvSpPr>
            <a:spLocks noGrp="1"/>
          </p:cNvSpPr>
          <p:nvPr>
            <p:ph type="title"/>
          </p:nvPr>
        </p:nvSpPr>
        <p:spPr/>
        <p:txBody>
          <a:bodyPr/>
          <a:lstStyle/>
          <a:p>
            <a:r>
              <a:rPr lang="en-MY" dirty="0"/>
              <a:t>History; Madam R.</a:t>
            </a:r>
          </a:p>
        </p:txBody>
      </p:sp>
      <p:sp>
        <p:nvSpPr>
          <p:cNvPr id="3" name="Content Placeholder 2">
            <a:extLst>
              <a:ext uri="{FF2B5EF4-FFF2-40B4-BE49-F238E27FC236}">
                <a16:creationId xmlns:a16="http://schemas.microsoft.com/office/drawing/2014/main" id="{7435488E-4497-43B0-92D1-EF9498BAE8F8}"/>
              </a:ext>
            </a:extLst>
          </p:cNvPr>
          <p:cNvSpPr>
            <a:spLocks noGrp="1"/>
          </p:cNvSpPr>
          <p:nvPr>
            <p:ph idx="1"/>
          </p:nvPr>
        </p:nvSpPr>
        <p:spPr/>
        <p:txBody>
          <a:bodyPr>
            <a:normAutofit/>
          </a:bodyPr>
          <a:lstStyle/>
          <a:p>
            <a:r>
              <a:rPr lang="en-MY" dirty="0"/>
              <a:t>48 year old lady with underlying hypertension, presented with neck swelling for over a year duration. </a:t>
            </a:r>
          </a:p>
          <a:p>
            <a:endParaRPr lang="en-MY" dirty="0"/>
          </a:p>
          <a:p>
            <a:r>
              <a:rPr lang="en-MY" dirty="0"/>
              <a:t>She had started developing hyperthyroidism symptoms (hand tremors, palpitations, irritability, heat intolerance), and went to a </a:t>
            </a:r>
            <a:r>
              <a:rPr lang="en-MY" dirty="0" err="1"/>
              <a:t>Klinik</a:t>
            </a:r>
            <a:r>
              <a:rPr lang="en-MY" dirty="0"/>
              <a:t> Kesihatan. Initial investigation noted a goitre, with hyperthyroidism (T4 </a:t>
            </a:r>
            <a:r>
              <a:rPr lang="en-MY" b="1" dirty="0"/>
              <a:t>60.87</a:t>
            </a:r>
            <a:r>
              <a:rPr lang="en-MY" dirty="0"/>
              <a:t>, TSH </a:t>
            </a:r>
            <a:r>
              <a:rPr lang="en-MY" b="1" dirty="0"/>
              <a:t>&lt;0.005</a:t>
            </a:r>
            <a:r>
              <a:rPr lang="en-MY" dirty="0"/>
              <a:t>). She was started on </a:t>
            </a:r>
            <a:r>
              <a:rPr lang="en-MY" dirty="0" err="1"/>
              <a:t>Carbimazole</a:t>
            </a:r>
            <a:r>
              <a:rPr lang="en-MY" dirty="0"/>
              <a:t> 30mg OD and subsequently referred to us.</a:t>
            </a:r>
          </a:p>
        </p:txBody>
      </p:sp>
    </p:spTree>
    <p:extLst>
      <p:ext uri="{BB962C8B-B14F-4D97-AF65-F5344CB8AC3E}">
        <p14:creationId xmlns:p14="http://schemas.microsoft.com/office/powerpoint/2010/main" val="2564013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222EB-37FC-40C9-ADCB-4880D93B412C}"/>
              </a:ext>
            </a:extLst>
          </p:cNvPr>
          <p:cNvSpPr>
            <a:spLocks noGrp="1"/>
          </p:cNvSpPr>
          <p:nvPr>
            <p:ph type="title"/>
          </p:nvPr>
        </p:nvSpPr>
        <p:spPr/>
        <p:txBody>
          <a:bodyPr/>
          <a:lstStyle/>
          <a:p>
            <a:r>
              <a:rPr lang="en-MY" dirty="0"/>
              <a:t>SOPD Visit</a:t>
            </a:r>
          </a:p>
        </p:txBody>
      </p:sp>
      <p:sp>
        <p:nvSpPr>
          <p:cNvPr id="3" name="Content Placeholder 2">
            <a:extLst>
              <a:ext uri="{FF2B5EF4-FFF2-40B4-BE49-F238E27FC236}">
                <a16:creationId xmlns:a16="http://schemas.microsoft.com/office/drawing/2014/main" id="{9A7ED207-EA6C-4EFC-8FA9-91651F93A903}"/>
              </a:ext>
            </a:extLst>
          </p:cNvPr>
          <p:cNvSpPr>
            <a:spLocks noGrp="1"/>
          </p:cNvSpPr>
          <p:nvPr>
            <p:ph idx="1"/>
          </p:nvPr>
        </p:nvSpPr>
        <p:spPr/>
        <p:txBody>
          <a:bodyPr/>
          <a:lstStyle/>
          <a:p>
            <a:r>
              <a:rPr lang="en-MY" dirty="0"/>
              <a:t>She first visited us at our SOPD in February 2017. On our examination, she was noted to have a multinodular mass over the anterior neck. It was about 15cm x 15 cm. Firm, Non Tender and Fixed. No Lymph Nodes were palpable. The lower border of the thyroid is felt.</a:t>
            </a:r>
          </a:p>
          <a:p>
            <a:r>
              <a:rPr lang="en-MY" dirty="0"/>
              <a:t>She was subjected to an Ultrasound, with findings as follows;</a:t>
            </a:r>
          </a:p>
          <a:p>
            <a:r>
              <a:rPr lang="en-MY" dirty="0"/>
              <a:t>Enlarged Thyroid gland. Heterogenous in echogenicity with multiple nodular lesions, varying in sizes. Largest nodule is a mixed nodule predominantly solid seen at the left thyroid lobe, measuring </a:t>
            </a:r>
            <a:r>
              <a:rPr lang="en-MY" b="1" dirty="0"/>
              <a:t>3.9cm x 1.9cm x 5.0cm</a:t>
            </a:r>
            <a:r>
              <a:rPr lang="en-MY" dirty="0"/>
              <a:t>. Most of the nodules are hyperechoic with no internal vascularity. </a:t>
            </a:r>
            <a:br>
              <a:rPr lang="en-MY" dirty="0"/>
            </a:br>
            <a:br>
              <a:rPr lang="en-MY" dirty="0"/>
            </a:br>
            <a:r>
              <a:rPr lang="en-MY" b="1" dirty="0"/>
              <a:t>Diffuse Enlarged Thyroid Gland with Multinodular Nodules.</a:t>
            </a:r>
          </a:p>
        </p:txBody>
      </p:sp>
    </p:spTree>
    <p:extLst>
      <p:ext uri="{BB962C8B-B14F-4D97-AF65-F5344CB8AC3E}">
        <p14:creationId xmlns:p14="http://schemas.microsoft.com/office/powerpoint/2010/main" val="3236673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98D73-45D8-4445-A0B5-C4B0E600D36F}"/>
              </a:ext>
            </a:extLst>
          </p:cNvPr>
          <p:cNvSpPr>
            <a:spLocks noGrp="1"/>
          </p:cNvSpPr>
          <p:nvPr>
            <p:ph type="title"/>
          </p:nvPr>
        </p:nvSpPr>
        <p:spPr/>
        <p:txBody>
          <a:bodyPr/>
          <a:lstStyle/>
          <a:p>
            <a:r>
              <a:rPr lang="en-MY" dirty="0"/>
              <a:t>Ultrasound Neck</a:t>
            </a:r>
          </a:p>
        </p:txBody>
      </p:sp>
      <p:pic>
        <p:nvPicPr>
          <p:cNvPr id="6" name="Picture 5">
            <a:extLst>
              <a:ext uri="{FF2B5EF4-FFF2-40B4-BE49-F238E27FC236}">
                <a16:creationId xmlns:a16="http://schemas.microsoft.com/office/drawing/2014/main" id="{3ABB0ED7-27B8-4A2F-9B4C-D5A8C69EC25B}"/>
              </a:ext>
            </a:extLst>
          </p:cNvPr>
          <p:cNvPicPr>
            <a:picLocks noChangeAspect="1"/>
          </p:cNvPicPr>
          <p:nvPr/>
        </p:nvPicPr>
        <p:blipFill>
          <a:blip r:embed="rId2"/>
          <a:stretch>
            <a:fillRect/>
          </a:stretch>
        </p:blipFill>
        <p:spPr>
          <a:xfrm>
            <a:off x="609600" y="2383639"/>
            <a:ext cx="5411893" cy="4306709"/>
          </a:xfrm>
          <a:prstGeom prst="rect">
            <a:avLst/>
          </a:prstGeom>
        </p:spPr>
      </p:pic>
      <p:pic>
        <p:nvPicPr>
          <p:cNvPr id="7" name="Picture 6">
            <a:extLst>
              <a:ext uri="{FF2B5EF4-FFF2-40B4-BE49-F238E27FC236}">
                <a16:creationId xmlns:a16="http://schemas.microsoft.com/office/drawing/2014/main" id="{0600A490-E6FF-4A7C-B39A-04C843C10824}"/>
              </a:ext>
            </a:extLst>
          </p:cNvPr>
          <p:cNvPicPr>
            <a:picLocks noChangeAspect="1"/>
          </p:cNvPicPr>
          <p:nvPr/>
        </p:nvPicPr>
        <p:blipFill>
          <a:blip r:embed="rId3"/>
          <a:stretch>
            <a:fillRect/>
          </a:stretch>
        </p:blipFill>
        <p:spPr>
          <a:xfrm>
            <a:off x="6536222" y="2383640"/>
            <a:ext cx="5320562" cy="4306709"/>
          </a:xfrm>
          <a:prstGeom prst="rect">
            <a:avLst/>
          </a:prstGeom>
        </p:spPr>
      </p:pic>
    </p:spTree>
    <p:extLst>
      <p:ext uri="{BB962C8B-B14F-4D97-AF65-F5344CB8AC3E}">
        <p14:creationId xmlns:p14="http://schemas.microsoft.com/office/powerpoint/2010/main" val="76801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17584-6868-4229-A67E-E930CB12A6F8}"/>
              </a:ext>
            </a:extLst>
          </p:cNvPr>
          <p:cNvSpPr>
            <a:spLocks noGrp="1"/>
          </p:cNvSpPr>
          <p:nvPr>
            <p:ph type="title"/>
          </p:nvPr>
        </p:nvSpPr>
        <p:spPr/>
        <p:txBody>
          <a:bodyPr/>
          <a:lstStyle/>
          <a:p>
            <a:r>
              <a:rPr lang="en-MY" dirty="0"/>
              <a:t>SOPD Visit</a:t>
            </a:r>
          </a:p>
        </p:txBody>
      </p:sp>
      <p:sp>
        <p:nvSpPr>
          <p:cNvPr id="3" name="Content Placeholder 2">
            <a:extLst>
              <a:ext uri="{FF2B5EF4-FFF2-40B4-BE49-F238E27FC236}">
                <a16:creationId xmlns:a16="http://schemas.microsoft.com/office/drawing/2014/main" id="{581C9691-8397-4FC7-8028-4BE7586B58C4}"/>
              </a:ext>
            </a:extLst>
          </p:cNvPr>
          <p:cNvSpPr>
            <a:spLocks noGrp="1"/>
          </p:cNvSpPr>
          <p:nvPr>
            <p:ph idx="1"/>
          </p:nvPr>
        </p:nvSpPr>
        <p:spPr/>
        <p:txBody>
          <a:bodyPr>
            <a:normAutofit/>
          </a:bodyPr>
          <a:lstStyle/>
          <a:p>
            <a:r>
              <a:rPr lang="en-MY" dirty="0"/>
              <a:t>After having reviewed the Ultrasound Findings, the patient was counselled for a Total Thyroidectomy when she is euthyroid.</a:t>
            </a:r>
          </a:p>
          <a:p>
            <a:endParaRPr lang="en-MY" dirty="0"/>
          </a:p>
          <a:p>
            <a:r>
              <a:rPr lang="en-MY" dirty="0"/>
              <a:t>She was subjected to a routine IDL, which was found to be Normal.</a:t>
            </a:r>
          </a:p>
          <a:p>
            <a:endParaRPr lang="en-MY" dirty="0"/>
          </a:p>
          <a:p>
            <a:r>
              <a:rPr lang="en-MY" dirty="0"/>
              <a:t>As part of her preoperative assessment, she was subjected to a Chest X-ray.</a:t>
            </a:r>
          </a:p>
        </p:txBody>
      </p:sp>
    </p:spTree>
    <p:extLst>
      <p:ext uri="{BB962C8B-B14F-4D97-AF65-F5344CB8AC3E}">
        <p14:creationId xmlns:p14="http://schemas.microsoft.com/office/powerpoint/2010/main" val="246531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2CA561-6539-4AC3-8BD6-2CDE7F0669A7}"/>
              </a:ext>
            </a:extLst>
          </p:cNvPr>
          <p:cNvPicPr>
            <a:picLocks noChangeAspect="1"/>
          </p:cNvPicPr>
          <p:nvPr/>
        </p:nvPicPr>
        <p:blipFill>
          <a:blip r:embed="rId2"/>
          <a:stretch>
            <a:fillRect/>
          </a:stretch>
        </p:blipFill>
        <p:spPr>
          <a:xfrm>
            <a:off x="170254" y="85725"/>
            <a:ext cx="7162800" cy="6686550"/>
          </a:xfrm>
          <a:prstGeom prst="rect">
            <a:avLst/>
          </a:prstGeom>
        </p:spPr>
      </p:pic>
      <p:sp>
        <p:nvSpPr>
          <p:cNvPr id="5" name="Content Placeholder 2">
            <a:extLst>
              <a:ext uri="{FF2B5EF4-FFF2-40B4-BE49-F238E27FC236}">
                <a16:creationId xmlns:a16="http://schemas.microsoft.com/office/drawing/2014/main" id="{577C37F8-7F81-4BF1-B31E-3F6BFE47057F}"/>
              </a:ext>
            </a:extLst>
          </p:cNvPr>
          <p:cNvSpPr>
            <a:spLocks noGrp="1"/>
          </p:cNvSpPr>
          <p:nvPr>
            <p:ph idx="1"/>
          </p:nvPr>
        </p:nvSpPr>
        <p:spPr>
          <a:xfrm>
            <a:off x="7483033" y="2377795"/>
            <a:ext cx="4373301" cy="3416300"/>
          </a:xfrm>
        </p:spPr>
        <p:txBody>
          <a:bodyPr>
            <a:normAutofit lnSpcReduction="10000"/>
          </a:bodyPr>
          <a:lstStyle/>
          <a:p>
            <a:r>
              <a:rPr lang="en-MY" dirty="0"/>
              <a:t>The CXR showed no obvious opacity </a:t>
            </a:r>
            <a:r>
              <a:rPr lang="en-MY" dirty="0" err="1"/>
              <a:t>retrosternally</a:t>
            </a:r>
            <a:r>
              <a:rPr lang="en-MY" dirty="0"/>
              <a:t>, and as we could get to the lower border of the thyroid, we did not proceed for any further imaging and missed to image the retrosternal component.</a:t>
            </a:r>
          </a:p>
          <a:p>
            <a:endParaRPr lang="en-MY" dirty="0"/>
          </a:p>
          <a:p>
            <a:r>
              <a:rPr lang="en-MY" dirty="0"/>
              <a:t>After the Surgery, we had requested the radiologist to report the film in view of intraoperative findings.</a:t>
            </a:r>
          </a:p>
        </p:txBody>
      </p:sp>
    </p:spTree>
    <p:extLst>
      <p:ext uri="{BB962C8B-B14F-4D97-AF65-F5344CB8AC3E}">
        <p14:creationId xmlns:p14="http://schemas.microsoft.com/office/powerpoint/2010/main" val="352018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69401-9B0D-483A-91BD-DDD05DEA914B}"/>
              </a:ext>
            </a:extLst>
          </p:cNvPr>
          <p:cNvSpPr>
            <a:spLocks noGrp="1"/>
          </p:cNvSpPr>
          <p:nvPr>
            <p:ph type="title"/>
          </p:nvPr>
        </p:nvSpPr>
        <p:spPr/>
        <p:txBody>
          <a:bodyPr/>
          <a:lstStyle/>
          <a:p>
            <a:r>
              <a:rPr lang="en-MY" dirty="0"/>
              <a:t>Surgery</a:t>
            </a:r>
          </a:p>
        </p:txBody>
      </p:sp>
      <p:sp>
        <p:nvSpPr>
          <p:cNvPr id="3" name="Content Placeholder 2">
            <a:extLst>
              <a:ext uri="{FF2B5EF4-FFF2-40B4-BE49-F238E27FC236}">
                <a16:creationId xmlns:a16="http://schemas.microsoft.com/office/drawing/2014/main" id="{7A79D34C-FFD9-40BF-AD67-55118B8E8818}"/>
              </a:ext>
            </a:extLst>
          </p:cNvPr>
          <p:cNvSpPr>
            <a:spLocks noGrp="1"/>
          </p:cNvSpPr>
          <p:nvPr>
            <p:ph idx="1"/>
          </p:nvPr>
        </p:nvSpPr>
        <p:spPr/>
        <p:txBody>
          <a:bodyPr>
            <a:normAutofit lnSpcReduction="10000"/>
          </a:bodyPr>
          <a:lstStyle/>
          <a:p>
            <a:r>
              <a:rPr lang="en-MY" dirty="0"/>
              <a:t>Intraoperatively, she was noted to have an enlarged thyroid, with multinodular goitre 6cm x 4cm with a 1cm x 1 cm x 1 cm mass anteriorly and also at the inferior margin in the left lower lobe of the thyroid gland.</a:t>
            </a:r>
          </a:p>
          <a:p>
            <a:r>
              <a:rPr lang="en-MY" dirty="0"/>
              <a:t>Noted a single superior mediastinal mass, about 5cm x 4 cm x 3 cm, non nodular, with a smooth surface, located posterior and inferior to the thyroid. The mass is suprasternal in it’s entirety and was able to be removed from the neck with Cardiothoracic Surgery Backup.</a:t>
            </a:r>
          </a:p>
          <a:p>
            <a:r>
              <a:rPr lang="en-MY" dirty="0"/>
              <a:t>1 Enlarged ?lymph node posterior to the single mass at the level of T2 excised.</a:t>
            </a:r>
          </a:p>
          <a:p>
            <a:r>
              <a:rPr lang="en-MY" dirty="0"/>
              <a:t>Both recurrent laryngeal </a:t>
            </a:r>
            <a:r>
              <a:rPr lang="en-MY"/>
              <a:t>nerves identified </a:t>
            </a:r>
            <a:r>
              <a:rPr lang="en-MY" dirty="0"/>
              <a:t>and confirmed with nerve monitoring.</a:t>
            </a:r>
          </a:p>
        </p:txBody>
      </p:sp>
    </p:spTree>
    <p:extLst>
      <p:ext uri="{BB962C8B-B14F-4D97-AF65-F5344CB8AC3E}">
        <p14:creationId xmlns:p14="http://schemas.microsoft.com/office/powerpoint/2010/main" val="2021362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DC134B-1334-4682-ACA5-96705F9EA6E6}"/>
              </a:ext>
            </a:extLst>
          </p:cNvPr>
          <p:cNvPicPr>
            <a:picLocks noChangeAspect="1"/>
          </p:cNvPicPr>
          <p:nvPr/>
        </p:nvPicPr>
        <p:blipFill>
          <a:blip r:embed="rId2"/>
          <a:stretch>
            <a:fillRect/>
          </a:stretch>
        </p:blipFill>
        <p:spPr>
          <a:xfrm>
            <a:off x="1076960" y="1011506"/>
            <a:ext cx="4544907" cy="5601392"/>
          </a:xfrm>
          <a:prstGeom prst="rect">
            <a:avLst/>
          </a:prstGeom>
        </p:spPr>
      </p:pic>
      <p:pic>
        <p:nvPicPr>
          <p:cNvPr id="6" name="Content Placeholder 6" descr="A picture containing wall, indoor, sitting&#10;&#10;Description generated with very high confidence">
            <a:extLst>
              <a:ext uri="{FF2B5EF4-FFF2-40B4-BE49-F238E27FC236}">
                <a16:creationId xmlns:a16="http://schemas.microsoft.com/office/drawing/2014/main" id="{35EF8D92-5BDB-407F-8BB9-149F08355081}"/>
              </a:ext>
            </a:extLst>
          </p:cNvPr>
          <p:cNvPicPr>
            <a:picLocks noGrp="1" noChangeAspect="1"/>
          </p:cNvPicPr>
          <p:nvPr>
            <p:ph idx="1"/>
          </p:nvPr>
        </p:nvPicPr>
        <p:blipFill>
          <a:blip r:embed="rId3"/>
          <a:stretch>
            <a:fillRect/>
          </a:stretch>
        </p:blipFill>
        <p:spPr bwMode="auto">
          <a:xfrm>
            <a:off x="6031411" y="999653"/>
            <a:ext cx="5083629" cy="5601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3401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603</TotalTime>
  <Words>1140</Words>
  <Application>Microsoft Office PowerPoint</Application>
  <PresentationFormat>Widescreen</PresentationFormat>
  <Paragraphs>70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Century Gothic</vt:lpstr>
      <vt:lpstr>Wingdings 3</vt:lpstr>
      <vt:lpstr>Ion Boardroom</vt:lpstr>
      <vt:lpstr>The Enigma of The Ectopic Thyroid</vt:lpstr>
      <vt:lpstr>Introduction</vt:lpstr>
      <vt:lpstr>History; Madam R.</vt:lpstr>
      <vt:lpstr>SOPD Visit</vt:lpstr>
      <vt:lpstr>Ultrasound Neck</vt:lpstr>
      <vt:lpstr>SOPD Visit</vt:lpstr>
      <vt:lpstr>PowerPoint Presentation</vt:lpstr>
      <vt:lpstr>Surgery</vt:lpstr>
      <vt:lpstr>PowerPoint Presentation</vt:lpstr>
      <vt:lpstr>Histopathological Examination</vt:lpstr>
      <vt:lpstr>Thyroid Scan</vt:lpstr>
      <vt:lpstr>Discussion</vt:lpstr>
      <vt:lpstr>RISK STRATIFICATION</vt:lpstr>
      <vt:lpstr>Micropapillary carcinoma</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Karthik Krishnan</dc:creator>
  <cp:lastModifiedBy>Karthik</cp:lastModifiedBy>
  <cp:revision>45</cp:revision>
  <dcterms:created xsi:type="dcterms:W3CDTF">2018-10-17T14:39:31Z</dcterms:created>
  <dcterms:modified xsi:type="dcterms:W3CDTF">2018-11-01T14:52:10Z</dcterms:modified>
</cp:coreProperties>
</file>