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110" y="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3BFAD-1957-4165-AD4E-F1F875B2E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1453B9-3EE9-4EF1-91AE-B324C5EA99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EED1A-0CFE-4651-AD1B-3CAFC82FC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D92F6-E79A-4E1A-AE05-C8F520058BE4}" type="datetimeFigureOut">
              <a:rPr lang="en-MY" smtClean="0"/>
              <a:t>9/4/2022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B7BD8-7EEC-4544-A29E-EC2B3CB8B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C62D7-F4CB-4D46-AF3A-8194A2A44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B7D8-1750-4E76-8231-78E7E0FFAEB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96890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D3721-AB69-4F2B-81CE-5C9CAD83F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05FF57-C3F3-4704-9D9B-2859BC224C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2E1D5-A928-4FCA-AF2A-1C887A21F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D92F6-E79A-4E1A-AE05-C8F520058BE4}" type="datetimeFigureOut">
              <a:rPr lang="en-MY" smtClean="0"/>
              <a:t>9/4/2022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72A131-D9D9-40F7-B4D2-B2352A3B7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B84AC-DDE8-4710-AA53-C15480A20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B7D8-1750-4E76-8231-78E7E0FFAEB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54319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105BE4-A65A-42E5-A313-12AFE776D3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CE9EEE-898B-446D-984C-5A45DA68CE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383A55-16F9-4E2D-BF55-831E32DB9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D92F6-E79A-4E1A-AE05-C8F520058BE4}" type="datetimeFigureOut">
              <a:rPr lang="en-MY" smtClean="0"/>
              <a:t>9/4/2022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44875-04E2-459B-90EC-658A64684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825B3B-7A9B-4963-A96C-3E6982926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B7D8-1750-4E76-8231-78E7E0FFAEB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7801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90F88-DCEA-43B7-9816-E35DA1C8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13238-3A4E-4F08-BD7C-67F66FFBC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E93B9-B30E-498E-A18F-E02848B6A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D92F6-E79A-4E1A-AE05-C8F520058BE4}" type="datetimeFigureOut">
              <a:rPr lang="en-MY" smtClean="0"/>
              <a:t>9/4/2022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49BB3D-1F67-42FF-A60C-CC4C1D67F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6C8DA-23AE-4DDE-8C25-0EAC15EC1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B7D8-1750-4E76-8231-78E7E0FFAEB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51337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7711A-13D4-4C4D-A24D-F1D0E404E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EDD898-1116-4A6C-A89A-4A2AF13CB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A75EA-E96B-4E1A-B804-C8C8D8C16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D92F6-E79A-4E1A-AE05-C8F520058BE4}" type="datetimeFigureOut">
              <a:rPr lang="en-MY" smtClean="0"/>
              <a:t>9/4/2022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268D73-82A0-4E2F-BBE9-C2A678B83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810D2-D82B-4283-AA87-BDC85B65A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B7D8-1750-4E76-8231-78E7E0FFAEB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01912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9FA5D-C479-4636-925D-BB8CD5EA3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7EE9F-C69D-40E5-9506-B86AEDE022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C3190F-12BA-47C8-94EB-D2C848D736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1BAF18-A265-44F8-A0D2-245E14844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D92F6-E79A-4E1A-AE05-C8F520058BE4}" type="datetimeFigureOut">
              <a:rPr lang="en-MY" smtClean="0"/>
              <a:t>9/4/2022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C1E261-9D44-495A-A167-0587E6D32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31BF8-10E2-48EE-9914-EFDAE8D52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B7D8-1750-4E76-8231-78E7E0FFAEB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94353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65CBC-0B87-4D95-8A71-ADC3B8515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77C426-3808-48DF-B499-C3AEEB4D9E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827DEB-E1DA-4F2F-9540-3326F58470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59B3D7-0FF3-48F9-AC37-7102D26C67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8BD16F-B5B2-407D-AB75-D15F98D5D6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3BA5BD-57EC-4D14-A15E-4FE22F852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D92F6-E79A-4E1A-AE05-C8F520058BE4}" type="datetimeFigureOut">
              <a:rPr lang="en-MY" smtClean="0"/>
              <a:t>9/4/2022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0A96E8-1459-4226-B753-1EAD20F20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CF3736-AC28-4ECE-BD92-F87BA5860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B7D8-1750-4E76-8231-78E7E0FFAEB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76579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5E47A-E4E9-4EA5-8F9E-5FD0BC031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1826E2-215D-4352-94B7-BBC4CC02E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D92F6-E79A-4E1A-AE05-C8F520058BE4}" type="datetimeFigureOut">
              <a:rPr lang="en-MY" smtClean="0"/>
              <a:t>9/4/2022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9A2F89-30FA-4C26-8BDD-F1B7C897B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AB6062-D396-4D8C-B6DF-BF3EDE563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B7D8-1750-4E76-8231-78E7E0FFAEB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93860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4FB95D-BEEA-405E-A8FE-3672B6104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D92F6-E79A-4E1A-AE05-C8F520058BE4}" type="datetimeFigureOut">
              <a:rPr lang="en-MY" smtClean="0"/>
              <a:t>9/4/2022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E22B0C-F3C0-4C6B-989B-C3C8C2F32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0DD98-51F3-49EC-8352-D576EF0A1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B7D8-1750-4E76-8231-78E7E0FFAEB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85656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2C74E-D435-497A-B3E6-6E029FC25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DEB08-B6D1-4888-8B89-E39850E7CB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1CFE15-7A00-4F25-85E2-8EEB75958C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598B31-886A-4207-BA4C-CCA03D837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D92F6-E79A-4E1A-AE05-C8F520058BE4}" type="datetimeFigureOut">
              <a:rPr lang="en-MY" smtClean="0"/>
              <a:t>9/4/2022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7F504A-7C5A-46FB-965F-072462DEE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2487A-68BC-4E52-87DD-4337DEFCE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B7D8-1750-4E76-8231-78E7E0FFAEB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46593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96AE4-C9CE-47ED-A332-B48B850CD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A4042A-6FDE-43AD-A515-F4DE93D05C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C1058-5B7E-48D1-A5A2-AD687CA214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FE3B92-8150-45CD-9473-950EDBF1D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D92F6-E79A-4E1A-AE05-C8F520058BE4}" type="datetimeFigureOut">
              <a:rPr lang="en-MY" smtClean="0"/>
              <a:t>9/4/2022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5CE8DB-3979-4D75-ABC7-46BDA646D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425BEA-05FD-4F4A-AE5E-7A158C813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B7D8-1750-4E76-8231-78E7E0FFAEB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6242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0F4799-17D1-4DD9-A531-AC74573DA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EDAF13-7889-47A4-8013-6752CEC23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4F092-CFEF-4BBE-A6F2-F62B457999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D92F6-E79A-4E1A-AE05-C8F520058BE4}" type="datetimeFigureOut">
              <a:rPr lang="en-MY" smtClean="0"/>
              <a:t>9/4/2022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B07772-275E-4142-BE9E-C7B15304C0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958DA-2791-47D3-BCF9-058C82B54F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CB7D8-1750-4E76-8231-78E7E0FFAEB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6494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69EC7-94A3-4544-9AC6-E15240CF95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Case Discussion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7FFEEA-AA82-4CD6-9382-373B999419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MY" dirty="0"/>
              <a:t>Karthik Krishnan</a:t>
            </a:r>
          </a:p>
        </p:txBody>
      </p:sp>
    </p:spTree>
    <p:extLst>
      <p:ext uri="{BB962C8B-B14F-4D97-AF65-F5344CB8AC3E}">
        <p14:creationId xmlns:p14="http://schemas.microsoft.com/office/powerpoint/2010/main" val="4137884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D841C-6A25-4E63-A87D-F04BB8078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Patient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6D703-0665-4AE8-B06E-D5C1AA6392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Name: S. Naidu</a:t>
            </a:r>
          </a:p>
          <a:p>
            <a:r>
              <a:rPr lang="en-MY" dirty="0"/>
              <a:t>Age : 60</a:t>
            </a:r>
          </a:p>
          <a:p>
            <a:r>
              <a:rPr lang="en-MY" dirty="0" err="1"/>
              <a:t>Hx</a:t>
            </a:r>
            <a:r>
              <a:rPr lang="en-MY" dirty="0"/>
              <a:t> of Left Superficial Parotidectomy for Left Parotid Pleomorphic Adenoma a year ago</a:t>
            </a:r>
          </a:p>
          <a:p>
            <a:r>
              <a:rPr lang="en-MY" dirty="0"/>
              <a:t>HPE: Pleomorphic Adenoma with Squamous and cartilaginous metaplasia</a:t>
            </a:r>
          </a:p>
          <a:p>
            <a:r>
              <a:rPr lang="en-MY" dirty="0"/>
              <a:t>Moderate Build, 70kgs</a:t>
            </a:r>
          </a:p>
        </p:txBody>
      </p:sp>
    </p:spTree>
    <p:extLst>
      <p:ext uri="{BB962C8B-B14F-4D97-AF65-F5344CB8AC3E}">
        <p14:creationId xmlns:p14="http://schemas.microsoft.com/office/powerpoint/2010/main" val="3580396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044B7-FB79-4408-97E7-BF22BC2C2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HOPI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206FA-4F1D-4C40-83CB-47FA2F014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Noted to have an anterior neck swelling since childhood</a:t>
            </a:r>
          </a:p>
          <a:p>
            <a:r>
              <a:rPr lang="en-MY" dirty="0"/>
              <a:t>However not increasing in size</a:t>
            </a:r>
          </a:p>
          <a:p>
            <a:r>
              <a:rPr lang="en-MY" dirty="0"/>
              <a:t>Otherwise non-tender</a:t>
            </a:r>
          </a:p>
          <a:p>
            <a:r>
              <a:rPr lang="en-MY" dirty="0"/>
              <a:t>Asymptomatic</a:t>
            </a:r>
          </a:p>
        </p:txBody>
      </p:sp>
    </p:spTree>
    <p:extLst>
      <p:ext uri="{BB962C8B-B14F-4D97-AF65-F5344CB8AC3E}">
        <p14:creationId xmlns:p14="http://schemas.microsoft.com/office/powerpoint/2010/main" val="186540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DC107-56F2-48DF-9D04-904774C97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Further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EB947-61F8-4A4F-A0D6-F2F6E35DB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Housewife</a:t>
            </a:r>
          </a:p>
          <a:p>
            <a:r>
              <a:rPr lang="en-MY" dirty="0"/>
              <a:t>No family history of malignancy</a:t>
            </a:r>
          </a:p>
          <a:p>
            <a:r>
              <a:rPr lang="en-MY" dirty="0"/>
              <a:t>No constitutional symptoms</a:t>
            </a:r>
          </a:p>
          <a:p>
            <a:r>
              <a:rPr lang="en-MY" dirty="0"/>
              <a:t>No dysphagia</a:t>
            </a:r>
          </a:p>
          <a:p>
            <a:r>
              <a:rPr lang="en-MY" dirty="0"/>
              <a:t>No tremors</a:t>
            </a:r>
          </a:p>
          <a:p>
            <a:r>
              <a:rPr lang="en-MY" dirty="0"/>
              <a:t>No palpitations</a:t>
            </a:r>
          </a:p>
          <a:p>
            <a:endParaRPr lang="en-MY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755057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981F0-8309-41A4-8A39-3D6335909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/>
              <a:t>Clinical Examination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3E834-191D-4403-9560-F4DA10A3A2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Central Neck Swelling</a:t>
            </a:r>
          </a:p>
          <a:p>
            <a:r>
              <a:rPr lang="en-MY" dirty="0"/>
              <a:t>2x2cm</a:t>
            </a:r>
          </a:p>
          <a:p>
            <a:r>
              <a:rPr lang="en-MY" dirty="0"/>
              <a:t>No skin changes</a:t>
            </a:r>
          </a:p>
          <a:p>
            <a:r>
              <a:rPr lang="en-MY" dirty="0"/>
              <a:t>Non-tender</a:t>
            </a:r>
          </a:p>
          <a:p>
            <a:r>
              <a:rPr lang="en-MY" dirty="0"/>
              <a:t>Moves with tongue protrusion</a:t>
            </a:r>
          </a:p>
          <a:p>
            <a:r>
              <a:rPr lang="en-MY" dirty="0"/>
              <a:t>Does not move with deglutition</a:t>
            </a:r>
          </a:p>
          <a:p>
            <a:r>
              <a:rPr lang="en-MY" dirty="0"/>
              <a:t>No lymph nodes palpable</a:t>
            </a:r>
          </a:p>
          <a:p>
            <a:r>
              <a:rPr lang="en-MY" dirty="0"/>
              <a:t>No dilated vein/skin changes</a:t>
            </a:r>
          </a:p>
        </p:txBody>
      </p:sp>
      <p:pic>
        <p:nvPicPr>
          <p:cNvPr id="1026" name="Picture 2" descr="thyroglossal cyst Archives | RER MedApps">
            <a:extLst>
              <a:ext uri="{FF2B5EF4-FFF2-40B4-BE49-F238E27FC236}">
                <a16:creationId xmlns:a16="http://schemas.microsoft.com/office/drawing/2014/main" id="{22954F67-E9CE-477A-A457-F9E890E188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092" y="1236904"/>
            <a:ext cx="6217922" cy="359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7112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4ED48-5EFD-49C8-A404-601BCFF0F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Blood </a:t>
            </a:r>
            <a:r>
              <a:rPr lang="en-MY" dirty="0" err="1"/>
              <a:t>Ix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41D57-66D6-43B2-BAD4-81D4C3F22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Unremarkable blood panel</a:t>
            </a:r>
          </a:p>
          <a:p>
            <a:r>
              <a:rPr lang="en-MY" dirty="0"/>
              <a:t>TSH 3.87 / T4 12.59</a:t>
            </a:r>
          </a:p>
          <a:p>
            <a:endParaRPr lang="en-MY" dirty="0"/>
          </a:p>
          <a:p>
            <a:r>
              <a:rPr lang="en-MY" dirty="0"/>
              <a:t>Proceed for Imaging</a:t>
            </a:r>
          </a:p>
        </p:txBody>
      </p:sp>
    </p:spTree>
    <p:extLst>
      <p:ext uri="{BB962C8B-B14F-4D97-AF65-F5344CB8AC3E}">
        <p14:creationId xmlns:p14="http://schemas.microsoft.com/office/powerpoint/2010/main" val="411933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F9B822F-893E-44C8-963C-64F50ACEC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878C92-0993-4D19-A05D-2680F8403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216"/>
            <a:ext cx="10515600" cy="1325563"/>
          </a:xfrm>
        </p:spPr>
        <p:txBody>
          <a:bodyPr>
            <a:normAutofit/>
          </a:bodyPr>
          <a:lstStyle/>
          <a:p>
            <a:r>
              <a:rPr lang="en-MY">
                <a:solidFill>
                  <a:schemeClr val="bg1"/>
                </a:solidFill>
              </a:rPr>
              <a:t>USG Findings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72D42F-CCAE-40E8-A2B2-929DABECEB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309" b="-1"/>
          <a:stretch/>
        </p:blipFill>
        <p:spPr>
          <a:xfrm>
            <a:off x="841248" y="2516777"/>
            <a:ext cx="6236208" cy="366018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769C7-9606-404A-973D-C74AD7EAD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6848" y="2516777"/>
            <a:ext cx="3803904" cy="3660185"/>
          </a:xfrm>
        </p:spPr>
        <p:txBody>
          <a:bodyPr anchor="ctr">
            <a:normAutofit/>
          </a:bodyPr>
          <a:lstStyle/>
          <a:p>
            <a:r>
              <a:rPr lang="en-MY" sz="2200"/>
              <a:t>Well-defined cystic lesion seen at the midline of anterior neck at level of hyoid bone</a:t>
            </a:r>
          </a:p>
          <a:p>
            <a:r>
              <a:rPr lang="en-MY" sz="2200"/>
              <a:t>At inferior aspect of lesion, there is hypoechoic content seen. </a:t>
            </a:r>
          </a:p>
          <a:p>
            <a:r>
              <a:rPr lang="en-MY" sz="2200"/>
              <a:t>No intralesional vascularity or calcification seen</a:t>
            </a:r>
          </a:p>
        </p:txBody>
      </p:sp>
    </p:spTree>
    <p:extLst>
      <p:ext uri="{BB962C8B-B14F-4D97-AF65-F5344CB8AC3E}">
        <p14:creationId xmlns:p14="http://schemas.microsoft.com/office/powerpoint/2010/main" val="4274350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7E418-5F9A-497D-946C-4CD12BD8A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Impression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1F382-0D3D-4585-85E8-A3C6357AA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Thyroglossal Cyst</a:t>
            </a:r>
          </a:p>
          <a:p>
            <a:endParaRPr lang="en-MY" dirty="0"/>
          </a:p>
          <a:p>
            <a:r>
              <a:rPr lang="en-MY" dirty="0"/>
              <a:t>For </a:t>
            </a:r>
            <a:r>
              <a:rPr lang="en-MY"/>
              <a:t>Sistrunk Procedure</a:t>
            </a:r>
          </a:p>
        </p:txBody>
      </p:sp>
    </p:spTree>
    <p:extLst>
      <p:ext uri="{BB962C8B-B14F-4D97-AF65-F5344CB8AC3E}">
        <p14:creationId xmlns:p14="http://schemas.microsoft.com/office/powerpoint/2010/main" val="4271104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1721</TotalTime>
  <Words>158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Case Discussion</vt:lpstr>
      <vt:lpstr>Patient Information</vt:lpstr>
      <vt:lpstr>HOPI</vt:lpstr>
      <vt:lpstr>Further History</vt:lpstr>
      <vt:lpstr>Clinical Examination</vt:lpstr>
      <vt:lpstr>Blood Ix</vt:lpstr>
      <vt:lpstr>USG Findings</vt:lpstr>
      <vt:lpstr>Impression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Discussion</dc:title>
  <dc:creator>Karthik</dc:creator>
  <cp:lastModifiedBy>Karthik</cp:lastModifiedBy>
  <cp:revision>2</cp:revision>
  <dcterms:created xsi:type="dcterms:W3CDTF">2022-04-09T00:54:21Z</dcterms:created>
  <dcterms:modified xsi:type="dcterms:W3CDTF">2022-04-10T05:35:26Z</dcterms:modified>
</cp:coreProperties>
</file>