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32" d="100"/>
          <a:sy n="32" d="100"/>
        </p:scale>
        <p:origin x="62" y="134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3B431-C9F6-4935-B791-7A797F2E753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MY"/>
          </a:p>
        </p:txBody>
      </p:sp>
      <p:sp>
        <p:nvSpPr>
          <p:cNvPr id="3" name="Subtitle 2">
            <a:extLst>
              <a:ext uri="{FF2B5EF4-FFF2-40B4-BE49-F238E27FC236}">
                <a16:creationId xmlns:a16="http://schemas.microsoft.com/office/drawing/2014/main" id="{6B9CBF3C-9D50-4F1C-BCE1-E700FBB7FA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MY"/>
          </a:p>
        </p:txBody>
      </p:sp>
      <p:sp>
        <p:nvSpPr>
          <p:cNvPr id="4" name="Date Placeholder 3">
            <a:extLst>
              <a:ext uri="{FF2B5EF4-FFF2-40B4-BE49-F238E27FC236}">
                <a16:creationId xmlns:a16="http://schemas.microsoft.com/office/drawing/2014/main" id="{A5ACE03F-F46F-43E0-8EE1-6B23B6A86826}"/>
              </a:ext>
            </a:extLst>
          </p:cNvPr>
          <p:cNvSpPr>
            <a:spLocks noGrp="1"/>
          </p:cNvSpPr>
          <p:nvPr>
            <p:ph type="dt" sz="half" idx="10"/>
          </p:nvPr>
        </p:nvSpPr>
        <p:spPr/>
        <p:txBody>
          <a:bodyPr/>
          <a:lstStyle/>
          <a:p>
            <a:fld id="{F80624CD-88E0-4A47-8F93-65643C635B67}" type="datetimeFigureOut">
              <a:rPr lang="en-MY" smtClean="0"/>
              <a:t>22/2/2022</a:t>
            </a:fld>
            <a:endParaRPr lang="en-MY"/>
          </a:p>
        </p:txBody>
      </p:sp>
      <p:sp>
        <p:nvSpPr>
          <p:cNvPr id="5" name="Footer Placeholder 4">
            <a:extLst>
              <a:ext uri="{FF2B5EF4-FFF2-40B4-BE49-F238E27FC236}">
                <a16:creationId xmlns:a16="http://schemas.microsoft.com/office/drawing/2014/main" id="{6673EB3C-2173-4D4C-AC9C-08C4E41E757D}"/>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582017B1-F6BE-4DEE-A038-E98A6EC34954}"/>
              </a:ext>
            </a:extLst>
          </p:cNvPr>
          <p:cNvSpPr>
            <a:spLocks noGrp="1"/>
          </p:cNvSpPr>
          <p:nvPr>
            <p:ph type="sldNum" sz="quarter" idx="12"/>
          </p:nvPr>
        </p:nvSpPr>
        <p:spPr/>
        <p:txBody>
          <a:bodyPr/>
          <a:lstStyle/>
          <a:p>
            <a:fld id="{095FCF45-121B-4388-A47B-0DC20C4262FA}" type="slidenum">
              <a:rPr lang="en-MY" smtClean="0"/>
              <a:t>‹#›</a:t>
            </a:fld>
            <a:endParaRPr lang="en-MY"/>
          </a:p>
        </p:txBody>
      </p:sp>
    </p:spTree>
    <p:extLst>
      <p:ext uri="{BB962C8B-B14F-4D97-AF65-F5344CB8AC3E}">
        <p14:creationId xmlns:p14="http://schemas.microsoft.com/office/powerpoint/2010/main" val="424001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1C188-FD22-4F29-8CB9-7FC5EA217294}"/>
              </a:ext>
            </a:extLst>
          </p:cNvPr>
          <p:cNvSpPr>
            <a:spLocks noGrp="1"/>
          </p:cNvSpPr>
          <p:nvPr>
            <p:ph type="title"/>
          </p:nvPr>
        </p:nvSpPr>
        <p:spPr/>
        <p:txBody>
          <a:bodyPr/>
          <a:lstStyle/>
          <a:p>
            <a:r>
              <a:rPr lang="en-US"/>
              <a:t>Click to edit Master title style</a:t>
            </a:r>
            <a:endParaRPr lang="en-MY"/>
          </a:p>
        </p:txBody>
      </p:sp>
      <p:sp>
        <p:nvSpPr>
          <p:cNvPr id="3" name="Vertical Text Placeholder 2">
            <a:extLst>
              <a:ext uri="{FF2B5EF4-FFF2-40B4-BE49-F238E27FC236}">
                <a16:creationId xmlns:a16="http://schemas.microsoft.com/office/drawing/2014/main" id="{2C9C2571-7057-40E0-9792-3B8B5F68D6C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B2FE2596-727D-4AA7-A717-19C8E6324D23}"/>
              </a:ext>
            </a:extLst>
          </p:cNvPr>
          <p:cNvSpPr>
            <a:spLocks noGrp="1"/>
          </p:cNvSpPr>
          <p:nvPr>
            <p:ph type="dt" sz="half" idx="10"/>
          </p:nvPr>
        </p:nvSpPr>
        <p:spPr/>
        <p:txBody>
          <a:bodyPr/>
          <a:lstStyle/>
          <a:p>
            <a:fld id="{F80624CD-88E0-4A47-8F93-65643C635B67}" type="datetimeFigureOut">
              <a:rPr lang="en-MY" smtClean="0"/>
              <a:t>22/2/2022</a:t>
            </a:fld>
            <a:endParaRPr lang="en-MY"/>
          </a:p>
        </p:txBody>
      </p:sp>
      <p:sp>
        <p:nvSpPr>
          <p:cNvPr id="5" name="Footer Placeholder 4">
            <a:extLst>
              <a:ext uri="{FF2B5EF4-FFF2-40B4-BE49-F238E27FC236}">
                <a16:creationId xmlns:a16="http://schemas.microsoft.com/office/drawing/2014/main" id="{52921FB0-1D03-42D2-B894-85157907157E}"/>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159AE472-DE30-4CC5-97A4-89E4B05A02A8}"/>
              </a:ext>
            </a:extLst>
          </p:cNvPr>
          <p:cNvSpPr>
            <a:spLocks noGrp="1"/>
          </p:cNvSpPr>
          <p:nvPr>
            <p:ph type="sldNum" sz="quarter" idx="12"/>
          </p:nvPr>
        </p:nvSpPr>
        <p:spPr/>
        <p:txBody>
          <a:bodyPr/>
          <a:lstStyle/>
          <a:p>
            <a:fld id="{095FCF45-121B-4388-A47B-0DC20C4262FA}" type="slidenum">
              <a:rPr lang="en-MY" smtClean="0"/>
              <a:t>‹#›</a:t>
            </a:fld>
            <a:endParaRPr lang="en-MY"/>
          </a:p>
        </p:txBody>
      </p:sp>
    </p:spTree>
    <p:extLst>
      <p:ext uri="{BB962C8B-B14F-4D97-AF65-F5344CB8AC3E}">
        <p14:creationId xmlns:p14="http://schemas.microsoft.com/office/powerpoint/2010/main" val="412714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0F39B12-7F8C-46E0-A6A1-D92CB5E17E8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MY"/>
          </a:p>
        </p:txBody>
      </p:sp>
      <p:sp>
        <p:nvSpPr>
          <p:cNvPr id="3" name="Vertical Text Placeholder 2">
            <a:extLst>
              <a:ext uri="{FF2B5EF4-FFF2-40B4-BE49-F238E27FC236}">
                <a16:creationId xmlns:a16="http://schemas.microsoft.com/office/drawing/2014/main" id="{471099B0-3183-42E0-961E-C0AE2CDA5B9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D22D202E-BE00-4143-9762-3C676556F3A6}"/>
              </a:ext>
            </a:extLst>
          </p:cNvPr>
          <p:cNvSpPr>
            <a:spLocks noGrp="1"/>
          </p:cNvSpPr>
          <p:nvPr>
            <p:ph type="dt" sz="half" idx="10"/>
          </p:nvPr>
        </p:nvSpPr>
        <p:spPr/>
        <p:txBody>
          <a:bodyPr/>
          <a:lstStyle/>
          <a:p>
            <a:fld id="{F80624CD-88E0-4A47-8F93-65643C635B67}" type="datetimeFigureOut">
              <a:rPr lang="en-MY" smtClean="0"/>
              <a:t>22/2/2022</a:t>
            </a:fld>
            <a:endParaRPr lang="en-MY"/>
          </a:p>
        </p:txBody>
      </p:sp>
      <p:sp>
        <p:nvSpPr>
          <p:cNvPr id="5" name="Footer Placeholder 4">
            <a:extLst>
              <a:ext uri="{FF2B5EF4-FFF2-40B4-BE49-F238E27FC236}">
                <a16:creationId xmlns:a16="http://schemas.microsoft.com/office/drawing/2014/main" id="{3F114D36-5D90-4190-B4A0-52C1550170E8}"/>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5AE63083-C227-4EF2-B6B7-3B5382891281}"/>
              </a:ext>
            </a:extLst>
          </p:cNvPr>
          <p:cNvSpPr>
            <a:spLocks noGrp="1"/>
          </p:cNvSpPr>
          <p:nvPr>
            <p:ph type="sldNum" sz="quarter" idx="12"/>
          </p:nvPr>
        </p:nvSpPr>
        <p:spPr/>
        <p:txBody>
          <a:bodyPr/>
          <a:lstStyle/>
          <a:p>
            <a:fld id="{095FCF45-121B-4388-A47B-0DC20C4262FA}" type="slidenum">
              <a:rPr lang="en-MY" smtClean="0"/>
              <a:t>‹#›</a:t>
            </a:fld>
            <a:endParaRPr lang="en-MY"/>
          </a:p>
        </p:txBody>
      </p:sp>
    </p:spTree>
    <p:extLst>
      <p:ext uri="{BB962C8B-B14F-4D97-AF65-F5344CB8AC3E}">
        <p14:creationId xmlns:p14="http://schemas.microsoft.com/office/powerpoint/2010/main" val="888116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B2D-A2EB-4A06-A3B0-FFEF04384237}"/>
              </a:ext>
            </a:extLst>
          </p:cNvPr>
          <p:cNvSpPr>
            <a:spLocks noGrp="1"/>
          </p:cNvSpPr>
          <p:nvPr>
            <p:ph type="title"/>
          </p:nvPr>
        </p:nvSpPr>
        <p:spPr/>
        <p:txBody>
          <a:bodyPr/>
          <a:lstStyle/>
          <a:p>
            <a:r>
              <a:rPr lang="en-US"/>
              <a:t>Click to edit Master title style</a:t>
            </a:r>
            <a:endParaRPr lang="en-MY"/>
          </a:p>
        </p:txBody>
      </p:sp>
      <p:sp>
        <p:nvSpPr>
          <p:cNvPr id="3" name="Content Placeholder 2">
            <a:extLst>
              <a:ext uri="{FF2B5EF4-FFF2-40B4-BE49-F238E27FC236}">
                <a16:creationId xmlns:a16="http://schemas.microsoft.com/office/drawing/2014/main" id="{ED528446-16D0-46BE-B2FB-FA280C1081F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57DA004E-E0F4-41DF-949A-689883B499D4}"/>
              </a:ext>
            </a:extLst>
          </p:cNvPr>
          <p:cNvSpPr>
            <a:spLocks noGrp="1"/>
          </p:cNvSpPr>
          <p:nvPr>
            <p:ph type="dt" sz="half" idx="10"/>
          </p:nvPr>
        </p:nvSpPr>
        <p:spPr/>
        <p:txBody>
          <a:bodyPr/>
          <a:lstStyle/>
          <a:p>
            <a:fld id="{F80624CD-88E0-4A47-8F93-65643C635B67}" type="datetimeFigureOut">
              <a:rPr lang="en-MY" smtClean="0"/>
              <a:t>22/2/2022</a:t>
            </a:fld>
            <a:endParaRPr lang="en-MY"/>
          </a:p>
        </p:txBody>
      </p:sp>
      <p:sp>
        <p:nvSpPr>
          <p:cNvPr id="5" name="Footer Placeholder 4">
            <a:extLst>
              <a:ext uri="{FF2B5EF4-FFF2-40B4-BE49-F238E27FC236}">
                <a16:creationId xmlns:a16="http://schemas.microsoft.com/office/drawing/2014/main" id="{1E3487CA-8970-42B8-9233-3672CC054D44}"/>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C6327EEF-BB23-4B5F-BD7A-D7D27FA96E92}"/>
              </a:ext>
            </a:extLst>
          </p:cNvPr>
          <p:cNvSpPr>
            <a:spLocks noGrp="1"/>
          </p:cNvSpPr>
          <p:nvPr>
            <p:ph type="sldNum" sz="quarter" idx="12"/>
          </p:nvPr>
        </p:nvSpPr>
        <p:spPr/>
        <p:txBody>
          <a:bodyPr/>
          <a:lstStyle/>
          <a:p>
            <a:fld id="{095FCF45-121B-4388-A47B-0DC20C4262FA}" type="slidenum">
              <a:rPr lang="en-MY" smtClean="0"/>
              <a:t>‹#›</a:t>
            </a:fld>
            <a:endParaRPr lang="en-MY"/>
          </a:p>
        </p:txBody>
      </p:sp>
    </p:spTree>
    <p:extLst>
      <p:ext uri="{BB962C8B-B14F-4D97-AF65-F5344CB8AC3E}">
        <p14:creationId xmlns:p14="http://schemas.microsoft.com/office/powerpoint/2010/main" val="2885869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49D48-5EB6-4993-BFB4-C8F78E79CD1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MY"/>
          </a:p>
        </p:txBody>
      </p:sp>
      <p:sp>
        <p:nvSpPr>
          <p:cNvPr id="3" name="Text Placeholder 2">
            <a:extLst>
              <a:ext uri="{FF2B5EF4-FFF2-40B4-BE49-F238E27FC236}">
                <a16:creationId xmlns:a16="http://schemas.microsoft.com/office/drawing/2014/main" id="{1AEFA35A-65A4-4344-844A-17AEF82A639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B66B9CA-F63A-45A9-BC1D-A5E74768861B}"/>
              </a:ext>
            </a:extLst>
          </p:cNvPr>
          <p:cNvSpPr>
            <a:spLocks noGrp="1"/>
          </p:cNvSpPr>
          <p:nvPr>
            <p:ph type="dt" sz="half" idx="10"/>
          </p:nvPr>
        </p:nvSpPr>
        <p:spPr/>
        <p:txBody>
          <a:bodyPr/>
          <a:lstStyle/>
          <a:p>
            <a:fld id="{F80624CD-88E0-4A47-8F93-65643C635B67}" type="datetimeFigureOut">
              <a:rPr lang="en-MY" smtClean="0"/>
              <a:t>22/2/2022</a:t>
            </a:fld>
            <a:endParaRPr lang="en-MY"/>
          </a:p>
        </p:txBody>
      </p:sp>
      <p:sp>
        <p:nvSpPr>
          <p:cNvPr id="5" name="Footer Placeholder 4">
            <a:extLst>
              <a:ext uri="{FF2B5EF4-FFF2-40B4-BE49-F238E27FC236}">
                <a16:creationId xmlns:a16="http://schemas.microsoft.com/office/drawing/2014/main" id="{7D179010-B976-48EF-92D5-251838E6D265}"/>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30422FFF-3DBD-4944-925B-5749E4C5B7B5}"/>
              </a:ext>
            </a:extLst>
          </p:cNvPr>
          <p:cNvSpPr>
            <a:spLocks noGrp="1"/>
          </p:cNvSpPr>
          <p:nvPr>
            <p:ph type="sldNum" sz="quarter" idx="12"/>
          </p:nvPr>
        </p:nvSpPr>
        <p:spPr/>
        <p:txBody>
          <a:bodyPr/>
          <a:lstStyle/>
          <a:p>
            <a:fld id="{095FCF45-121B-4388-A47B-0DC20C4262FA}" type="slidenum">
              <a:rPr lang="en-MY" smtClean="0"/>
              <a:t>‹#›</a:t>
            </a:fld>
            <a:endParaRPr lang="en-MY"/>
          </a:p>
        </p:txBody>
      </p:sp>
    </p:spTree>
    <p:extLst>
      <p:ext uri="{BB962C8B-B14F-4D97-AF65-F5344CB8AC3E}">
        <p14:creationId xmlns:p14="http://schemas.microsoft.com/office/powerpoint/2010/main" val="3109151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72544-D5B3-49CE-9C6B-83492CA96E33}"/>
              </a:ext>
            </a:extLst>
          </p:cNvPr>
          <p:cNvSpPr>
            <a:spLocks noGrp="1"/>
          </p:cNvSpPr>
          <p:nvPr>
            <p:ph type="title"/>
          </p:nvPr>
        </p:nvSpPr>
        <p:spPr/>
        <p:txBody>
          <a:bodyPr/>
          <a:lstStyle/>
          <a:p>
            <a:r>
              <a:rPr lang="en-US"/>
              <a:t>Click to edit Master title style</a:t>
            </a:r>
            <a:endParaRPr lang="en-MY"/>
          </a:p>
        </p:txBody>
      </p:sp>
      <p:sp>
        <p:nvSpPr>
          <p:cNvPr id="3" name="Content Placeholder 2">
            <a:extLst>
              <a:ext uri="{FF2B5EF4-FFF2-40B4-BE49-F238E27FC236}">
                <a16:creationId xmlns:a16="http://schemas.microsoft.com/office/drawing/2014/main" id="{42AD69F0-B6C9-4B40-8BC9-E28C100C241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Content Placeholder 3">
            <a:extLst>
              <a:ext uri="{FF2B5EF4-FFF2-40B4-BE49-F238E27FC236}">
                <a16:creationId xmlns:a16="http://schemas.microsoft.com/office/drawing/2014/main" id="{9F1877D5-A99B-4038-BFA2-71A7FD22837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Date Placeholder 4">
            <a:extLst>
              <a:ext uri="{FF2B5EF4-FFF2-40B4-BE49-F238E27FC236}">
                <a16:creationId xmlns:a16="http://schemas.microsoft.com/office/drawing/2014/main" id="{C4F8B245-A78E-4F44-8829-B52E23953E23}"/>
              </a:ext>
            </a:extLst>
          </p:cNvPr>
          <p:cNvSpPr>
            <a:spLocks noGrp="1"/>
          </p:cNvSpPr>
          <p:nvPr>
            <p:ph type="dt" sz="half" idx="10"/>
          </p:nvPr>
        </p:nvSpPr>
        <p:spPr/>
        <p:txBody>
          <a:bodyPr/>
          <a:lstStyle/>
          <a:p>
            <a:fld id="{F80624CD-88E0-4A47-8F93-65643C635B67}" type="datetimeFigureOut">
              <a:rPr lang="en-MY" smtClean="0"/>
              <a:t>22/2/2022</a:t>
            </a:fld>
            <a:endParaRPr lang="en-MY"/>
          </a:p>
        </p:txBody>
      </p:sp>
      <p:sp>
        <p:nvSpPr>
          <p:cNvPr id="6" name="Footer Placeholder 5">
            <a:extLst>
              <a:ext uri="{FF2B5EF4-FFF2-40B4-BE49-F238E27FC236}">
                <a16:creationId xmlns:a16="http://schemas.microsoft.com/office/drawing/2014/main" id="{775109BD-AC74-4EA6-A0B6-3AEA20FB88BE}"/>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50156CCE-9520-407C-8080-A71219861060}"/>
              </a:ext>
            </a:extLst>
          </p:cNvPr>
          <p:cNvSpPr>
            <a:spLocks noGrp="1"/>
          </p:cNvSpPr>
          <p:nvPr>
            <p:ph type="sldNum" sz="quarter" idx="12"/>
          </p:nvPr>
        </p:nvSpPr>
        <p:spPr/>
        <p:txBody>
          <a:bodyPr/>
          <a:lstStyle/>
          <a:p>
            <a:fld id="{095FCF45-121B-4388-A47B-0DC20C4262FA}" type="slidenum">
              <a:rPr lang="en-MY" smtClean="0"/>
              <a:t>‹#›</a:t>
            </a:fld>
            <a:endParaRPr lang="en-MY"/>
          </a:p>
        </p:txBody>
      </p:sp>
    </p:spTree>
    <p:extLst>
      <p:ext uri="{BB962C8B-B14F-4D97-AF65-F5344CB8AC3E}">
        <p14:creationId xmlns:p14="http://schemas.microsoft.com/office/powerpoint/2010/main" val="3015476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46C29-FC1A-4C0F-82FB-96367C5EC22F}"/>
              </a:ext>
            </a:extLst>
          </p:cNvPr>
          <p:cNvSpPr>
            <a:spLocks noGrp="1"/>
          </p:cNvSpPr>
          <p:nvPr>
            <p:ph type="title"/>
          </p:nvPr>
        </p:nvSpPr>
        <p:spPr>
          <a:xfrm>
            <a:off x="839788" y="365125"/>
            <a:ext cx="10515600" cy="1325563"/>
          </a:xfrm>
        </p:spPr>
        <p:txBody>
          <a:bodyPr/>
          <a:lstStyle/>
          <a:p>
            <a:r>
              <a:rPr lang="en-US"/>
              <a:t>Click to edit Master title style</a:t>
            </a:r>
            <a:endParaRPr lang="en-MY"/>
          </a:p>
        </p:txBody>
      </p:sp>
      <p:sp>
        <p:nvSpPr>
          <p:cNvPr id="3" name="Text Placeholder 2">
            <a:extLst>
              <a:ext uri="{FF2B5EF4-FFF2-40B4-BE49-F238E27FC236}">
                <a16:creationId xmlns:a16="http://schemas.microsoft.com/office/drawing/2014/main" id="{8BEA4BE1-562D-4AAC-8981-2E49F90642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0D06C76-3D99-42B1-A85E-0121F3EA769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Text Placeholder 4">
            <a:extLst>
              <a:ext uri="{FF2B5EF4-FFF2-40B4-BE49-F238E27FC236}">
                <a16:creationId xmlns:a16="http://schemas.microsoft.com/office/drawing/2014/main" id="{B538CAA0-CF31-4C65-99BD-1FCAB5C2BC4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4B350B6-CCC5-4331-8EDF-4BFBA09DACE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7" name="Date Placeholder 6">
            <a:extLst>
              <a:ext uri="{FF2B5EF4-FFF2-40B4-BE49-F238E27FC236}">
                <a16:creationId xmlns:a16="http://schemas.microsoft.com/office/drawing/2014/main" id="{8596C39A-B818-4A5E-AD59-D7761EEFDA36}"/>
              </a:ext>
            </a:extLst>
          </p:cNvPr>
          <p:cNvSpPr>
            <a:spLocks noGrp="1"/>
          </p:cNvSpPr>
          <p:nvPr>
            <p:ph type="dt" sz="half" idx="10"/>
          </p:nvPr>
        </p:nvSpPr>
        <p:spPr/>
        <p:txBody>
          <a:bodyPr/>
          <a:lstStyle/>
          <a:p>
            <a:fld id="{F80624CD-88E0-4A47-8F93-65643C635B67}" type="datetimeFigureOut">
              <a:rPr lang="en-MY" smtClean="0"/>
              <a:t>22/2/2022</a:t>
            </a:fld>
            <a:endParaRPr lang="en-MY"/>
          </a:p>
        </p:txBody>
      </p:sp>
      <p:sp>
        <p:nvSpPr>
          <p:cNvPr id="8" name="Footer Placeholder 7">
            <a:extLst>
              <a:ext uri="{FF2B5EF4-FFF2-40B4-BE49-F238E27FC236}">
                <a16:creationId xmlns:a16="http://schemas.microsoft.com/office/drawing/2014/main" id="{2A41C936-504A-4629-8DB3-F2B85621F974}"/>
              </a:ext>
            </a:extLst>
          </p:cNvPr>
          <p:cNvSpPr>
            <a:spLocks noGrp="1"/>
          </p:cNvSpPr>
          <p:nvPr>
            <p:ph type="ftr" sz="quarter" idx="11"/>
          </p:nvPr>
        </p:nvSpPr>
        <p:spPr/>
        <p:txBody>
          <a:bodyPr/>
          <a:lstStyle/>
          <a:p>
            <a:endParaRPr lang="en-MY"/>
          </a:p>
        </p:txBody>
      </p:sp>
      <p:sp>
        <p:nvSpPr>
          <p:cNvPr id="9" name="Slide Number Placeholder 8">
            <a:extLst>
              <a:ext uri="{FF2B5EF4-FFF2-40B4-BE49-F238E27FC236}">
                <a16:creationId xmlns:a16="http://schemas.microsoft.com/office/drawing/2014/main" id="{7EAD79A7-AA3D-4023-AB6F-0BC998CB4A54}"/>
              </a:ext>
            </a:extLst>
          </p:cNvPr>
          <p:cNvSpPr>
            <a:spLocks noGrp="1"/>
          </p:cNvSpPr>
          <p:nvPr>
            <p:ph type="sldNum" sz="quarter" idx="12"/>
          </p:nvPr>
        </p:nvSpPr>
        <p:spPr/>
        <p:txBody>
          <a:bodyPr/>
          <a:lstStyle/>
          <a:p>
            <a:fld id="{095FCF45-121B-4388-A47B-0DC20C4262FA}" type="slidenum">
              <a:rPr lang="en-MY" smtClean="0"/>
              <a:t>‹#›</a:t>
            </a:fld>
            <a:endParaRPr lang="en-MY"/>
          </a:p>
        </p:txBody>
      </p:sp>
    </p:spTree>
    <p:extLst>
      <p:ext uri="{BB962C8B-B14F-4D97-AF65-F5344CB8AC3E}">
        <p14:creationId xmlns:p14="http://schemas.microsoft.com/office/powerpoint/2010/main" val="1068310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7A569-F122-498B-99C3-D90E0259B7B1}"/>
              </a:ext>
            </a:extLst>
          </p:cNvPr>
          <p:cNvSpPr>
            <a:spLocks noGrp="1"/>
          </p:cNvSpPr>
          <p:nvPr>
            <p:ph type="title"/>
          </p:nvPr>
        </p:nvSpPr>
        <p:spPr/>
        <p:txBody>
          <a:bodyPr/>
          <a:lstStyle/>
          <a:p>
            <a:r>
              <a:rPr lang="en-US"/>
              <a:t>Click to edit Master title style</a:t>
            </a:r>
            <a:endParaRPr lang="en-MY"/>
          </a:p>
        </p:txBody>
      </p:sp>
      <p:sp>
        <p:nvSpPr>
          <p:cNvPr id="3" name="Date Placeholder 2">
            <a:extLst>
              <a:ext uri="{FF2B5EF4-FFF2-40B4-BE49-F238E27FC236}">
                <a16:creationId xmlns:a16="http://schemas.microsoft.com/office/drawing/2014/main" id="{C0AB6892-C9EA-4FEB-9AA7-17A3A037224A}"/>
              </a:ext>
            </a:extLst>
          </p:cNvPr>
          <p:cNvSpPr>
            <a:spLocks noGrp="1"/>
          </p:cNvSpPr>
          <p:nvPr>
            <p:ph type="dt" sz="half" idx="10"/>
          </p:nvPr>
        </p:nvSpPr>
        <p:spPr/>
        <p:txBody>
          <a:bodyPr/>
          <a:lstStyle/>
          <a:p>
            <a:fld id="{F80624CD-88E0-4A47-8F93-65643C635B67}" type="datetimeFigureOut">
              <a:rPr lang="en-MY" smtClean="0"/>
              <a:t>22/2/2022</a:t>
            </a:fld>
            <a:endParaRPr lang="en-MY"/>
          </a:p>
        </p:txBody>
      </p:sp>
      <p:sp>
        <p:nvSpPr>
          <p:cNvPr id="4" name="Footer Placeholder 3">
            <a:extLst>
              <a:ext uri="{FF2B5EF4-FFF2-40B4-BE49-F238E27FC236}">
                <a16:creationId xmlns:a16="http://schemas.microsoft.com/office/drawing/2014/main" id="{8F6FC146-8805-4B15-9911-530F25775AFD}"/>
              </a:ext>
            </a:extLst>
          </p:cNvPr>
          <p:cNvSpPr>
            <a:spLocks noGrp="1"/>
          </p:cNvSpPr>
          <p:nvPr>
            <p:ph type="ftr" sz="quarter" idx="11"/>
          </p:nvPr>
        </p:nvSpPr>
        <p:spPr/>
        <p:txBody>
          <a:bodyPr/>
          <a:lstStyle/>
          <a:p>
            <a:endParaRPr lang="en-MY"/>
          </a:p>
        </p:txBody>
      </p:sp>
      <p:sp>
        <p:nvSpPr>
          <p:cNvPr id="5" name="Slide Number Placeholder 4">
            <a:extLst>
              <a:ext uri="{FF2B5EF4-FFF2-40B4-BE49-F238E27FC236}">
                <a16:creationId xmlns:a16="http://schemas.microsoft.com/office/drawing/2014/main" id="{2237E3F5-1AFD-4CBC-8B8E-95232F82A9E7}"/>
              </a:ext>
            </a:extLst>
          </p:cNvPr>
          <p:cNvSpPr>
            <a:spLocks noGrp="1"/>
          </p:cNvSpPr>
          <p:nvPr>
            <p:ph type="sldNum" sz="quarter" idx="12"/>
          </p:nvPr>
        </p:nvSpPr>
        <p:spPr/>
        <p:txBody>
          <a:bodyPr/>
          <a:lstStyle/>
          <a:p>
            <a:fld id="{095FCF45-121B-4388-A47B-0DC20C4262FA}" type="slidenum">
              <a:rPr lang="en-MY" smtClean="0"/>
              <a:t>‹#›</a:t>
            </a:fld>
            <a:endParaRPr lang="en-MY"/>
          </a:p>
        </p:txBody>
      </p:sp>
    </p:spTree>
    <p:extLst>
      <p:ext uri="{BB962C8B-B14F-4D97-AF65-F5344CB8AC3E}">
        <p14:creationId xmlns:p14="http://schemas.microsoft.com/office/powerpoint/2010/main" val="3511415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76B3203-B0D7-45E8-AF24-2633330DD298}"/>
              </a:ext>
            </a:extLst>
          </p:cNvPr>
          <p:cNvSpPr>
            <a:spLocks noGrp="1"/>
          </p:cNvSpPr>
          <p:nvPr>
            <p:ph type="dt" sz="half" idx="10"/>
          </p:nvPr>
        </p:nvSpPr>
        <p:spPr/>
        <p:txBody>
          <a:bodyPr/>
          <a:lstStyle/>
          <a:p>
            <a:fld id="{F80624CD-88E0-4A47-8F93-65643C635B67}" type="datetimeFigureOut">
              <a:rPr lang="en-MY" smtClean="0"/>
              <a:t>22/2/2022</a:t>
            </a:fld>
            <a:endParaRPr lang="en-MY"/>
          </a:p>
        </p:txBody>
      </p:sp>
      <p:sp>
        <p:nvSpPr>
          <p:cNvPr id="3" name="Footer Placeholder 2">
            <a:extLst>
              <a:ext uri="{FF2B5EF4-FFF2-40B4-BE49-F238E27FC236}">
                <a16:creationId xmlns:a16="http://schemas.microsoft.com/office/drawing/2014/main" id="{57F0C0AF-83E7-4AD8-8504-34D00ADBB170}"/>
              </a:ext>
            </a:extLst>
          </p:cNvPr>
          <p:cNvSpPr>
            <a:spLocks noGrp="1"/>
          </p:cNvSpPr>
          <p:nvPr>
            <p:ph type="ftr" sz="quarter" idx="11"/>
          </p:nvPr>
        </p:nvSpPr>
        <p:spPr/>
        <p:txBody>
          <a:bodyPr/>
          <a:lstStyle/>
          <a:p>
            <a:endParaRPr lang="en-MY"/>
          </a:p>
        </p:txBody>
      </p:sp>
      <p:sp>
        <p:nvSpPr>
          <p:cNvPr id="4" name="Slide Number Placeholder 3">
            <a:extLst>
              <a:ext uri="{FF2B5EF4-FFF2-40B4-BE49-F238E27FC236}">
                <a16:creationId xmlns:a16="http://schemas.microsoft.com/office/drawing/2014/main" id="{A7672C51-8F46-4581-A125-0FAAA89B0BA2}"/>
              </a:ext>
            </a:extLst>
          </p:cNvPr>
          <p:cNvSpPr>
            <a:spLocks noGrp="1"/>
          </p:cNvSpPr>
          <p:nvPr>
            <p:ph type="sldNum" sz="quarter" idx="12"/>
          </p:nvPr>
        </p:nvSpPr>
        <p:spPr/>
        <p:txBody>
          <a:bodyPr/>
          <a:lstStyle/>
          <a:p>
            <a:fld id="{095FCF45-121B-4388-A47B-0DC20C4262FA}" type="slidenum">
              <a:rPr lang="en-MY" smtClean="0"/>
              <a:t>‹#›</a:t>
            </a:fld>
            <a:endParaRPr lang="en-MY"/>
          </a:p>
        </p:txBody>
      </p:sp>
    </p:spTree>
    <p:extLst>
      <p:ext uri="{BB962C8B-B14F-4D97-AF65-F5344CB8AC3E}">
        <p14:creationId xmlns:p14="http://schemas.microsoft.com/office/powerpoint/2010/main" val="1562637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31594-22C2-450A-AEEB-FA99201FF3A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MY"/>
          </a:p>
        </p:txBody>
      </p:sp>
      <p:sp>
        <p:nvSpPr>
          <p:cNvPr id="3" name="Content Placeholder 2">
            <a:extLst>
              <a:ext uri="{FF2B5EF4-FFF2-40B4-BE49-F238E27FC236}">
                <a16:creationId xmlns:a16="http://schemas.microsoft.com/office/drawing/2014/main" id="{884772BA-F88B-424B-AED4-E0E14DA146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Text Placeholder 3">
            <a:extLst>
              <a:ext uri="{FF2B5EF4-FFF2-40B4-BE49-F238E27FC236}">
                <a16:creationId xmlns:a16="http://schemas.microsoft.com/office/drawing/2014/main" id="{6B7629C5-2605-4C39-8BD4-3E433F10A9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C08E61D-4070-47F9-88D5-FAC118F52ED1}"/>
              </a:ext>
            </a:extLst>
          </p:cNvPr>
          <p:cNvSpPr>
            <a:spLocks noGrp="1"/>
          </p:cNvSpPr>
          <p:nvPr>
            <p:ph type="dt" sz="half" idx="10"/>
          </p:nvPr>
        </p:nvSpPr>
        <p:spPr/>
        <p:txBody>
          <a:bodyPr/>
          <a:lstStyle/>
          <a:p>
            <a:fld id="{F80624CD-88E0-4A47-8F93-65643C635B67}" type="datetimeFigureOut">
              <a:rPr lang="en-MY" smtClean="0"/>
              <a:t>22/2/2022</a:t>
            </a:fld>
            <a:endParaRPr lang="en-MY"/>
          </a:p>
        </p:txBody>
      </p:sp>
      <p:sp>
        <p:nvSpPr>
          <p:cNvPr id="6" name="Footer Placeholder 5">
            <a:extLst>
              <a:ext uri="{FF2B5EF4-FFF2-40B4-BE49-F238E27FC236}">
                <a16:creationId xmlns:a16="http://schemas.microsoft.com/office/drawing/2014/main" id="{C6DA5247-D66C-4C4D-BBB4-B2125051B6BA}"/>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BA5FE033-B997-4485-AA36-A5211E1B5E65}"/>
              </a:ext>
            </a:extLst>
          </p:cNvPr>
          <p:cNvSpPr>
            <a:spLocks noGrp="1"/>
          </p:cNvSpPr>
          <p:nvPr>
            <p:ph type="sldNum" sz="quarter" idx="12"/>
          </p:nvPr>
        </p:nvSpPr>
        <p:spPr/>
        <p:txBody>
          <a:bodyPr/>
          <a:lstStyle/>
          <a:p>
            <a:fld id="{095FCF45-121B-4388-A47B-0DC20C4262FA}" type="slidenum">
              <a:rPr lang="en-MY" smtClean="0"/>
              <a:t>‹#›</a:t>
            </a:fld>
            <a:endParaRPr lang="en-MY"/>
          </a:p>
        </p:txBody>
      </p:sp>
    </p:spTree>
    <p:extLst>
      <p:ext uri="{BB962C8B-B14F-4D97-AF65-F5344CB8AC3E}">
        <p14:creationId xmlns:p14="http://schemas.microsoft.com/office/powerpoint/2010/main" val="7303926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883D6-BC61-4868-BFD9-80B73BDD18E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MY"/>
          </a:p>
        </p:txBody>
      </p:sp>
      <p:sp>
        <p:nvSpPr>
          <p:cNvPr id="3" name="Picture Placeholder 2">
            <a:extLst>
              <a:ext uri="{FF2B5EF4-FFF2-40B4-BE49-F238E27FC236}">
                <a16:creationId xmlns:a16="http://schemas.microsoft.com/office/drawing/2014/main" id="{22EDAB28-5EB0-4D6C-8F55-B941DF907C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Y"/>
          </a:p>
        </p:txBody>
      </p:sp>
      <p:sp>
        <p:nvSpPr>
          <p:cNvPr id="4" name="Text Placeholder 3">
            <a:extLst>
              <a:ext uri="{FF2B5EF4-FFF2-40B4-BE49-F238E27FC236}">
                <a16:creationId xmlns:a16="http://schemas.microsoft.com/office/drawing/2014/main" id="{445B8633-DD9F-4DC7-BDDA-29E5BDDA9C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44979C-9AA3-4023-A8F3-D3BFA48FAD29}"/>
              </a:ext>
            </a:extLst>
          </p:cNvPr>
          <p:cNvSpPr>
            <a:spLocks noGrp="1"/>
          </p:cNvSpPr>
          <p:nvPr>
            <p:ph type="dt" sz="half" idx="10"/>
          </p:nvPr>
        </p:nvSpPr>
        <p:spPr/>
        <p:txBody>
          <a:bodyPr/>
          <a:lstStyle/>
          <a:p>
            <a:fld id="{F80624CD-88E0-4A47-8F93-65643C635B67}" type="datetimeFigureOut">
              <a:rPr lang="en-MY" smtClean="0"/>
              <a:t>22/2/2022</a:t>
            </a:fld>
            <a:endParaRPr lang="en-MY"/>
          </a:p>
        </p:txBody>
      </p:sp>
      <p:sp>
        <p:nvSpPr>
          <p:cNvPr id="6" name="Footer Placeholder 5">
            <a:extLst>
              <a:ext uri="{FF2B5EF4-FFF2-40B4-BE49-F238E27FC236}">
                <a16:creationId xmlns:a16="http://schemas.microsoft.com/office/drawing/2014/main" id="{9918159B-4B8F-4C41-BD74-B9303D3368BB}"/>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824E0670-8FBD-44C8-A04E-1754932AB8A9}"/>
              </a:ext>
            </a:extLst>
          </p:cNvPr>
          <p:cNvSpPr>
            <a:spLocks noGrp="1"/>
          </p:cNvSpPr>
          <p:nvPr>
            <p:ph type="sldNum" sz="quarter" idx="12"/>
          </p:nvPr>
        </p:nvSpPr>
        <p:spPr/>
        <p:txBody>
          <a:bodyPr/>
          <a:lstStyle/>
          <a:p>
            <a:fld id="{095FCF45-121B-4388-A47B-0DC20C4262FA}" type="slidenum">
              <a:rPr lang="en-MY" smtClean="0"/>
              <a:t>‹#›</a:t>
            </a:fld>
            <a:endParaRPr lang="en-MY"/>
          </a:p>
        </p:txBody>
      </p:sp>
    </p:spTree>
    <p:extLst>
      <p:ext uri="{BB962C8B-B14F-4D97-AF65-F5344CB8AC3E}">
        <p14:creationId xmlns:p14="http://schemas.microsoft.com/office/powerpoint/2010/main" val="2473132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0AEEEC2-7B6F-4141-90FB-8547CED0599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MY"/>
          </a:p>
        </p:txBody>
      </p:sp>
      <p:sp>
        <p:nvSpPr>
          <p:cNvPr id="3" name="Text Placeholder 2">
            <a:extLst>
              <a:ext uri="{FF2B5EF4-FFF2-40B4-BE49-F238E27FC236}">
                <a16:creationId xmlns:a16="http://schemas.microsoft.com/office/drawing/2014/main" id="{E0AAEC6E-5C6A-4DA2-8507-A01BCBFAF1D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2AAC65A3-2250-4B4E-A137-0C206FAF05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0624CD-88E0-4A47-8F93-65643C635B67}" type="datetimeFigureOut">
              <a:rPr lang="en-MY" smtClean="0"/>
              <a:t>22/2/2022</a:t>
            </a:fld>
            <a:endParaRPr lang="en-MY"/>
          </a:p>
        </p:txBody>
      </p:sp>
      <p:sp>
        <p:nvSpPr>
          <p:cNvPr id="5" name="Footer Placeholder 4">
            <a:extLst>
              <a:ext uri="{FF2B5EF4-FFF2-40B4-BE49-F238E27FC236}">
                <a16:creationId xmlns:a16="http://schemas.microsoft.com/office/drawing/2014/main" id="{4F5210BF-B659-48A4-899D-D66EA10F2A4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a:extLst>
              <a:ext uri="{FF2B5EF4-FFF2-40B4-BE49-F238E27FC236}">
                <a16:creationId xmlns:a16="http://schemas.microsoft.com/office/drawing/2014/main" id="{32EFD724-7FF9-476F-8D2E-66634DC4ED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5FCF45-121B-4388-A47B-0DC20C4262FA}" type="slidenum">
              <a:rPr lang="en-MY" smtClean="0"/>
              <a:t>‹#›</a:t>
            </a:fld>
            <a:endParaRPr lang="en-MY"/>
          </a:p>
        </p:txBody>
      </p:sp>
    </p:spTree>
    <p:extLst>
      <p:ext uri="{BB962C8B-B14F-4D97-AF65-F5344CB8AC3E}">
        <p14:creationId xmlns:p14="http://schemas.microsoft.com/office/powerpoint/2010/main" val="4094460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582EC-20FF-47D9-BCAB-E3425B2E875C}"/>
              </a:ext>
            </a:extLst>
          </p:cNvPr>
          <p:cNvSpPr>
            <a:spLocks noGrp="1"/>
          </p:cNvSpPr>
          <p:nvPr>
            <p:ph type="ctrTitle"/>
          </p:nvPr>
        </p:nvSpPr>
        <p:spPr/>
        <p:txBody>
          <a:bodyPr>
            <a:normAutofit/>
          </a:bodyPr>
          <a:lstStyle/>
          <a:p>
            <a:r>
              <a:rPr lang="en-MY" dirty="0"/>
              <a:t>Journal Presentation</a:t>
            </a:r>
          </a:p>
        </p:txBody>
      </p:sp>
      <p:sp>
        <p:nvSpPr>
          <p:cNvPr id="3" name="Subtitle 2">
            <a:extLst>
              <a:ext uri="{FF2B5EF4-FFF2-40B4-BE49-F238E27FC236}">
                <a16:creationId xmlns:a16="http://schemas.microsoft.com/office/drawing/2014/main" id="{3FA6B4D3-CBB9-4F9C-94A7-B1F4B39962DC}"/>
              </a:ext>
            </a:extLst>
          </p:cNvPr>
          <p:cNvSpPr>
            <a:spLocks noGrp="1"/>
          </p:cNvSpPr>
          <p:nvPr>
            <p:ph type="subTitle" idx="1"/>
          </p:nvPr>
        </p:nvSpPr>
        <p:spPr/>
        <p:txBody>
          <a:bodyPr/>
          <a:lstStyle/>
          <a:p>
            <a:r>
              <a:rPr lang="en-MY" dirty="0"/>
              <a:t>Karthik Krishnan</a:t>
            </a:r>
          </a:p>
          <a:p>
            <a:endParaRPr lang="en-MY" dirty="0"/>
          </a:p>
          <a:p>
            <a:r>
              <a:rPr lang="en-MY" dirty="0"/>
              <a:t>Critical Appraisal : </a:t>
            </a:r>
            <a:r>
              <a:rPr lang="en-MY" dirty="0" err="1"/>
              <a:t>Dr.</a:t>
            </a:r>
            <a:r>
              <a:rPr lang="en-MY" dirty="0"/>
              <a:t> Ramanuja Naidu</a:t>
            </a:r>
          </a:p>
        </p:txBody>
      </p:sp>
    </p:spTree>
    <p:extLst>
      <p:ext uri="{BB962C8B-B14F-4D97-AF65-F5344CB8AC3E}">
        <p14:creationId xmlns:p14="http://schemas.microsoft.com/office/powerpoint/2010/main" val="6981439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9A9CB-BFD6-4AD7-B50A-347ED0C2265A}"/>
              </a:ext>
            </a:extLst>
          </p:cNvPr>
          <p:cNvSpPr>
            <a:spLocks noGrp="1"/>
          </p:cNvSpPr>
          <p:nvPr>
            <p:ph type="title"/>
          </p:nvPr>
        </p:nvSpPr>
        <p:spPr/>
        <p:txBody>
          <a:bodyPr/>
          <a:lstStyle/>
          <a:p>
            <a:r>
              <a:rPr lang="en-MY" dirty="0"/>
              <a:t>Results</a:t>
            </a:r>
          </a:p>
        </p:txBody>
      </p:sp>
      <p:sp>
        <p:nvSpPr>
          <p:cNvPr id="3" name="Content Placeholder 2">
            <a:extLst>
              <a:ext uri="{FF2B5EF4-FFF2-40B4-BE49-F238E27FC236}">
                <a16:creationId xmlns:a16="http://schemas.microsoft.com/office/drawing/2014/main" id="{3B83193A-2845-4EAC-AF7C-B8CE30C7165D}"/>
              </a:ext>
            </a:extLst>
          </p:cNvPr>
          <p:cNvSpPr>
            <a:spLocks noGrp="1"/>
          </p:cNvSpPr>
          <p:nvPr>
            <p:ph idx="1"/>
          </p:nvPr>
        </p:nvSpPr>
        <p:spPr/>
        <p:txBody>
          <a:bodyPr/>
          <a:lstStyle/>
          <a:p>
            <a:r>
              <a:rPr lang="en-MY" dirty="0"/>
              <a:t>5 patients proceeded to laparotomy following SAE. 2 required splenectomy. 1 was 18 hour post surgery for recurrent bleeding and the other immediately after due to hemodynamical instability.</a:t>
            </a:r>
          </a:p>
          <a:p>
            <a:r>
              <a:rPr lang="en-MY" dirty="0"/>
              <a:t>In the other 3 cases, laparotomy was done for other concurrent injury (bowel, biliary and mesenteric injury)</a:t>
            </a:r>
          </a:p>
          <a:p>
            <a:r>
              <a:rPr lang="en-MY" dirty="0"/>
              <a:t>In 2012, all patients who required intervention went for laparotomy, in 2016, only 1 patient went directly to surgery and 9 had an embolization-first approach</a:t>
            </a:r>
          </a:p>
          <a:p>
            <a:pPr marL="0" indent="0">
              <a:buNone/>
            </a:pPr>
            <a:endParaRPr lang="en-MY" dirty="0"/>
          </a:p>
        </p:txBody>
      </p:sp>
    </p:spTree>
    <p:extLst>
      <p:ext uri="{BB962C8B-B14F-4D97-AF65-F5344CB8AC3E}">
        <p14:creationId xmlns:p14="http://schemas.microsoft.com/office/powerpoint/2010/main" val="768903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3A7E9-C365-46BF-A1B4-BC055BFA6791}"/>
              </a:ext>
            </a:extLst>
          </p:cNvPr>
          <p:cNvSpPr>
            <a:spLocks noGrp="1"/>
          </p:cNvSpPr>
          <p:nvPr>
            <p:ph type="title"/>
          </p:nvPr>
        </p:nvSpPr>
        <p:spPr/>
        <p:txBody>
          <a:bodyPr/>
          <a:lstStyle/>
          <a:p>
            <a:r>
              <a:rPr lang="en-MY" dirty="0"/>
              <a:t>Complications</a:t>
            </a:r>
          </a:p>
        </p:txBody>
      </p:sp>
      <p:sp>
        <p:nvSpPr>
          <p:cNvPr id="3" name="Content Placeholder 2">
            <a:extLst>
              <a:ext uri="{FF2B5EF4-FFF2-40B4-BE49-F238E27FC236}">
                <a16:creationId xmlns:a16="http://schemas.microsoft.com/office/drawing/2014/main" id="{87F0175C-1601-4840-8F83-0ABE95B54B52}"/>
              </a:ext>
            </a:extLst>
          </p:cNvPr>
          <p:cNvSpPr>
            <a:spLocks noGrp="1"/>
          </p:cNvSpPr>
          <p:nvPr>
            <p:ph idx="1"/>
          </p:nvPr>
        </p:nvSpPr>
        <p:spPr/>
        <p:txBody>
          <a:bodyPr/>
          <a:lstStyle/>
          <a:p>
            <a:r>
              <a:rPr lang="en-MY" dirty="0"/>
              <a:t>22 patients were analysed for complications (2 deaths from TBI, 1 after </a:t>
            </a:r>
            <a:r>
              <a:rPr lang="en-MY" dirty="0" err="1"/>
              <a:t>spelenectomy</a:t>
            </a:r>
            <a:r>
              <a:rPr lang="en-MY" dirty="0"/>
              <a:t> with multiple co-existing injuries excluded) </a:t>
            </a:r>
          </a:p>
          <a:p>
            <a:r>
              <a:rPr lang="en-MY" dirty="0"/>
              <a:t>One needed drainage for infected splenic collection</a:t>
            </a:r>
          </a:p>
          <a:p>
            <a:r>
              <a:rPr lang="en-MY" dirty="0"/>
              <a:t>One needed pleural drain for effusion</a:t>
            </a:r>
          </a:p>
          <a:p>
            <a:r>
              <a:rPr lang="en-MY" dirty="0"/>
              <a:t>5 had ongoing left upper quadrant pain</a:t>
            </a:r>
          </a:p>
          <a:p>
            <a:r>
              <a:rPr lang="en-MY" dirty="0"/>
              <a:t>2 patients had pneumonia with pleural effusion.</a:t>
            </a:r>
          </a:p>
        </p:txBody>
      </p:sp>
    </p:spTree>
    <p:extLst>
      <p:ext uri="{BB962C8B-B14F-4D97-AF65-F5344CB8AC3E}">
        <p14:creationId xmlns:p14="http://schemas.microsoft.com/office/powerpoint/2010/main" val="8600553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3CD15-9B9E-4AEF-9944-D77FDF5DBB70}"/>
              </a:ext>
            </a:extLst>
          </p:cNvPr>
          <p:cNvSpPr>
            <a:spLocks noGrp="1"/>
          </p:cNvSpPr>
          <p:nvPr>
            <p:ph type="title"/>
          </p:nvPr>
        </p:nvSpPr>
        <p:spPr/>
        <p:txBody>
          <a:bodyPr/>
          <a:lstStyle/>
          <a:p>
            <a:r>
              <a:rPr lang="en-MY" dirty="0"/>
              <a:t>Antibiotics / Vaccinations	</a:t>
            </a:r>
          </a:p>
        </p:txBody>
      </p:sp>
      <p:sp>
        <p:nvSpPr>
          <p:cNvPr id="3" name="Content Placeholder 2">
            <a:extLst>
              <a:ext uri="{FF2B5EF4-FFF2-40B4-BE49-F238E27FC236}">
                <a16:creationId xmlns:a16="http://schemas.microsoft.com/office/drawing/2014/main" id="{3AF8AA00-7E92-4FD9-A11B-7586D574F4B4}"/>
              </a:ext>
            </a:extLst>
          </p:cNvPr>
          <p:cNvSpPr>
            <a:spLocks noGrp="1"/>
          </p:cNvSpPr>
          <p:nvPr>
            <p:ph idx="1"/>
          </p:nvPr>
        </p:nvSpPr>
        <p:spPr/>
        <p:txBody>
          <a:bodyPr/>
          <a:lstStyle/>
          <a:p>
            <a:r>
              <a:rPr lang="en-MY" dirty="0"/>
              <a:t>Majority were not vaccinated or given antibiotics as no hospital guideline for embolised patients.</a:t>
            </a:r>
          </a:p>
          <a:p>
            <a:r>
              <a:rPr lang="en-MY" dirty="0"/>
              <a:t>6 patients received long-term antibiotics according to their post-splenectomy protocol.</a:t>
            </a:r>
          </a:p>
          <a:p>
            <a:r>
              <a:rPr lang="en-MY" dirty="0"/>
              <a:t>5 SAE patients received protocol vaccinations.</a:t>
            </a:r>
          </a:p>
          <a:p>
            <a:endParaRPr lang="en-MY" dirty="0"/>
          </a:p>
        </p:txBody>
      </p:sp>
    </p:spTree>
    <p:extLst>
      <p:ext uri="{BB962C8B-B14F-4D97-AF65-F5344CB8AC3E}">
        <p14:creationId xmlns:p14="http://schemas.microsoft.com/office/powerpoint/2010/main" val="6084979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1AF15D0-4D82-44FB-A5B4-79875763F533}"/>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3600" kern="1200">
                <a:solidFill>
                  <a:srgbClr val="FFFFFF"/>
                </a:solidFill>
                <a:latin typeface="+mj-lt"/>
                <a:ea typeface="+mj-ea"/>
                <a:cs typeface="+mj-cs"/>
              </a:rPr>
              <a:t>Embolization Material</a:t>
            </a:r>
          </a:p>
        </p:txBody>
      </p:sp>
      <p:pic>
        <p:nvPicPr>
          <p:cNvPr id="5" name="Picture 4" descr="Graphical user interface, table&#10;&#10;Description automatically generated with medium confidence">
            <a:extLst>
              <a:ext uri="{FF2B5EF4-FFF2-40B4-BE49-F238E27FC236}">
                <a16:creationId xmlns:a16="http://schemas.microsoft.com/office/drawing/2014/main" id="{FF466694-2579-473D-A345-530585BE5E2E}"/>
              </a:ext>
            </a:extLst>
          </p:cNvPr>
          <p:cNvPicPr>
            <a:picLocks noChangeAspect="1"/>
          </p:cNvPicPr>
          <p:nvPr/>
        </p:nvPicPr>
        <p:blipFill>
          <a:blip r:embed="rId2"/>
          <a:stretch>
            <a:fillRect/>
          </a:stretch>
        </p:blipFill>
        <p:spPr>
          <a:xfrm>
            <a:off x="4777316" y="1639426"/>
            <a:ext cx="6780700" cy="3576819"/>
          </a:xfrm>
          <a:prstGeom prst="rect">
            <a:avLst/>
          </a:prstGeom>
        </p:spPr>
      </p:pic>
    </p:spTree>
    <p:extLst>
      <p:ext uri="{BB962C8B-B14F-4D97-AF65-F5344CB8AC3E}">
        <p14:creationId xmlns:p14="http://schemas.microsoft.com/office/powerpoint/2010/main" val="2293136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E3091C4-04ED-4296-82D5-B174AF15367C}"/>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3300" kern="1200">
                <a:solidFill>
                  <a:srgbClr val="FFFFFF"/>
                </a:solidFill>
                <a:latin typeface="+mj-lt"/>
                <a:ea typeface="+mj-ea"/>
                <a:cs typeface="+mj-cs"/>
              </a:rPr>
              <a:t>Management Trend</a:t>
            </a:r>
          </a:p>
        </p:txBody>
      </p:sp>
      <p:pic>
        <p:nvPicPr>
          <p:cNvPr id="5" name="Picture 4" descr="Chart, line chart&#10;&#10;Description automatically generated">
            <a:extLst>
              <a:ext uri="{FF2B5EF4-FFF2-40B4-BE49-F238E27FC236}">
                <a16:creationId xmlns:a16="http://schemas.microsoft.com/office/drawing/2014/main" id="{9BA99F09-AC83-49C7-BAF4-43534833B3FB}"/>
              </a:ext>
            </a:extLst>
          </p:cNvPr>
          <p:cNvPicPr>
            <a:picLocks noChangeAspect="1"/>
          </p:cNvPicPr>
          <p:nvPr/>
        </p:nvPicPr>
        <p:blipFill>
          <a:blip r:embed="rId2"/>
          <a:stretch>
            <a:fillRect/>
          </a:stretch>
        </p:blipFill>
        <p:spPr>
          <a:xfrm>
            <a:off x="5522515" y="643466"/>
            <a:ext cx="5290301" cy="5568739"/>
          </a:xfrm>
          <a:prstGeom prst="rect">
            <a:avLst/>
          </a:prstGeom>
        </p:spPr>
      </p:pic>
    </p:spTree>
    <p:extLst>
      <p:ext uri="{BB962C8B-B14F-4D97-AF65-F5344CB8AC3E}">
        <p14:creationId xmlns:p14="http://schemas.microsoft.com/office/powerpoint/2010/main" val="17918651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4FF0DDC-49AD-406C-8FFF-F0E47B0A70E6}"/>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3600" kern="1200">
                <a:solidFill>
                  <a:srgbClr val="FFFFFF"/>
                </a:solidFill>
                <a:latin typeface="+mj-lt"/>
                <a:ea typeface="+mj-ea"/>
                <a:cs typeface="+mj-cs"/>
              </a:rPr>
              <a:t>Re-imaging</a:t>
            </a:r>
          </a:p>
        </p:txBody>
      </p:sp>
      <p:pic>
        <p:nvPicPr>
          <p:cNvPr id="5" name="Picture 4">
            <a:extLst>
              <a:ext uri="{FF2B5EF4-FFF2-40B4-BE49-F238E27FC236}">
                <a16:creationId xmlns:a16="http://schemas.microsoft.com/office/drawing/2014/main" id="{72639B78-CBDD-4F4C-9691-16EA1C4CE971}"/>
              </a:ext>
            </a:extLst>
          </p:cNvPr>
          <p:cNvPicPr>
            <a:picLocks noChangeAspect="1"/>
          </p:cNvPicPr>
          <p:nvPr/>
        </p:nvPicPr>
        <p:blipFill>
          <a:blip r:embed="rId2"/>
          <a:stretch>
            <a:fillRect/>
          </a:stretch>
        </p:blipFill>
        <p:spPr>
          <a:xfrm>
            <a:off x="4410075" y="266700"/>
            <a:ext cx="7515225" cy="6305549"/>
          </a:xfrm>
          <a:prstGeom prst="rect">
            <a:avLst/>
          </a:prstGeom>
        </p:spPr>
      </p:pic>
    </p:spTree>
    <p:extLst>
      <p:ext uri="{BB962C8B-B14F-4D97-AF65-F5344CB8AC3E}">
        <p14:creationId xmlns:p14="http://schemas.microsoft.com/office/powerpoint/2010/main" val="7957790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EECFB-E615-453A-81A8-7CB5679EEF7F}"/>
              </a:ext>
            </a:extLst>
          </p:cNvPr>
          <p:cNvSpPr>
            <a:spLocks noGrp="1"/>
          </p:cNvSpPr>
          <p:nvPr>
            <p:ph type="title"/>
          </p:nvPr>
        </p:nvSpPr>
        <p:spPr/>
        <p:txBody>
          <a:bodyPr/>
          <a:lstStyle/>
          <a:p>
            <a:r>
              <a:rPr lang="en-MY" dirty="0"/>
              <a:t>Conclusion</a:t>
            </a:r>
          </a:p>
        </p:txBody>
      </p:sp>
      <p:sp>
        <p:nvSpPr>
          <p:cNvPr id="3" name="Content Placeholder 2">
            <a:extLst>
              <a:ext uri="{FF2B5EF4-FFF2-40B4-BE49-F238E27FC236}">
                <a16:creationId xmlns:a16="http://schemas.microsoft.com/office/drawing/2014/main" id="{F99BB5CD-D2CD-4BB4-B58B-7653B5B58FFB}"/>
              </a:ext>
            </a:extLst>
          </p:cNvPr>
          <p:cNvSpPr>
            <a:spLocks noGrp="1"/>
          </p:cNvSpPr>
          <p:nvPr>
            <p:ph idx="1"/>
          </p:nvPr>
        </p:nvSpPr>
        <p:spPr/>
        <p:txBody>
          <a:bodyPr/>
          <a:lstStyle/>
          <a:p>
            <a:r>
              <a:rPr lang="en-MY" dirty="0"/>
              <a:t>SAE is a viable primary treatment modality for an injured spleen with acceptable complication rates.</a:t>
            </a:r>
          </a:p>
          <a:p>
            <a:r>
              <a:rPr lang="en-MY" dirty="0"/>
              <a:t>Appropriate use of antimicrobial prophylaxis and whether proximal or distal embolization is superior requires more data to conclusively determine.</a:t>
            </a:r>
          </a:p>
          <a:p>
            <a:r>
              <a:rPr lang="en-MY" dirty="0"/>
              <a:t>Important for trauma providers to recognise the role of IR in own institution in order to provide timely care for the critically injured patient.</a:t>
            </a:r>
          </a:p>
        </p:txBody>
      </p:sp>
    </p:spTree>
    <p:extLst>
      <p:ext uri="{BB962C8B-B14F-4D97-AF65-F5344CB8AC3E}">
        <p14:creationId xmlns:p14="http://schemas.microsoft.com/office/powerpoint/2010/main" val="12795495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E3A6D8-F619-4801-92D2-CDE5B7E8DEDD}"/>
              </a:ext>
            </a:extLst>
          </p:cNvPr>
          <p:cNvSpPr>
            <a:spLocks noGrp="1"/>
          </p:cNvSpPr>
          <p:nvPr>
            <p:ph idx="1"/>
          </p:nvPr>
        </p:nvSpPr>
        <p:spPr/>
        <p:txBody>
          <a:bodyPr/>
          <a:lstStyle/>
          <a:p>
            <a:r>
              <a:rPr lang="en-MY" dirty="0"/>
              <a:t>Yes the conclusion corresponds with the stated results.</a:t>
            </a:r>
          </a:p>
          <a:p>
            <a:endParaRPr lang="en-MY" dirty="0"/>
          </a:p>
        </p:txBody>
      </p:sp>
      <p:sp>
        <p:nvSpPr>
          <p:cNvPr id="4" name="Title 1">
            <a:extLst>
              <a:ext uri="{FF2B5EF4-FFF2-40B4-BE49-F238E27FC236}">
                <a16:creationId xmlns:a16="http://schemas.microsoft.com/office/drawing/2014/main" id="{EE65D81D-D820-433B-8991-D6FDD7C35A4B}"/>
              </a:ext>
            </a:extLst>
          </p:cNvPr>
          <p:cNvSpPr>
            <a:spLocks noGrp="1"/>
          </p:cNvSpPr>
          <p:nvPr>
            <p:ph type="title"/>
          </p:nvPr>
        </p:nvSpPr>
        <p:spPr>
          <a:xfrm>
            <a:off x="838200" y="365125"/>
            <a:ext cx="10515600" cy="1325563"/>
          </a:xfrm>
        </p:spPr>
        <p:txBody>
          <a:bodyPr/>
          <a:lstStyle/>
          <a:p>
            <a:r>
              <a:rPr lang="en-MY" b="1" dirty="0"/>
              <a:t>Is the conclusion in keeping with the results?</a:t>
            </a:r>
          </a:p>
        </p:txBody>
      </p:sp>
    </p:spTree>
    <p:extLst>
      <p:ext uri="{BB962C8B-B14F-4D97-AF65-F5344CB8AC3E}">
        <p14:creationId xmlns:p14="http://schemas.microsoft.com/office/powerpoint/2010/main" val="18624645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D1E2F-AD27-4439-9BAA-D33BEF74F3D6}"/>
              </a:ext>
            </a:extLst>
          </p:cNvPr>
          <p:cNvSpPr>
            <a:spLocks noGrp="1"/>
          </p:cNvSpPr>
          <p:nvPr>
            <p:ph type="title"/>
          </p:nvPr>
        </p:nvSpPr>
        <p:spPr/>
        <p:txBody>
          <a:bodyPr/>
          <a:lstStyle/>
          <a:p>
            <a:r>
              <a:rPr lang="en-MY" dirty="0"/>
              <a:t>Further information to obtain?</a:t>
            </a:r>
          </a:p>
        </p:txBody>
      </p:sp>
      <p:sp>
        <p:nvSpPr>
          <p:cNvPr id="3" name="Content Placeholder 2">
            <a:extLst>
              <a:ext uri="{FF2B5EF4-FFF2-40B4-BE49-F238E27FC236}">
                <a16:creationId xmlns:a16="http://schemas.microsoft.com/office/drawing/2014/main" id="{1A58BBFE-26E2-475D-AE48-D826C01C523E}"/>
              </a:ext>
            </a:extLst>
          </p:cNvPr>
          <p:cNvSpPr>
            <a:spLocks noGrp="1"/>
          </p:cNvSpPr>
          <p:nvPr>
            <p:ph idx="1"/>
          </p:nvPr>
        </p:nvSpPr>
        <p:spPr/>
        <p:txBody>
          <a:bodyPr/>
          <a:lstStyle/>
          <a:p>
            <a:r>
              <a:rPr lang="en-MY" dirty="0"/>
              <a:t>Level of experience of the IR personnel performing the SAE.</a:t>
            </a:r>
          </a:p>
          <a:p>
            <a:endParaRPr lang="en-MY" dirty="0"/>
          </a:p>
          <a:p>
            <a:r>
              <a:rPr lang="en-MY" dirty="0"/>
              <a:t>Objective parameters that were used to decide If a patient should be NOM or SAE.</a:t>
            </a:r>
          </a:p>
          <a:p>
            <a:endParaRPr lang="en-MY" dirty="0"/>
          </a:p>
          <a:p>
            <a:r>
              <a:rPr lang="en-MY" dirty="0"/>
              <a:t>Since haemodynamic instability is the indication for SAE, as well as </a:t>
            </a:r>
            <a:r>
              <a:rPr lang="en-MY" dirty="0" err="1"/>
              <a:t>Laparatomy</a:t>
            </a:r>
            <a:r>
              <a:rPr lang="en-MY" dirty="0"/>
              <a:t>, how is the distinction made?</a:t>
            </a:r>
          </a:p>
          <a:p>
            <a:endParaRPr lang="en-MY" dirty="0"/>
          </a:p>
          <a:p>
            <a:endParaRPr lang="en-MY" dirty="0"/>
          </a:p>
          <a:p>
            <a:endParaRPr lang="en-MY" dirty="0"/>
          </a:p>
        </p:txBody>
      </p:sp>
    </p:spTree>
    <p:extLst>
      <p:ext uri="{BB962C8B-B14F-4D97-AF65-F5344CB8AC3E}">
        <p14:creationId xmlns:p14="http://schemas.microsoft.com/office/powerpoint/2010/main" val="16268257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20B8A-4439-47FB-A94D-98F079DE9F2E}"/>
              </a:ext>
            </a:extLst>
          </p:cNvPr>
          <p:cNvSpPr>
            <a:spLocks noGrp="1"/>
          </p:cNvSpPr>
          <p:nvPr>
            <p:ph type="title"/>
          </p:nvPr>
        </p:nvSpPr>
        <p:spPr/>
        <p:txBody>
          <a:bodyPr/>
          <a:lstStyle/>
          <a:p>
            <a:endParaRPr lang="en-MY"/>
          </a:p>
        </p:txBody>
      </p:sp>
      <p:sp>
        <p:nvSpPr>
          <p:cNvPr id="3" name="Content Placeholder 2">
            <a:extLst>
              <a:ext uri="{FF2B5EF4-FFF2-40B4-BE49-F238E27FC236}">
                <a16:creationId xmlns:a16="http://schemas.microsoft.com/office/drawing/2014/main" id="{E557CBF8-B24A-4052-B4F0-9ED30B48AC8E}"/>
              </a:ext>
            </a:extLst>
          </p:cNvPr>
          <p:cNvSpPr>
            <a:spLocks noGrp="1"/>
          </p:cNvSpPr>
          <p:nvPr>
            <p:ph idx="1"/>
          </p:nvPr>
        </p:nvSpPr>
        <p:spPr/>
        <p:txBody>
          <a:bodyPr/>
          <a:lstStyle/>
          <a:p>
            <a:endParaRPr lang="en-MY"/>
          </a:p>
        </p:txBody>
      </p:sp>
      <p:pic>
        <p:nvPicPr>
          <p:cNvPr id="4" name="Picture 2" descr="Levels of Evidence | Evidence-based Decision Making: Introduction and  Formulating Good Clinical Questions | Continuing Education Course |  dentalcare.com">
            <a:extLst>
              <a:ext uri="{FF2B5EF4-FFF2-40B4-BE49-F238E27FC236}">
                <a16:creationId xmlns:a16="http://schemas.microsoft.com/office/drawing/2014/main" id="{A9C58806-9422-42F5-94A6-AF9322176C2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0100" y="0"/>
            <a:ext cx="105918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5099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2743418-E61D-4AC2-9F6B-96157194CBF4}"/>
              </a:ext>
            </a:extLst>
          </p:cNvPr>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20772468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68CAC-23CD-4046-81D3-3DA5C9A5C589}"/>
              </a:ext>
            </a:extLst>
          </p:cNvPr>
          <p:cNvSpPr>
            <a:spLocks noGrp="1"/>
          </p:cNvSpPr>
          <p:nvPr>
            <p:ph type="title"/>
          </p:nvPr>
        </p:nvSpPr>
        <p:spPr/>
        <p:txBody>
          <a:bodyPr/>
          <a:lstStyle/>
          <a:p>
            <a:r>
              <a:rPr lang="en-MY" b="1" dirty="0"/>
              <a:t>Would this paper change your practice?</a:t>
            </a:r>
            <a:endParaRPr lang="en-MY" dirty="0"/>
          </a:p>
        </p:txBody>
      </p:sp>
      <p:sp>
        <p:nvSpPr>
          <p:cNvPr id="3" name="Content Placeholder 2">
            <a:extLst>
              <a:ext uri="{FF2B5EF4-FFF2-40B4-BE49-F238E27FC236}">
                <a16:creationId xmlns:a16="http://schemas.microsoft.com/office/drawing/2014/main" id="{03C5084C-D9CE-40A8-9400-2793040D0414}"/>
              </a:ext>
            </a:extLst>
          </p:cNvPr>
          <p:cNvSpPr>
            <a:spLocks noGrp="1"/>
          </p:cNvSpPr>
          <p:nvPr>
            <p:ph idx="1"/>
          </p:nvPr>
        </p:nvSpPr>
        <p:spPr/>
        <p:txBody>
          <a:bodyPr/>
          <a:lstStyle/>
          <a:p>
            <a:r>
              <a:rPr lang="en-MY" dirty="0"/>
              <a:t>Not at this time.</a:t>
            </a:r>
          </a:p>
          <a:p>
            <a:r>
              <a:rPr lang="en-MY" dirty="0"/>
              <a:t>IR services are not available around the clock and trauma presentations are unpredictable in nature.</a:t>
            </a:r>
          </a:p>
          <a:p>
            <a:r>
              <a:rPr lang="en-MY" dirty="0"/>
              <a:t>Whilst in the ideal situation the SAE can be done and a major undertaking such as laparotomy can be avoided, unfortunately in our local setting this may not be possible.</a:t>
            </a:r>
          </a:p>
          <a:p>
            <a:r>
              <a:rPr lang="en-MY" dirty="0"/>
              <a:t>Furthermore, the SAE itself requires expensive reagents as well as a well trained skilful IR Personnel who is experienced in trauma work.</a:t>
            </a:r>
          </a:p>
          <a:p>
            <a:endParaRPr lang="en-MY" dirty="0"/>
          </a:p>
        </p:txBody>
      </p:sp>
    </p:spTree>
    <p:extLst>
      <p:ext uri="{BB962C8B-B14F-4D97-AF65-F5344CB8AC3E}">
        <p14:creationId xmlns:p14="http://schemas.microsoft.com/office/powerpoint/2010/main" val="891347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DE001-3FF3-42F3-8CC1-3B017108F615}"/>
              </a:ext>
            </a:extLst>
          </p:cNvPr>
          <p:cNvSpPr>
            <a:spLocks noGrp="1"/>
          </p:cNvSpPr>
          <p:nvPr>
            <p:ph type="title"/>
          </p:nvPr>
        </p:nvSpPr>
        <p:spPr/>
        <p:txBody>
          <a:bodyPr/>
          <a:lstStyle/>
          <a:p>
            <a:r>
              <a:rPr lang="en-US" b="1" dirty="0"/>
              <a:t>How would you design a better study, if money &amp; resources were no object?</a:t>
            </a:r>
            <a:endParaRPr lang="en-MY" dirty="0"/>
          </a:p>
        </p:txBody>
      </p:sp>
      <p:sp>
        <p:nvSpPr>
          <p:cNvPr id="3" name="Content Placeholder 2">
            <a:extLst>
              <a:ext uri="{FF2B5EF4-FFF2-40B4-BE49-F238E27FC236}">
                <a16:creationId xmlns:a16="http://schemas.microsoft.com/office/drawing/2014/main" id="{A889E3E7-B954-49D6-B88C-7344D4E3D852}"/>
              </a:ext>
            </a:extLst>
          </p:cNvPr>
          <p:cNvSpPr>
            <a:spLocks noGrp="1"/>
          </p:cNvSpPr>
          <p:nvPr>
            <p:ph idx="1"/>
          </p:nvPr>
        </p:nvSpPr>
        <p:spPr/>
        <p:txBody>
          <a:bodyPr/>
          <a:lstStyle/>
          <a:p>
            <a:r>
              <a:rPr lang="en-MY" dirty="0"/>
              <a:t>If I was to design this study, I would do a Multi-centre Prospective randomized trial.</a:t>
            </a:r>
          </a:p>
          <a:p>
            <a:r>
              <a:rPr lang="en-MY" dirty="0"/>
              <a:t>Patient failing NOM will be randomized into SAE and </a:t>
            </a:r>
            <a:r>
              <a:rPr lang="en-MY" dirty="0" err="1"/>
              <a:t>Laparatomy</a:t>
            </a:r>
            <a:r>
              <a:rPr lang="en-MY" dirty="0"/>
              <a:t> group. Naturally those who need immediate surgical intervention will be excluded from the study.</a:t>
            </a:r>
          </a:p>
          <a:p>
            <a:r>
              <a:rPr lang="en-MY" dirty="0"/>
              <a:t>I will standardize the embolization reagent as well as site of embolization to prevent data outliers.</a:t>
            </a:r>
          </a:p>
          <a:p>
            <a:r>
              <a:rPr lang="en-MY" dirty="0"/>
              <a:t>I would also standardize the antibiotics and or vaccination based on available local guidelines.</a:t>
            </a:r>
          </a:p>
        </p:txBody>
      </p:sp>
    </p:spTree>
    <p:extLst>
      <p:ext uri="{BB962C8B-B14F-4D97-AF65-F5344CB8AC3E}">
        <p14:creationId xmlns:p14="http://schemas.microsoft.com/office/powerpoint/2010/main" val="34735012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3C8494D-6AA3-4F7C-9FDE-0E649D829C4A}"/>
              </a:ext>
            </a:extLst>
          </p:cNvPr>
          <p:cNvSpPr>
            <a:spLocks noGrp="1"/>
          </p:cNvSpPr>
          <p:nvPr>
            <p:ph type="title"/>
          </p:nvPr>
        </p:nvSpPr>
        <p:spPr>
          <a:xfrm>
            <a:off x="735564" y="2766218"/>
            <a:ext cx="10515600" cy="1325563"/>
          </a:xfrm>
        </p:spPr>
        <p:txBody>
          <a:bodyPr/>
          <a:lstStyle/>
          <a:p>
            <a:pPr algn="ctr"/>
            <a:r>
              <a:rPr lang="en-MY" b="1" dirty="0"/>
              <a:t>Thank you</a:t>
            </a:r>
          </a:p>
        </p:txBody>
      </p:sp>
    </p:spTree>
    <p:extLst>
      <p:ext uri="{BB962C8B-B14F-4D97-AF65-F5344CB8AC3E}">
        <p14:creationId xmlns:p14="http://schemas.microsoft.com/office/powerpoint/2010/main" val="3319710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425047E7-CCD2-49B6-8198-69B96B94DD62}"/>
              </a:ext>
            </a:extLst>
          </p:cNvPr>
          <p:cNvSpPr txBox="1">
            <a:spLocks noGrp="1"/>
          </p:cNvSpPr>
          <p:nvPr>
            <p:ph idx="1"/>
          </p:nvPr>
        </p:nvSpPr>
        <p:spPr>
          <a:xfrm>
            <a:off x="838200" y="1825625"/>
            <a:ext cx="10515600" cy="7375352"/>
          </a:xfrm>
          <a:prstGeom prst="rect">
            <a:avLst/>
          </a:prstGeom>
          <a:noFill/>
        </p:spPr>
        <p:txBody>
          <a:bodyPr wrap="square" rtlCol="0">
            <a:spAutoFit/>
          </a:bodyPr>
          <a:lstStyle/>
          <a:p>
            <a:r>
              <a:rPr lang="en-MY" sz="4400" b="1" u="sng" dirty="0"/>
              <a:t>TITLE</a:t>
            </a:r>
          </a:p>
          <a:p>
            <a:endParaRPr lang="en-MY" sz="4400" b="1" u="sng" dirty="0"/>
          </a:p>
          <a:p>
            <a:r>
              <a:rPr lang="en-MY" sz="2800" dirty="0"/>
              <a:t>The title is clear &amp; straight to the point. It depicts the experience from a major trauma centre for 5 years.</a:t>
            </a:r>
          </a:p>
          <a:p>
            <a:endParaRPr lang="en-MY" dirty="0"/>
          </a:p>
          <a:p>
            <a:r>
              <a:rPr lang="en-MY" sz="2800" dirty="0"/>
              <a:t>Perhaps some details such as retrospective data-analysis, or observational study could be mentioned in the title.</a:t>
            </a:r>
          </a:p>
          <a:p>
            <a:endParaRPr lang="en-MY" sz="2800" dirty="0"/>
          </a:p>
          <a:p>
            <a:endParaRPr lang="en-MY" sz="2800" dirty="0"/>
          </a:p>
          <a:p>
            <a:endParaRPr lang="en-MY" sz="2800" dirty="0"/>
          </a:p>
          <a:p>
            <a:endParaRPr lang="en-MY" sz="2800" dirty="0"/>
          </a:p>
          <a:p>
            <a:endParaRPr lang="en-MY" b="1" u="sng" dirty="0"/>
          </a:p>
          <a:p>
            <a:endParaRPr lang="en-MY" b="1" u="sng" dirty="0"/>
          </a:p>
          <a:p>
            <a:endParaRPr lang="en-MY" dirty="0"/>
          </a:p>
        </p:txBody>
      </p:sp>
      <p:sp>
        <p:nvSpPr>
          <p:cNvPr id="6" name="TextBox 5">
            <a:extLst>
              <a:ext uri="{FF2B5EF4-FFF2-40B4-BE49-F238E27FC236}">
                <a16:creationId xmlns:a16="http://schemas.microsoft.com/office/drawing/2014/main" id="{40EB1A23-469D-4C70-BE00-D05ED4370674}"/>
              </a:ext>
            </a:extLst>
          </p:cNvPr>
          <p:cNvSpPr txBox="1"/>
          <p:nvPr/>
        </p:nvSpPr>
        <p:spPr>
          <a:xfrm>
            <a:off x="261257" y="219372"/>
            <a:ext cx="11092543" cy="954107"/>
          </a:xfrm>
          <a:prstGeom prst="rect">
            <a:avLst/>
          </a:prstGeom>
          <a:noFill/>
        </p:spPr>
        <p:txBody>
          <a:bodyPr wrap="square">
            <a:spAutoFit/>
          </a:bodyPr>
          <a:lstStyle/>
          <a:p>
            <a:pPr algn="ctr"/>
            <a:r>
              <a:rPr lang="en-MY" sz="2800" dirty="0"/>
              <a:t>Splenic artery embolization in trauma: A five-year single-centre experience at a UK major trauma centre</a:t>
            </a:r>
          </a:p>
        </p:txBody>
      </p:sp>
    </p:spTree>
    <p:extLst>
      <p:ext uri="{BB962C8B-B14F-4D97-AF65-F5344CB8AC3E}">
        <p14:creationId xmlns:p14="http://schemas.microsoft.com/office/powerpoint/2010/main" val="372746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942B6-D0C1-4505-B610-CE40320EA3F3}"/>
              </a:ext>
            </a:extLst>
          </p:cNvPr>
          <p:cNvSpPr>
            <a:spLocks noGrp="1"/>
          </p:cNvSpPr>
          <p:nvPr>
            <p:ph type="title"/>
          </p:nvPr>
        </p:nvSpPr>
        <p:spPr/>
        <p:txBody>
          <a:bodyPr/>
          <a:lstStyle/>
          <a:p>
            <a:r>
              <a:rPr lang="en-MY" b="1" dirty="0"/>
              <a:t>Credibility of Journal &amp; Timing of Publication</a:t>
            </a:r>
            <a:endParaRPr lang="en-MY" dirty="0"/>
          </a:p>
        </p:txBody>
      </p:sp>
      <p:sp>
        <p:nvSpPr>
          <p:cNvPr id="3" name="Content Placeholder 2">
            <a:extLst>
              <a:ext uri="{FF2B5EF4-FFF2-40B4-BE49-F238E27FC236}">
                <a16:creationId xmlns:a16="http://schemas.microsoft.com/office/drawing/2014/main" id="{3D2964B6-AE5C-4747-93B6-BF4C1882C8E2}"/>
              </a:ext>
            </a:extLst>
          </p:cNvPr>
          <p:cNvSpPr>
            <a:spLocks noGrp="1"/>
          </p:cNvSpPr>
          <p:nvPr>
            <p:ph idx="1"/>
          </p:nvPr>
        </p:nvSpPr>
        <p:spPr/>
        <p:txBody>
          <a:bodyPr>
            <a:normAutofit lnSpcReduction="10000"/>
          </a:bodyPr>
          <a:lstStyle/>
          <a:p>
            <a:r>
              <a:rPr lang="en-MY" dirty="0"/>
              <a:t>The paper is published in Sage publishing.</a:t>
            </a:r>
          </a:p>
          <a:p>
            <a:r>
              <a:rPr lang="en-MY" dirty="0"/>
              <a:t>Sage Publishing began publishing in 1965.</a:t>
            </a:r>
          </a:p>
          <a:p>
            <a:r>
              <a:rPr lang="en-MY" dirty="0"/>
              <a:t>Q1 Journal for Medicine</a:t>
            </a:r>
          </a:p>
          <a:p>
            <a:r>
              <a:rPr lang="en-MY" dirty="0"/>
              <a:t>SJR 2020 Impact Factor 3.02</a:t>
            </a:r>
          </a:p>
          <a:p>
            <a:endParaRPr lang="en-MY" dirty="0"/>
          </a:p>
          <a:p>
            <a:r>
              <a:rPr lang="en-MY" dirty="0"/>
              <a:t>The paper was published in 2018</a:t>
            </a:r>
          </a:p>
          <a:p>
            <a:r>
              <a:rPr lang="en-MY" dirty="0"/>
              <a:t>Study period was between January 2012-December 2016</a:t>
            </a:r>
          </a:p>
          <a:p>
            <a:r>
              <a:rPr lang="en-MY" dirty="0"/>
              <a:t>The author is an Interventional Radiologist from the Royal Stoke University Hospital, UK</a:t>
            </a:r>
          </a:p>
          <a:p>
            <a:endParaRPr lang="en-MY" dirty="0"/>
          </a:p>
          <a:p>
            <a:pPr marL="0" indent="0">
              <a:buNone/>
            </a:pPr>
            <a:endParaRPr lang="en-MY" dirty="0"/>
          </a:p>
          <a:p>
            <a:pPr marL="0" indent="0">
              <a:buNone/>
            </a:pPr>
            <a:endParaRPr lang="en-MY" dirty="0"/>
          </a:p>
        </p:txBody>
      </p:sp>
    </p:spTree>
    <p:extLst>
      <p:ext uri="{BB962C8B-B14F-4D97-AF65-F5344CB8AC3E}">
        <p14:creationId xmlns:p14="http://schemas.microsoft.com/office/powerpoint/2010/main" val="3734446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7BA61-466C-4388-9DA7-01042F0EEDBC}"/>
              </a:ext>
            </a:extLst>
          </p:cNvPr>
          <p:cNvSpPr>
            <a:spLocks noGrp="1"/>
          </p:cNvSpPr>
          <p:nvPr>
            <p:ph type="title"/>
          </p:nvPr>
        </p:nvSpPr>
        <p:spPr/>
        <p:txBody>
          <a:bodyPr/>
          <a:lstStyle/>
          <a:p>
            <a:r>
              <a:rPr lang="en-MY" b="1" dirty="0"/>
              <a:t>Does the paper address a clinically relevant issue?</a:t>
            </a:r>
            <a:endParaRPr lang="en-MY" dirty="0"/>
          </a:p>
        </p:txBody>
      </p:sp>
      <p:sp>
        <p:nvSpPr>
          <p:cNvPr id="3" name="Content Placeholder 2">
            <a:extLst>
              <a:ext uri="{FF2B5EF4-FFF2-40B4-BE49-F238E27FC236}">
                <a16:creationId xmlns:a16="http://schemas.microsoft.com/office/drawing/2014/main" id="{AB00F759-38D9-45FC-818D-EBF86AA64BFC}"/>
              </a:ext>
            </a:extLst>
          </p:cNvPr>
          <p:cNvSpPr>
            <a:spLocks noGrp="1"/>
          </p:cNvSpPr>
          <p:nvPr>
            <p:ph idx="1"/>
          </p:nvPr>
        </p:nvSpPr>
        <p:spPr/>
        <p:txBody>
          <a:bodyPr/>
          <a:lstStyle/>
          <a:p>
            <a:r>
              <a:rPr lang="en-MY" dirty="0"/>
              <a:t>Motor vehicle accidents are a frequent occurrence in Malaysia, where in 2020 alone there were 418,240 accidents. Of this 4,634 involved fatalities. The MOH published the registry finding of the first year performance of Trauma Surgery service in HSAJB from May 2011 – April 2012.</a:t>
            </a:r>
          </a:p>
          <a:p>
            <a:r>
              <a:rPr lang="en-MY" dirty="0"/>
              <a:t>In that 1 year, they documented 57 cases of spleen injury, with 25 (40.98%) of cases that were treated non-operatively.</a:t>
            </a:r>
          </a:p>
          <a:p>
            <a:r>
              <a:rPr lang="en-MY" dirty="0"/>
              <a:t>Since a sizeable amount of patients were treated non-operatively, this paper addresses a clinically relevant issue.</a:t>
            </a:r>
          </a:p>
          <a:p>
            <a:endParaRPr lang="en-MY" dirty="0"/>
          </a:p>
        </p:txBody>
      </p:sp>
    </p:spTree>
    <p:extLst>
      <p:ext uri="{BB962C8B-B14F-4D97-AF65-F5344CB8AC3E}">
        <p14:creationId xmlns:p14="http://schemas.microsoft.com/office/powerpoint/2010/main" val="4183218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D4C71-4D21-419F-ADF1-9CFF7FB7A761}"/>
              </a:ext>
            </a:extLst>
          </p:cNvPr>
          <p:cNvSpPr>
            <a:spLocks noGrp="1"/>
          </p:cNvSpPr>
          <p:nvPr>
            <p:ph type="title"/>
          </p:nvPr>
        </p:nvSpPr>
        <p:spPr/>
        <p:txBody>
          <a:bodyPr>
            <a:normAutofit fontScale="90000"/>
          </a:bodyPr>
          <a:lstStyle/>
          <a:p>
            <a:r>
              <a:rPr lang="en-MY" dirty="0"/>
              <a:t>Does the abstract give sufficient background to support this, and is a clear measurable objective stated?</a:t>
            </a:r>
          </a:p>
        </p:txBody>
      </p:sp>
      <p:sp>
        <p:nvSpPr>
          <p:cNvPr id="3" name="Content Placeholder 2">
            <a:extLst>
              <a:ext uri="{FF2B5EF4-FFF2-40B4-BE49-F238E27FC236}">
                <a16:creationId xmlns:a16="http://schemas.microsoft.com/office/drawing/2014/main" id="{DEEB02C0-FC1D-473B-AA7C-0CA919A2F642}"/>
              </a:ext>
            </a:extLst>
          </p:cNvPr>
          <p:cNvSpPr>
            <a:spLocks noGrp="1"/>
          </p:cNvSpPr>
          <p:nvPr>
            <p:ph idx="1"/>
          </p:nvPr>
        </p:nvSpPr>
        <p:spPr/>
        <p:txBody>
          <a:bodyPr>
            <a:normAutofit lnSpcReduction="10000"/>
          </a:bodyPr>
          <a:lstStyle/>
          <a:p>
            <a:r>
              <a:rPr lang="en-MY" dirty="0"/>
              <a:t>The abstract contents are clear.</a:t>
            </a:r>
          </a:p>
          <a:p>
            <a:r>
              <a:rPr lang="en-MY" dirty="0"/>
              <a:t>The structure is appropriate:-</a:t>
            </a:r>
          </a:p>
          <a:p>
            <a:r>
              <a:rPr lang="en-MY" dirty="0"/>
              <a:t>The background describes the relevance of the study. In their centre, embolization is established as first-line treatment in most cases.</a:t>
            </a:r>
          </a:p>
          <a:p>
            <a:r>
              <a:rPr lang="en-MY" dirty="0"/>
              <a:t>The Methods explains the retrospective nature of study between a 5 year time span with radiological codes used to retrieve and capture embolization cases.</a:t>
            </a:r>
          </a:p>
          <a:p>
            <a:r>
              <a:rPr lang="en-MY" dirty="0"/>
              <a:t>The findings of the study is well elaborated.</a:t>
            </a:r>
          </a:p>
          <a:p>
            <a:r>
              <a:rPr lang="en-MY" dirty="0"/>
              <a:t>The conclusion of the study is summarised and backed with national data. A fair recommendation is also suggested.</a:t>
            </a:r>
          </a:p>
          <a:p>
            <a:endParaRPr lang="en-MY" dirty="0"/>
          </a:p>
        </p:txBody>
      </p:sp>
    </p:spTree>
    <p:extLst>
      <p:ext uri="{BB962C8B-B14F-4D97-AF65-F5344CB8AC3E}">
        <p14:creationId xmlns:p14="http://schemas.microsoft.com/office/powerpoint/2010/main" val="38927642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7BA71-CB83-4587-8506-7E661FE0CA12}"/>
              </a:ext>
            </a:extLst>
          </p:cNvPr>
          <p:cNvSpPr>
            <a:spLocks noGrp="1"/>
          </p:cNvSpPr>
          <p:nvPr>
            <p:ph type="title"/>
          </p:nvPr>
        </p:nvSpPr>
        <p:spPr/>
        <p:txBody>
          <a:bodyPr/>
          <a:lstStyle/>
          <a:p>
            <a:r>
              <a:rPr lang="en-MY" dirty="0"/>
              <a:t>Primary &amp; Secondary Outcomes </a:t>
            </a:r>
          </a:p>
        </p:txBody>
      </p:sp>
      <p:sp>
        <p:nvSpPr>
          <p:cNvPr id="3" name="Content Placeholder 2">
            <a:extLst>
              <a:ext uri="{FF2B5EF4-FFF2-40B4-BE49-F238E27FC236}">
                <a16:creationId xmlns:a16="http://schemas.microsoft.com/office/drawing/2014/main" id="{DCE04FE3-C093-4C0A-84AE-0E410B9408D8}"/>
              </a:ext>
            </a:extLst>
          </p:cNvPr>
          <p:cNvSpPr>
            <a:spLocks noGrp="1"/>
          </p:cNvSpPr>
          <p:nvPr>
            <p:ph idx="1"/>
          </p:nvPr>
        </p:nvSpPr>
        <p:spPr/>
        <p:txBody>
          <a:bodyPr/>
          <a:lstStyle/>
          <a:p>
            <a:r>
              <a:rPr lang="en-MY" dirty="0"/>
              <a:t>Primary Objective: To assess splenic artery embolization (SAE) in their centre over the last 5 years since designated as a level 1 major trauma centre.</a:t>
            </a:r>
          </a:p>
          <a:p>
            <a:endParaRPr lang="en-MY" dirty="0"/>
          </a:p>
          <a:p>
            <a:r>
              <a:rPr lang="en-MY" dirty="0"/>
              <a:t>Secondary Objective: Recognition of the trend in non-operative management of the haemodynamically stable patient, with Splenic artery embolization used to treat haemorrhage </a:t>
            </a:r>
            <a:r>
              <a:rPr lang="en-MY" dirty="0" err="1"/>
              <a:t>endovasculary</a:t>
            </a:r>
            <a:r>
              <a:rPr lang="en-MY" dirty="0"/>
              <a:t>.</a:t>
            </a:r>
          </a:p>
        </p:txBody>
      </p:sp>
    </p:spTree>
    <p:extLst>
      <p:ext uri="{BB962C8B-B14F-4D97-AF65-F5344CB8AC3E}">
        <p14:creationId xmlns:p14="http://schemas.microsoft.com/office/powerpoint/2010/main" val="1086642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4E1E6-7521-4673-BE4A-9ED8C77374CC}"/>
              </a:ext>
            </a:extLst>
          </p:cNvPr>
          <p:cNvSpPr>
            <a:spLocks noGrp="1"/>
          </p:cNvSpPr>
          <p:nvPr>
            <p:ph type="title"/>
          </p:nvPr>
        </p:nvSpPr>
        <p:spPr/>
        <p:txBody>
          <a:bodyPr>
            <a:normAutofit fontScale="90000"/>
          </a:bodyPr>
          <a:lstStyle/>
          <a:p>
            <a:r>
              <a:rPr lang="en-MY" dirty="0"/>
              <a:t>Is the methodology appropriate? Comment on study population, study design, statistical analysis</a:t>
            </a:r>
          </a:p>
        </p:txBody>
      </p:sp>
      <p:sp>
        <p:nvSpPr>
          <p:cNvPr id="3" name="Content Placeholder 2">
            <a:extLst>
              <a:ext uri="{FF2B5EF4-FFF2-40B4-BE49-F238E27FC236}">
                <a16:creationId xmlns:a16="http://schemas.microsoft.com/office/drawing/2014/main" id="{BA26973D-68AC-489A-8E87-53D975FD913B}"/>
              </a:ext>
            </a:extLst>
          </p:cNvPr>
          <p:cNvSpPr>
            <a:spLocks noGrp="1"/>
          </p:cNvSpPr>
          <p:nvPr>
            <p:ph idx="1"/>
          </p:nvPr>
        </p:nvSpPr>
        <p:spPr/>
        <p:txBody>
          <a:bodyPr>
            <a:normAutofit fontScale="92500" lnSpcReduction="10000"/>
          </a:bodyPr>
          <a:lstStyle/>
          <a:p>
            <a:r>
              <a:rPr lang="en-MY" dirty="0"/>
              <a:t>The study is a retrospective review of all splenic injury patients admitted for a 5 year period from 1 January 2012 to 31 December 2016. Data was captured from multiple sources to ensure full data capture. (Trauma Audit Database, Healthcare Software solution, Radiology Information System)</a:t>
            </a:r>
          </a:p>
          <a:p>
            <a:endParaRPr lang="en-MY" dirty="0"/>
          </a:p>
          <a:p>
            <a:r>
              <a:rPr lang="en-MY" dirty="0"/>
              <a:t>Patients undergoing SAE for reasons other than trauma were excluded. Electronic hospital records were reviewed to include details from clinical follow up.</a:t>
            </a:r>
          </a:p>
          <a:p>
            <a:r>
              <a:rPr lang="en-MY" dirty="0"/>
              <a:t>Information was collated and analysed using Microsoft Excel. Data was compared with Society of Interventional Radiology 2010 standards and Eastern Association for the Surgery of Trauma 2012 guidelines.</a:t>
            </a:r>
          </a:p>
        </p:txBody>
      </p:sp>
    </p:spTree>
    <p:extLst>
      <p:ext uri="{BB962C8B-B14F-4D97-AF65-F5344CB8AC3E}">
        <p14:creationId xmlns:p14="http://schemas.microsoft.com/office/powerpoint/2010/main" val="30967359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D1769C-7900-4632-B6FF-9D7F15100D4A}"/>
              </a:ext>
            </a:extLst>
          </p:cNvPr>
          <p:cNvSpPr>
            <a:spLocks noGrp="1"/>
          </p:cNvSpPr>
          <p:nvPr>
            <p:ph type="title"/>
          </p:nvPr>
        </p:nvSpPr>
        <p:spPr/>
        <p:txBody>
          <a:bodyPr/>
          <a:lstStyle/>
          <a:p>
            <a:r>
              <a:rPr lang="en-MY" dirty="0"/>
              <a:t>Results</a:t>
            </a:r>
          </a:p>
        </p:txBody>
      </p:sp>
      <p:sp>
        <p:nvSpPr>
          <p:cNvPr id="3" name="Content Placeholder 2">
            <a:extLst>
              <a:ext uri="{FF2B5EF4-FFF2-40B4-BE49-F238E27FC236}">
                <a16:creationId xmlns:a16="http://schemas.microsoft.com/office/drawing/2014/main" id="{4F419CE0-F16D-4711-B95A-6B62A2357A4F}"/>
              </a:ext>
            </a:extLst>
          </p:cNvPr>
          <p:cNvSpPr>
            <a:spLocks noGrp="1"/>
          </p:cNvSpPr>
          <p:nvPr>
            <p:ph idx="1"/>
          </p:nvPr>
        </p:nvSpPr>
        <p:spPr/>
        <p:txBody>
          <a:bodyPr>
            <a:normAutofit lnSpcReduction="10000"/>
          </a:bodyPr>
          <a:lstStyle/>
          <a:p>
            <a:r>
              <a:rPr lang="en-MY" dirty="0"/>
              <a:t>Total of 176 splenic injuries, 28  (15.9%) proceeded directly to laparotomy. 15 underwent splenectomy, 2 significantly injured spleens were salvaged, and 11 other cases with low grade splenic injuries were retained.</a:t>
            </a:r>
          </a:p>
          <a:p>
            <a:endParaRPr lang="en-MY" dirty="0"/>
          </a:p>
          <a:p>
            <a:r>
              <a:rPr lang="en-MY" dirty="0"/>
              <a:t>A total of 130 (73.9%) were managed non-operatively. 122 (93.8%) of those were successful. 8 proceeded to SAE after failure of non-operative management. 18 patients went direct to embolization, so a total of 26 (14.7%) underwent SAE.</a:t>
            </a:r>
          </a:p>
          <a:p>
            <a:r>
              <a:rPr lang="en-MY" dirty="0"/>
              <a:t>25/26 patients were embolised, one, not embolised as no active contrast extravasation.</a:t>
            </a:r>
          </a:p>
          <a:p>
            <a:endParaRPr lang="en-MY" dirty="0"/>
          </a:p>
        </p:txBody>
      </p:sp>
    </p:spTree>
    <p:extLst>
      <p:ext uri="{BB962C8B-B14F-4D97-AF65-F5344CB8AC3E}">
        <p14:creationId xmlns:p14="http://schemas.microsoft.com/office/powerpoint/2010/main" val="24086899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279</TotalTime>
  <Words>1097</Words>
  <Application>Microsoft Office PowerPoint</Application>
  <PresentationFormat>Widescreen</PresentationFormat>
  <Paragraphs>91</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Calibri Light</vt:lpstr>
      <vt:lpstr>Office Theme</vt:lpstr>
      <vt:lpstr>Journal Presentation</vt:lpstr>
      <vt:lpstr>PowerPoint Presentation</vt:lpstr>
      <vt:lpstr>PowerPoint Presentation</vt:lpstr>
      <vt:lpstr>Credibility of Journal &amp; Timing of Publication</vt:lpstr>
      <vt:lpstr>Does the paper address a clinically relevant issue?</vt:lpstr>
      <vt:lpstr>Does the abstract give sufficient background to support this, and is a clear measurable objective stated?</vt:lpstr>
      <vt:lpstr>Primary &amp; Secondary Outcomes </vt:lpstr>
      <vt:lpstr>Is the methodology appropriate? Comment on study population, study design, statistical analysis</vt:lpstr>
      <vt:lpstr>Results</vt:lpstr>
      <vt:lpstr>Results</vt:lpstr>
      <vt:lpstr>Complications</vt:lpstr>
      <vt:lpstr>Antibiotics / Vaccinations </vt:lpstr>
      <vt:lpstr>Embolization Material</vt:lpstr>
      <vt:lpstr>Management Trend</vt:lpstr>
      <vt:lpstr>Re-imaging</vt:lpstr>
      <vt:lpstr>Conclusion</vt:lpstr>
      <vt:lpstr>Is the conclusion in keeping with the results?</vt:lpstr>
      <vt:lpstr>Further information to obtain?</vt:lpstr>
      <vt:lpstr>PowerPoint Presentation</vt:lpstr>
      <vt:lpstr>Would this paper change your practice?</vt:lpstr>
      <vt:lpstr>How would you design a better study, if money &amp; resources were no object?</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Journal Presentation</dc:title>
  <dc:creator>Karthik Krishnan</dc:creator>
  <cp:lastModifiedBy>Karthik Krishnan</cp:lastModifiedBy>
  <cp:revision>21</cp:revision>
  <dcterms:created xsi:type="dcterms:W3CDTF">2022-02-22T10:30:20Z</dcterms:created>
  <dcterms:modified xsi:type="dcterms:W3CDTF">2022-02-22T15:09:28Z</dcterms:modified>
</cp:coreProperties>
</file>