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2" r:id="rId7"/>
    <p:sldId id="263" r:id="rId8"/>
    <p:sldId id="264" r:id="rId9"/>
    <p:sldId id="265" r:id="rId10"/>
    <p:sldId id="266" r:id="rId11"/>
    <p:sldId id="26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96" autoAdjust="0"/>
  </p:normalViewPr>
  <p:slideViewPr>
    <p:cSldViewPr>
      <p:cViewPr varScale="1">
        <p:scale>
          <a:sx n="61" d="100"/>
          <a:sy n="61" d="100"/>
        </p:scale>
        <p:origin x="-2074" y="-82"/>
      </p:cViewPr>
      <p:guideLst>
        <p:guide orient="horz" pos="2160"/>
        <p:guide pos="2880"/>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34751-1090-4C8D-A233-2675FEAB0C9A}" type="datetimeFigureOut">
              <a:rPr lang="en-MY" smtClean="0"/>
              <a:t>26/6/2018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45CE-427E-4FE5-9B2C-794C01C4E2F5}" type="slidenum">
              <a:rPr lang="en-MY" smtClean="0"/>
              <a:t>‹#›</a:t>
            </a:fld>
            <a:endParaRPr lang="en-MY"/>
          </a:p>
        </p:txBody>
      </p:sp>
    </p:spTree>
    <p:extLst>
      <p:ext uri="{BB962C8B-B14F-4D97-AF65-F5344CB8AC3E}">
        <p14:creationId xmlns:p14="http://schemas.microsoft.com/office/powerpoint/2010/main" val="201060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Second most common Cancer</a:t>
            </a:r>
            <a:r>
              <a:rPr lang="en-MY" baseline="0" dirty="0" smtClean="0"/>
              <a:t> in Malaysia (13.2% - </a:t>
            </a:r>
            <a:r>
              <a:rPr lang="en-MY" baseline="0" dirty="0" err="1" smtClean="0"/>
              <a:t>MNatCancerRegistry</a:t>
            </a:r>
            <a:r>
              <a:rPr lang="en-MY" baseline="0" dirty="0" smtClean="0"/>
              <a:t> </a:t>
            </a:r>
            <a:r>
              <a:rPr lang="en-MY" baseline="0" dirty="0" smtClean="0"/>
              <a:t>2007-2011. Higher among male than female 1.33x</a:t>
            </a:r>
            <a:br>
              <a:rPr lang="en-MY" baseline="0" dirty="0" smtClean="0"/>
            </a:br>
            <a:r>
              <a:rPr lang="en-MY" baseline="0" dirty="0" smtClean="0"/>
              <a:t>Incidence highest in Chinese, followed by Malay and Indian. Overall mortality is 9.8 cases per 100,000 population 1.42x higher in male than female.</a:t>
            </a:r>
          </a:p>
          <a:p>
            <a:endParaRPr lang="en-MY" baseline="0" dirty="0" smtClean="0"/>
          </a:p>
          <a:p>
            <a:r>
              <a:rPr lang="en-MY" baseline="0" dirty="0" smtClean="0"/>
              <a:t>Most common presentation is altered bowel habit 41.7%, blood in stool 35.5%, abdominal pain 31.5%, weight loss 31%, anaemia 9.8% and I/O 9.3%</a:t>
            </a:r>
          </a:p>
          <a:p>
            <a:endParaRPr lang="en-MY" baseline="0" dirty="0" smtClean="0"/>
          </a:p>
          <a:p>
            <a:r>
              <a:rPr lang="en-MY" baseline="0" dirty="0" smtClean="0"/>
              <a:t>Left sided most common 81.8%. Majority Stage III and IV 54.36%, and only 8.4% stage I (TNM)</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1</a:t>
            </a:fld>
            <a:endParaRPr lang="en-MY"/>
          </a:p>
        </p:txBody>
      </p:sp>
    </p:spTree>
    <p:extLst>
      <p:ext uri="{BB962C8B-B14F-4D97-AF65-F5344CB8AC3E}">
        <p14:creationId xmlns:p14="http://schemas.microsoft.com/office/powerpoint/2010/main" val="173847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Risk of recurrent advanced adenoma during surveillance colonoscopy following </a:t>
            </a:r>
            <a:r>
              <a:rPr lang="en-MY" dirty="0" err="1" smtClean="0"/>
              <a:t>polypectomy</a:t>
            </a:r>
            <a:r>
              <a:rPr lang="en-MY" dirty="0" smtClean="0"/>
              <a:t> is 2-3 times significantly higher among those with advanced adenoma compared with low risk group (Level</a:t>
            </a:r>
            <a:r>
              <a:rPr lang="en-MY" baseline="0" dirty="0" smtClean="0"/>
              <a:t> I)</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16</a:t>
            </a:fld>
            <a:endParaRPr lang="en-MY"/>
          </a:p>
        </p:txBody>
      </p:sp>
    </p:spTree>
    <p:extLst>
      <p:ext uri="{BB962C8B-B14F-4D97-AF65-F5344CB8AC3E}">
        <p14:creationId xmlns:p14="http://schemas.microsoft.com/office/powerpoint/2010/main" val="364051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Most CRC arise from Adenomatous Polyps that</a:t>
            </a:r>
            <a:r>
              <a:rPr lang="en-MY" baseline="0" dirty="0" smtClean="0"/>
              <a:t> progress from small to large polyps and later to cancer.</a:t>
            </a:r>
          </a:p>
          <a:p>
            <a:r>
              <a:rPr lang="en-MY" baseline="0" dirty="0" smtClean="0"/>
              <a:t>Slow transition permits window of opportunity for screening and early detection.</a:t>
            </a:r>
          </a:p>
          <a:p>
            <a:endParaRPr lang="en-MY" dirty="0" smtClean="0"/>
          </a:p>
          <a:p>
            <a:r>
              <a:rPr lang="en-MY" dirty="0" smtClean="0"/>
              <a:t>Faecal Test – Non-Invasive</a:t>
            </a:r>
            <a:r>
              <a:rPr lang="en-MY" baseline="0" dirty="0" smtClean="0"/>
              <a:t> Tool</a:t>
            </a:r>
          </a:p>
          <a:p>
            <a:r>
              <a:rPr lang="en-MY" baseline="0" dirty="0" smtClean="0"/>
              <a:t>Detect Blood, Proteins (</a:t>
            </a:r>
            <a:r>
              <a:rPr lang="en-MY" baseline="0" dirty="0" err="1" smtClean="0"/>
              <a:t>e.g</a:t>
            </a:r>
            <a:r>
              <a:rPr lang="en-MY" baseline="0" dirty="0" smtClean="0"/>
              <a:t> Enzyme M2-PK and DNA)</a:t>
            </a:r>
            <a:br>
              <a:rPr lang="en-MY" baseline="0" dirty="0" smtClean="0"/>
            </a:br>
            <a:r>
              <a:rPr lang="en-MY" baseline="0" dirty="0" smtClean="0"/>
              <a:t/>
            </a:r>
            <a:br>
              <a:rPr lang="en-MY" baseline="0" dirty="0" smtClean="0"/>
            </a:br>
            <a:r>
              <a:rPr lang="en-MY" baseline="0" dirty="0" err="1" smtClean="0"/>
              <a:t>Immunochemica</a:t>
            </a:r>
            <a:r>
              <a:rPr lang="en-MY" baseline="0" dirty="0" smtClean="0"/>
              <a:t> FOBT / Guaiac-based FOBT</a:t>
            </a:r>
          </a:p>
          <a:p>
            <a:endParaRPr lang="en-MY" baseline="0" dirty="0" smtClean="0"/>
          </a:p>
          <a:p>
            <a:r>
              <a:rPr lang="en-MY" baseline="0" dirty="0" smtClean="0"/>
              <a:t>DNA and M2-PK rarely done in view of high cost incurred.</a:t>
            </a:r>
          </a:p>
          <a:p>
            <a:endParaRPr lang="en-MY" baseline="0" dirty="0" smtClean="0"/>
          </a:p>
          <a:p>
            <a:r>
              <a:rPr lang="en-US" dirty="0" smtClean="0"/>
              <a:t>Chemical testing: For chemical testing, a solution containing the chemical guaiac and an oxidizing chemical is used. If blood is present in the sample of stool, the mixing of the solution with blood causes the guaiac to turn visibly blue. The blue color is caused by the interaction (promoted by the oxidizing agent) of the </a:t>
            </a:r>
            <a:r>
              <a:rPr lang="en-US" dirty="0" err="1" smtClean="0"/>
              <a:t>heme</a:t>
            </a:r>
            <a:r>
              <a:rPr lang="en-US" dirty="0" smtClean="0"/>
              <a:t> portion of the hemoglobin molecule, the oxygen carrying molecule in red blood cells, and the guaiac.</a:t>
            </a:r>
          </a:p>
          <a:p>
            <a:endParaRPr lang="en-US" dirty="0" smtClean="0"/>
          </a:p>
          <a:p>
            <a:r>
              <a:rPr lang="en-US" dirty="0" smtClean="0"/>
              <a:t>Immunologic testing: For immunologic testing, a sample of stool is mixed with a solution that contains an antibody to globin, the protein part of the hemoglobin molecule. The antibody is combined with a small amount of gold. When the antibody/gold complex binds to the globin in stool, the antibody/gold/globin complex settles out of the solution as a visible line on the test strip.</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5</a:t>
            </a:fld>
            <a:endParaRPr lang="en-MY"/>
          </a:p>
        </p:txBody>
      </p:sp>
    </p:spTree>
    <p:extLst>
      <p:ext uri="{BB962C8B-B14F-4D97-AF65-F5344CB8AC3E}">
        <p14:creationId xmlns:p14="http://schemas.microsoft.com/office/powerpoint/2010/main" val="172155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MY" dirty="0" smtClean="0"/>
              <a:t>Flexible </a:t>
            </a:r>
            <a:r>
              <a:rPr lang="en-MY" dirty="0" err="1" smtClean="0"/>
              <a:t>Sigmoidoscopy</a:t>
            </a:r>
            <a:r>
              <a:rPr lang="en-MY" dirty="0" smtClean="0"/>
              <a:t> can be done as clinic procedure without sedation and less rigorous bowel </a:t>
            </a:r>
            <a:r>
              <a:rPr lang="en-MY" dirty="0" err="1" smtClean="0"/>
              <a:t>preperation</a:t>
            </a:r>
            <a:r>
              <a:rPr lang="en-MY" dirty="0" smtClean="0"/>
              <a:t>. Small polyps can be biopsied however lesions &gt;1cm will require excision during subsequent colonoscopy</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6</a:t>
            </a:fld>
            <a:endParaRPr lang="en-MY"/>
          </a:p>
        </p:txBody>
      </p:sp>
    </p:spTree>
    <p:extLst>
      <p:ext uri="{BB962C8B-B14F-4D97-AF65-F5344CB8AC3E}">
        <p14:creationId xmlns:p14="http://schemas.microsoft.com/office/powerpoint/2010/main" val="217921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GI</a:t>
            </a:r>
            <a:r>
              <a:rPr lang="en-MY" baseline="0" dirty="0" smtClean="0"/>
              <a:t> Bleed (0.29 to 1.59 per 1000 scopes)</a:t>
            </a:r>
          </a:p>
          <a:p>
            <a:r>
              <a:rPr lang="en-MY" baseline="0" dirty="0" smtClean="0"/>
              <a:t>GI Perforation (0.19 to 0.89 per 1000 scopes)</a:t>
            </a:r>
          </a:p>
          <a:p>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7</a:t>
            </a:fld>
            <a:endParaRPr lang="en-MY"/>
          </a:p>
        </p:txBody>
      </p:sp>
    </p:spTree>
    <p:extLst>
      <p:ext uri="{BB962C8B-B14F-4D97-AF65-F5344CB8AC3E}">
        <p14:creationId xmlns:p14="http://schemas.microsoft.com/office/powerpoint/2010/main" val="50485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CCE-</a:t>
            </a:r>
            <a:r>
              <a:rPr lang="en-MY" baseline="0" dirty="0" smtClean="0"/>
              <a:t> Obtain images of the colon by using video cameras embedded in ingested capsule. Less invasive however does not allow biopsy or polyp removal.</a:t>
            </a:r>
          </a:p>
          <a:p>
            <a:r>
              <a:rPr lang="en-MY" baseline="0" dirty="0" smtClean="0"/>
              <a:t>Side effects – Nausea and Abdominal pain.</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8</a:t>
            </a:fld>
            <a:endParaRPr lang="en-MY"/>
          </a:p>
        </p:txBody>
      </p:sp>
    </p:spTree>
    <p:extLst>
      <p:ext uri="{BB962C8B-B14F-4D97-AF65-F5344CB8AC3E}">
        <p14:creationId xmlns:p14="http://schemas.microsoft.com/office/powerpoint/2010/main" val="363968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Multiple Thin Slice computed tomographic data to construct images of the bowel mucosa in 2-3 dimensions in</a:t>
            </a:r>
            <a:r>
              <a:rPr lang="en-MY" baseline="0" dirty="0" smtClean="0"/>
              <a:t> detecting polyps.</a:t>
            </a:r>
          </a:p>
          <a:p>
            <a:r>
              <a:rPr lang="en-MY" baseline="0" dirty="0" smtClean="0"/>
              <a:t>Requires bowel </a:t>
            </a:r>
            <a:r>
              <a:rPr lang="en-MY" baseline="0" dirty="0" err="1" smtClean="0"/>
              <a:t>preperation</a:t>
            </a:r>
            <a:r>
              <a:rPr lang="en-MY" baseline="0" dirty="0" smtClean="0"/>
              <a:t> similar to </a:t>
            </a:r>
            <a:r>
              <a:rPr lang="en-MY" baseline="0" dirty="0" err="1" smtClean="0"/>
              <a:t>colonoscope</a:t>
            </a:r>
            <a:r>
              <a:rPr lang="en-MY" baseline="0" dirty="0" smtClean="0"/>
              <a:t>.</a:t>
            </a:r>
          </a:p>
          <a:p>
            <a:r>
              <a:rPr lang="en-MY" baseline="0" dirty="0" smtClean="0"/>
              <a:t>Air or CO2 introduced into rectum via catheter. No sedation required. Patient is able to return to work post procedure.</a:t>
            </a:r>
          </a:p>
          <a:p>
            <a:endParaRPr lang="en-MY" dirty="0" smtClean="0"/>
          </a:p>
          <a:p>
            <a:r>
              <a:rPr lang="en-MY" dirty="0" smtClean="0"/>
              <a:t>Drawback include Radiation exposure and need for colonoscopy after identification of polyps</a:t>
            </a:r>
            <a:r>
              <a:rPr lang="en-MY" baseline="0" dirty="0" smtClean="0"/>
              <a:t> for excision and tissue diagnosis whilst smaller lesions will require follow up </a:t>
            </a:r>
            <a:r>
              <a:rPr lang="en-MY" baseline="0" dirty="0" err="1" smtClean="0"/>
              <a:t>suerveillance</a:t>
            </a:r>
            <a:r>
              <a:rPr lang="en-MY" baseline="0" dirty="0" smtClean="0"/>
              <a:t> CTC</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9</a:t>
            </a:fld>
            <a:endParaRPr lang="en-MY"/>
          </a:p>
        </p:txBody>
      </p:sp>
    </p:spTree>
    <p:extLst>
      <p:ext uri="{BB962C8B-B14F-4D97-AF65-F5344CB8AC3E}">
        <p14:creationId xmlns:p14="http://schemas.microsoft.com/office/powerpoint/2010/main" val="2644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Average Risk Population</a:t>
            </a:r>
            <a:r>
              <a:rPr lang="en-MY" baseline="0" dirty="0" smtClean="0"/>
              <a:t> – No known risk for CRC. No retrievable evidence on the age to start CRC Screening for ARP.</a:t>
            </a:r>
          </a:p>
          <a:p>
            <a:r>
              <a:rPr lang="en-MY" baseline="0" dirty="0" smtClean="0"/>
              <a:t>Screening Interval : Level III - &gt; </a:t>
            </a:r>
            <a:r>
              <a:rPr lang="en-US" baseline="0" dirty="0" smtClean="0"/>
              <a:t>European Colorectal Cancer Screening Guidelines Working Group </a:t>
            </a:r>
          </a:p>
          <a:p>
            <a:r>
              <a:rPr lang="en-US" baseline="0" dirty="0" smtClean="0"/>
              <a:t>		II-2 -&gt; U.S. Preventive Services Task Force</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11</a:t>
            </a:fld>
            <a:endParaRPr lang="en-MY"/>
          </a:p>
        </p:txBody>
      </p:sp>
    </p:spTree>
    <p:extLst>
      <p:ext uri="{BB962C8B-B14F-4D97-AF65-F5344CB8AC3E}">
        <p14:creationId xmlns:p14="http://schemas.microsoft.com/office/powerpoint/2010/main" val="288664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b="0" i="0" u="none" kern="1200" dirty="0" smtClean="0">
                <a:solidFill>
                  <a:schemeClr val="tx1"/>
                </a:solidFill>
                <a:effectLst/>
                <a:latin typeface="+mn-lt"/>
                <a:ea typeface="+mn-ea"/>
                <a:cs typeface="+mn-cs"/>
              </a:rPr>
              <a:t>Hereditary</a:t>
            </a:r>
            <a:r>
              <a:rPr lang="en-MY" sz="1200" b="0" i="0" u="none" kern="1200" baseline="0" dirty="0" smtClean="0">
                <a:solidFill>
                  <a:schemeClr val="tx1"/>
                </a:solidFill>
                <a:effectLst/>
                <a:latin typeface="+mn-lt"/>
                <a:ea typeface="+mn-ea"/>
                <a:cs typeface="+mn-cs"/>
              </a:rPr>
              <a:t> </a:t>
            </a:r>
            <a:r>
              <a:rPr lang="en-MY" sz="1200" b="0" i="0" u="none" kern="1200" baseline="0" dirty="0" err="1" smtClean="0">
                <a:solidFill>
                  <a:schemeClr val="tx1"/>
                </a:solidFill>
                <a:effectLst/>
                <a:latin typeface="+mn-lt"/>
                <a:ea typeface="+mn-ea"/>
                <a:cs typeface="+mn-cs"/>
              </a:rPr>
              <a:t>Nonpolyposis</a:t>
            </a:r>
            <a:r>
              <a:rPr lang="en-MY" sz="1200" b="0" i="0" u="none" kern="1200" baseline="0" dirty="0" smtClean="0">
                <a:solidFill>
                  <a:schemeClr val="tx1"/>
                </a:solidFill>
                <a:effectLst/>
                <a:latin typeface="+mn-lt"/>
                <a:ea typeface="+mn-ea"/>
                <a:cs typeface="+mn-cs"/>
              </a:rPr>
              <a:t> Colorectal Cancer ( Lynch)</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b="0" i="0" u="none" kern="1200" baseline="0" dirty="0" smtClean="0">
                <a:solidFill>
                  <a:schemeClr val="tx1"/>
                </a:solidFill>
                <a:effectLst/>
                <a:latin typeface="+mn-lt"/>
                <a:ea typeface="+mn-ea"/>
                <a:cs typeface="+mn-cs"/>
              </a:rPr>
              <a:t>Familial Adenomatous Polyposis</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b="0" i="0" u="none" kern="1200" baseline="0" dirty="0" smtClean="0">
                <a:solidFill>
                  <a:schemeClr val="tx1"/>
                </a:solidFill>
                <a:effectLst/>
                <a:latin typeface="+mn-lt"/>
                <a:ea typeface="+mn-ea"/>
                <a:cs typeface="+mn-cs"/>
              </a:rPr>
              <a:t>MYH Associated Polyposis</a:t>
            </a:r>
          </a:p>
          <a:p>
            <a:pPr marL="0" marR="0" indent="0" algn="l" defTabSz="914400" rtl="0" eaLnBrk="1" fontAlgn="auto" latinLnBrk="0" hangingPunct="1">
              <a:lnSpc>
                <a:spcPct val="100000"/>
              </a:lnSpc>
              <a:spcBef>
                <a:spcPts val="0"/>
              </a:spcBef>
              <a:spcAft>
                <a:spcPts val="0"/>
              </a:spcAft>
              <a:buClrTx/>
              <a:buSzTx/>
              <a:buFontTx/>
              <a:buNone/>
              <a:tabLst/>
              <a:defRPr/>
            </a:pPr>
            <a:r>
              <a:rPr lang="en-MY" sz="1200" b="0" i="0" u="none" kern="1200" baseline="0" dirty="0" smtClean="0">
                <a:solidFill>
                  <a:schemeClr val="tx1"/>
                </a:solidFill>
                <a:effectLst/>
                <a:latin typeface="+mn-lt"/>
                <a:ea typeface="+mn-ea"/>
                <a:cs typeface="+mn-cs"/>
              </a:rPr>
              <a:t>PJS – Autosomal Dominant Inherited Disorder Characterized by Intestinal </a:t>
            </a:r>
            <a:r>
              <a:rPr lang="en-MY" sz="1200" b="0" i="0" u="none" kern="1200" baseline="0" dirty="0" err="1" smtClean="0">
                <a:solidFill>
                  <a:schemeClr val="tx1"/>
                </a:solidFill>
                <a:effectLst/>
                <a:latin typeface="+mn-lt"/>
                <a:ea typeface="+mn-ea"/>
                <a:cs typeface="+mn-cs"/>
              </a:rPr>
              <a:t>Hamartomatous</a:t>
            </a:r>
            <a:r>
              <a:rPr lang="en-MY" sz="1200" b="0" i="0" u="none" kern="1200" baseline="0" dirty="0" smtClean="0">
                <a:solidFill>
                  <a:schemeClr val="tx1"/>
                </a:solidFill>
                <a:effectLst/>
                <a:latin typeface="+mn-lt"/>
                <a:ea typeface="+mn-ea"/>
                <a:cs typeface="+mn-cs"/>
              </a:rPr>
              <a:t> Polyps in Association with a distinct pattern of skin and mucosal macular melanin deposition.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MY" sz="1200" b="0" i="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45CE-427E-4FE5-9B2C-794C01C4E2F5}" type="slidenum">
              <a:rPr lang="en-MY" smtClean="0"/>
              <a:t>13</a:t>
            </a:fld>
            <a:endParaRPr lang="en-MY"/>
          </a:p>
        </p:txBody>
      </p:sp>
    </p:spTree>
    <p:extLst>
      <p:ext uri="{BB962C8B-B14F-4D97-AF65-F5344CB8AC3E}">
        <p14:creationId xmlns:p14="http://schemas.microsoft.com/office/powerpoint/2010/main" val="83129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This table shows that the Familial Relative Risk is higher when only a single first</a:t>
            </a:r>
            <a:r>
              <a:rPr lang="en-MY" baseline="0" dirty="0" smtClean="0"/>
              <a:t> degree relative has CRC regardless of the number of Second Degree and Third Degree Relatives. However, with a FDR involved, the risk increases when SDR and TDR are also involved.</a:t>
            </a:r>
            <a:endParaRPr lang="en-MY" dirty="0"/>
          </a:p>
        </p:txBody>
      </p:sp>
      <p:sp>
        <p:nvSpPr>
          <p:cNvPr id="4" name="Slide Number Placeholder 3"/>
          <p:cNvSpPr>
            <a:spLocks noGrp="1"/>
          </p:cNvSpPr>
          <p:nvPr>
            <p:ph type="sldNum" sz="quarter" idx="10"/>
          </p:nvPr>
        </p:nvSpPr>
        <p:spPr/>
        <p:txBody>
          <a:bodyPr/>
          <a:lstStyle/>
          <a:p>
            <a:fld id="{E03845CE-427E-4FE5-9B2C-794C01C4E2F5}" type="slidenum">
              <a:rPr lang="en-MY" smtClean="0"/>
              <a:t>15</a:t>
            </a:fld>
            <a:endParaRPr lang="en-MY"/>
          </a:p>
        </p:txBody>
      </p:sp>
    </p:spTree>
    <p:extLst>
      <p:ext uri="{BB962C8B-B14F-4D97-AF65-F5344CB8AC3E}">
        <p14:creationId xmlns:p14="http://schemas.microsoft.com/office/powerpoint/2010/main" val="319555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2951B670-51BE-4BF5-9792-EE8186E6AB21}" type="datetimeFigureOut">
              <a:rPr lang="en-MY" smtClean="0"/>
              <a:t>26/6/2018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279342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951B670-51BE-4BF5-9792-EE8186E6AB21}" type="datetimeFigureOut">
              <a:rPr lang="en-MY" smtClean="0"/>
              <a:t>26/6/2018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403239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951B670-51BE-4BF5-9792-EE8186E6AB21}" type="datetimeFigureOut">
              <a:rPr lang="en-MY" smtClean="0"/>
              <a:t>26/6/2018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380158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951B670-51BE-4BF5-9792-EE8186E6AB21}" type="datetimeFigureOut">
              <a:rPr lang="en-MY" smtClean="0"/>
              <a:t>26/6/2018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80607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1B670-51BE-4BF5-9792-EE8186E6AB21}" type="datetimeFigureOut">
              <a:rPr lang="en-MY" smtClean="0"/>
              <a:t>26/6/2018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209422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2951B670-51BE-4BF5-9792-EE8186E6AB21}" type="datetimeFigureOut">
              <a:rPr lang="en-MY" smtClean="0"/>
              <a:t>26/6/2018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334891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2951B670-51BE-4BF5-9792-EE8186E6AB21}" type="datetimeFigureOut">
              <a:rPr lang="en-MY" smtClean="0"/>
              <a:t>26/6/2018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167906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2951B670-51BE-4BF5-9792-EE8186E6AB21}" type="datetimeFigureOut">
              <a:rPr lang="en-MY" smtClean="0"/>
              <a:t>26/6/2018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370565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1B670-51BE-4BF5-9792-EE8186E6AB21}" type="datetimeFigureOut">
              <a:rPr lang="en-MY" smtClean="0"/>
              <a:t>26/6/2018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26549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1B670-51BE-4BF5-9792-EE8186E6AB21}" type="datetimeFigureOut">
              <a:rPr lang="en-MY" smtClean="0"/>
              <a:t>26/6/2018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204885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1B670-51BE-4BF5-9792-EE8186E6AB21}" type="datetimeFigureOut">
              <a:rPr lang="en-MY" smtClean="0"/>
              <a:t>26/6/2018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26CDE79-0D5B-40E4-8F98-D00989988CE1}" type="slidenum">
              <a:rPr lang="en-MY" smtClean="0"/>
              <a:t>‹#›</a:t>
            </a:fld>
            <a:endParaRPr lang="en-MY"/>
          </a:p>
        </p:txBody>
      </p:sp>
    </p:spTree>
    <p:extLst>
      <p:ext uri="{BB962C8B-B14F-4D97-AF65-F5344CB8AC3E}">
        <p14:creationId xmlns:p14="http://schemas.microsoft.com/office/powerpoint/2010/main" val="71303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1B670-51BE-4BF5-9792-EE8186E6AB21}" type="datetimeFigureOut">
              <a:rPr lang="en-MY" smtClean="0"/>
              <a:t>26/6/2018</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CDE79-0D5B-40E4-8F98-D00989988CE1}" type="slidenum">
              <a:rPr lang="en-MY" smtClean="0"/>
              <a:t>‹#›</a:t>
            </a:fld>
            <a:endParaRPr lang="en-MY"/>
          </a:p>
        </p:txBody>
      </p:sp>
    </p:spTree>
    <p:extLst>
      <p:ext uri="{BB962C8B-B14F-4D97-AF65-F5344CB8AC3E}">
        <p14:creationId xmlns:p14="http://schemas.microsoft.com/office/powerpoint/2010/main" val="149238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7772400" cy="1470025"/>
          </a:xfrm>
        </p:spPr>
        <p:txBody>
          <a:bodyPr/>
          <a:lstStyle/>
          <a:p>
            <a:r>
              <a:rPr lang="en-MY" dirty="0" smtClean="0"/>
              <a:t>Screening and Surveillance of Colorectal Cancer</a:t>
            </a:r>
            <a:endParaRPr lang="en-MY" dirty="0"/>
          </a:p>
        </p:txBody>
      </p:sp>
      <p:sp>
        <p:nvSpPr>
          <p:cNvPr id="3" name="Subtitle 2"/>
          <p:cNvSpPr>
            <a:spLocks noGrp="1"/>
          </p:cNvSpPr>
          <p:nvPr>
            <p:ph type="subTitle" idx="1"/>
          </p:nvPr>
        </p:nvSpPr>
        <p:spPr>
          <a:xfrm>
            <a:off x="1403648" y="3356992"/>
            <a:ext cx="6400800" cy="1752600"/>
          </a:xfrm>
        </p:spPr>
        <p:txBody>
          <a:bodyPr>
            <a:normAutofit/>
          </a:bodyPr>
          <a:lstStyle/>
          <a:p>
            <a:r>
              <a:rPr lang="en-MY" dirty="0" smtClean="0"/>
              <a:t>Clinical Practice Guidelines</a:t>
            </a:r>
          </a:p>
          <a:p>
            <a:r>
              <a:rPr lang="en-MY" dirty="0" smtClean="0"/>
              <a:t>Academy of Medicine Malaysia</a:t>
            </a:r>
          </a:p>
          <a:p>
            <a:r>
              <a:rPr lang="en-MY" dirty="0" smtClean="0"/>
              <a:t>2017</a:t>
            </a:r>
          </a:p>
          <a:p>
            <a:endParaRPr lang="en-MY" dirty="0"/>
          </a:p>
        </p:txBody>
      </p:sp>
    </p:spTree>
    <p:extLst>
      <p:ext uri="{BB962C8B-B14F-4D97-AF65-F5344CB8AC3E}">
        <p14:creationId xmlns:p14="http://schemas.microsoft.com/office/powerpoint/2010/main" val="329553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Screening Modality</a:t>
            </a:r>
            <a:endParaRPr lang="en-MY" dirty="0"/>
          </a:p>
        </p:txBody>
      </p:sp>
      <p:sp>
        <p:nvSpPr>
          <p:cNvPr id="3" name="Content Placeholder 2"/>
          <p:cNvSpPr>
            <a:spLocks noGrp="1"/>
          </p:cNvSpPr>
          <p:nvPr>
            <p:ph idx="1"/>
          </p:nvPr>
        </p:nvSpPr>
        <p:spPr/>
        <p:txBody>
          <a:bodyPr>
            <a:normAutofit fontScale="92500"/>
          </a:bodyPr>
          <a:lstStyle/>
          <a:p>
            <a:r>
              <a:rPr lang="en-MY" dirty="0" err="1" smtClean="0"/>
              <a:t>Carcinoembryonic</a:t>
            </a:r>
            <a:r>
              <a:rPr lang="en-MY" dirty="0" smtClean="0"/>
              <a:t> Antigen (CEA)</a:t>
            </a:r>
          </a:p>
          <a:p>
            <a:pPr lvl="1"/>
            <a:r>
              <a:rPr lang="en-MY" dirty="0"/>
              <a:t> </a:t>
            </a:r>
            <a:r>
              <a:rPr lang="en-MY" dirty="0" smtClean="0"/>
              <a:t>Glycoprotein present in normal mucosal cells and elevated amount associated with adenocarcinoma.</a:t>
            </a:r>
          </a:p>
          <a:p>
            <a:pPr lvl="1"/>
            <a:r>
              <a:rPr lang="en-MY" dirty="0"/>
              <a:t> </a:t>
            </a:r>
            <a:r>
              <a:rPr lang="en-MY" dirty="0" smtClean="0"/>
              <a:t>No recommendation by US Preventive Services Task Force, Nice Guidelines and SIGN Guidelines on use of Serum CEA test for CRC Screening </a:t>
            </a:r>
            <a:r>
              <a:rPr lang="en-MY" baseline="-25000" dirty="0" smtClean="0"/>
              <a:t>(Level</a:t>
            </a:r>
            <a:r>
              <a:rPr lang="en-MY" dirty="0" smtClean="0"/>
              <a:t> </a:t>
            </a:r>
            <a:r>
              <a:rPr lang="en-MY" baseline="-25000" dirty="0" smtClean="0"/>
              <a:t>III)</a:t>
            </a:r>
          </a:p>
          <a:p>
            <a:pPr lvl="1"/>
            <a:endParaRPr lang="en-MY" dirty="0"/>
          </a:p>
          <a:p>
            <a:pPr lvl="1"/>
            <a:r>
              <a:rPr lang="en-MY" dirty="0" smtClean="0"/>
              <a:t>Should not be relied as a screening tool as normal level of CEA does not indicate absence of CRC, however has a role as tumour marker.</a:t>
            </a:r>
            <a:endParaRPr lang="en-MY" dirty="0"/>
          </a:p>
        </p:txBody>
      </p:sp>
    </p:spTree>
    <p:extLst>
      <p:ext uri="{BB962C8B-B14F-4D97-AF65-F5344CB8AC3E}">
        <p14:creationId xmlns:p14="http://schemas.microsoft.com/office/powerpoint/2010/main" val="397794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Average Risk Population</a:t>
            </a:r>
            <a:endParaRPr lang="en-MY" dirty="0"/>
          </a:p>
        </p:txBody>
      </p:sp>
      <p:sp>
        <p:nvSpPr>
          <p:cNvPr id="3" name="Content Placeholder 2"/>
          <p:cNvSpPr>
            <a:spLocks noGrp="1"/>
          </p:cNvSpPr>
          <p:nvPr>
            <p:ph idx="1"/>
          </p:nvPr>
        </p:nvSpPr>
        <p:spPr/>
        <p:txBody>
          <a:bodyPr/>
          <a:lstStyle/>
          <a:p>
            <a:r>
              <a:rPr lang="en-MY" dirty="0" smtClean="0"/>
              <a:t>Screening of CRC To Start at Age 50 up to age 75. Beyond that, screening should be individualised taking into account patient’s overall health and prior screening history. </a:t>
            </a:r>
            <a:r>
              <a:rPr lang="en-MY" baseline="-25000" dirty="0" smtClean="0"/>
              <a:t>(</a:t>
            </a:r>
            <a:r>
              <a:rPr lang="en-MY" sz="2000" i="1" baseline="-25000" dirty="0" smtClean="0"/>
              <a:t>Level III</a:t>
            </a:r>
            <a:r>
              <a:rPr lang="en-MY" baseline="-25000" dirty="0" smtClean="0"/>
              <a:t>)</a:t>
            </a:r>
          </a:p>
          <a:p>
            <a:endParaRPr lang="en-MY"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933054"/>
            <a:ext cx="69532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48264" y="5805264"/>
            <a:ext cx="1728192" cy="369332"/>
          </a:xfrm>
          <a:prstGeom prst="rect">
            <a:avLst/>
          </a:prstGeom>
          <a:noFill/>
        </p:spPr>
        <p:txBody>
          <a:bodyPr wrap="square" rtlCol="0">
            <a:spAutoFit/>
          </a:bodyPr>
          <a:lstStyle/>
          <a:p>
            <a:r>
              <a:rPr lang="en-MY" dirty="0" smtClean="0"/>
              <a:t>Level II-2;III</a:t>
            </a:r>
            <a:endParaRPr lang="en-MY" dirty="0"/>
          </a:p>
        </p:txBody>
      </p:sp>
    </p:spTree>
    <p:extLst>
      <p:ext uri="{BB962C8B-B14F-4D97-AF65-F5344CB8AC3E}">
        <p14:creationId xmlns:p14="http://schemas.microsoft.com/office/powerpoint/2010/main" val="4102233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Moderate / High Risk Group</a:t>
            </a:r>
            <a:endParaRPr lang="en-MY" dirty="0"/>
          </a:p>
        </p:txBody>
      </p:sp>
      <p:sp>
        <p:nvSpPr>
          <p:cNvPr id="3" name="Content Placeholder 2"/>
          <p:cNvSpPr>
            <a:spLocks noGrp="1"/>
          </p:cNvSpPr>
          <p:nvPr>
            <p:ph idx="1"/>
          </p:nvPr>
        </p:nvSpPr>
        <p:spPr/>
        <p:txBody>
          <a:bodyPr/>
          <a:lstStyle/>
          <a:p>
            <a:r>
              <a:rPr lang="en-MY" dirty="0" smtClean="0"/>
              <a:t>1. Family History</a:t>
            </a:r>
          </a:p>
          <a:p>
            <a:pPr lvl="1"/>
            <a:r>
              <a:rPr lang="en-MY" dirty="0"/>
              <a:t> </a:t>
            </a:r>
            <a:r>
              <a:rPr lang="en-MY" dirty="0" smtClean="0"/>
              <a:t>Affected by first, second or third degree relatives and might include positive family history from both parents. </a:t>
            </a:r>
          </a:p>
          <a:p>
            <a:pPr lvl="1"/>
            <a:endParaRPr lang="en-MY" dirty="0" smtClean="0"/>
          </a:p>
          <a:p>
            <a:pPr marL="457200" lvl="1" indent="0">
              <a:buNone/>
            </a:pPr>
            <a:r>
              <a:rPr lang="en-MY" dirty="0" smtClean="0"/>
              <a:t>2. Post Adenomatous </a:t>
            </a:r>
            <a:r>
              <a:rPr lang="en-MY" dirty="0" err="1" smtClean="0"/>
              <a:t>Polypectomy</a:t>
            </a:r>
            <a:endParaRPr lang="en-MY" dirty="0" smtClean="0"/>
          </a:p>
          <a:p>
            <a:pPr lvl="1"/>
            <a:r>
              <a:rPr lang="en-MY" dirty="0" smtClean="0"/>
              <a:t>For patients who underwent screening and had an excision of adenoma</a:t>
            </a:r>
          </a:p>
          <a:p>
            <a:pPr marL="457200" lvl="1" indent="0">
              <a:buNone/>
            </a:pPr>
            <a:endParaRPr lang="en-MY" dirty="0"/>
          </a:p>
        </p:txBody>
      </p:sp>
    </p:spTree>
    <p:extLst>
      <p:ext uri="{BB962C8B-B14F-4D97-AF65-F5344CB8AC3E}">
        <p14:creationId xmlns:p14="http://schemas.microsoft.com/office/powerpoint/2010/main" val="303863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Moderate / High Risk Group</a:t>
            </a:r>
            <a:endParaRPr lang="en-MY" dirty="0"/>
          </a:p>
        </p:txBody>
      </p:sp>
      <p:sp>
        <p:nvSpPr>
          <p:cNvPr id="3" name="Content Placeholder 2"/>
          <p:cNvSpPr>
            <a:spLocks noGrp="1"/>
          </p:cNvSpPr>
          <p:nvPr>
            <p:ph idx="1"/>
          </p:nvPr>
        </p:nvSpPr>
        <p:spPr/>
        <p:txBody>
          <a:bodyPr>
            <a:normAutofit lnSpcReduction="10000"/>
          </a:bodyPr>
          <a:lstStyle/>
          <a:p>
            <a:r>
              <a:rPr lang="en-MY" dirty="0" smtClean="0"/>
              <a:t>3. Hereditary Colorectal Cancer Syndrome</a:t>
            </a:r>
          </a:p>
          <a:p>
            <a:pPr marL="0" indent="0">
              <a:buNone/>
            </a:pPr>
            <a:r>
              <a:rPr lang="en-MY" dirty="0"/>
              <a:t> </a:t>
            </a:r>
            <a:r>
              <a:rPr lang="en-MY" dirty="0" smtClean="0"/>
              <a:t>     -  Genetic Susceptibility Syndromes HNPCC, 	FAP, MAP, Juvenile Polyposis and </a:t>
            </a:r>
            <a:r>
              <a:rPr lang="en-MY" dirty="0" err="1" smtClean="0"/>
              <a:t>Peutz</a:t>
            </a:r>
            <a:r>
              <a:rPr lang="en-MY" dirty="0" smtClean="0"/>
              <a:t>-	</a:t>
            </a:r>
            <a:r>
              <a:rPr lang="en-MY" dirty="0" err="1" smtClean="0"/>
              <a:t>Jegher</a:t>
            </a:r>
            <a:r>
              <a:rPr lang="en-MY" dirty="0" smtClean="0"/>
              <a:t> Syndrome</a:t>
            </a:r>
          </a:p>
          <a:p>
            <a:pPr marL="0" indent="0">
              <a:buNone/>
            </a:pPr>
            <a:r>
              <a:rPr lang="en-MY" dirty="0" smtClean="0"/>
              <a:t>    4. Inflammatory Bowel Disease</a:t>
            </a:r>
            <a:br>
              <a:rPr lang="en-MY" dirty="0" smtClean="0"/>
            </a:br>
            <a:r>
              <a:rPr lang="en-MY" dirty="0" smtClean="0"/>
              <a:t>	- Ulcerative Colitis and </a:t>
            </a:r>
            <a:r>
              <a:rPr lang="en-MY" dirty="0" err="1" smtClean="0"/>
              <a:t>Crohn’s</a:t>
            </a:r>
            <a:r>
              <a:rPr lang="en-MY" dirty="0" smtClean="0"/>
              <a:t> Disease.</a:t>
            </a:r>
          </a:p>
          <a:p>
            <a:pPr marL="0" indent="0">
              <a:buNone/>
            </a:pPr>
            <a:r>
              <a:rPr lang="en-MY" dirty="0"/>
              <a:t> </a:t>
            </a:r>
            <a:r>
              <a:rPr lang="en-MY" dirty="0" smtClean="0"/>
              <a:t>    5. Other Risk Factors</a:t>
            </a:r>
          </a:p>
          <a:p>
            <a:pPr marL="0" indent="0">
              <a:buNone/>
            </a:pPr>
            <a:r>
              <a:rPr lang="en-MY" dirty="0"/>
              <a:t>	</a:t>
            </a:r>
            <a:r>
              <a:rPr lang="en-MY" dirty="0" smtClean="0"/>
              <a:t>- Smoking, DM, Obesity, Alcohol 	Consumption, Red Meat Consumption.</a:t>
            </a:r>
            <a:endParaRPr lang="en-MY" dirty="0"/>
          </a:p>
        </p:txBody>
      </p:sp>
    </p:spTree>
    <p:extLst>
      <p:ext uri="{BB962C8B-B14F-4D97-AF65-F5344CB8AC3E}">
        <p14:creationId xmlns:p14="http://schemas.microsoft.com/office/powerpoint/2010/main" val="176458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Family History</a:t>
            </a:r>
            <a:endParaRPr lang="en-MY" dirty="0"/>
          </a:p>
        </p:txBody>
      </p:sp>
      <p:sp>
        <p:nvSpPr>
          <p:cNvPr id="3" name="Content Placeholder 2"/>
          <p:cNvSpPr>
            <a:spLocks noGrp="1"/>
          </p:cNvSpPr>
          <p:nvPr>
            <p:ph idx="1"/>
          </p:nvPr>
        </p:nvSpPr>
        <p:spPr/>
        <p:txBody>
          <a:bodyPr/>
          <a:lstStyle/>
          <a:p>
            <a:r>
              <a:rPr lang="en-MY" dirty="0" smtClean="0"/>
              <a:t>Familial Relative Risk (FRR) of developing CRC Increases with greater number of First-Degree Relatives (FDR) irrespective of second-degree and third degree relatives. </a:t>
            </a:r>
            <a:r>
              <a:rPr lang="en-MY" baseline="-25000" dirty="0" smtClean="0"/>
              <a:t>(Level</a:t>
            </a:r>
            <a:r>
              <a:rPr lang="en-MY" dirty="0" smtClean="0"/>
              <a:t> </a:t>
            </a:r>
            <a:r>
              <a:rPr lang="en-MY" baseline="-25000" dirty="0" smtClean="0"/>
              <a:t>III)</a:t>
            </a:r>
          </a:p>
          <a:p>
            <a:endParaRPr lang="en-MY"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91440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306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3825"/>
            <a:ext cx="71247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52320" y="6165304"/>
            <a:ext cx="1224136" cy="369332"/>
          </a:xfrm>
          <a:prstGeom prst="rect">
            <a:avLst/>
          </a:prstGeom>
          <a:noFill/>
        </p:spPr>
        <p:txBody>
          <a:bodyPr wrap="square" rtlCol="0">
            <a:spAutoFit/>
          </a:bodyPr>
          <a:lstStyle/>
          <a:p>
            <a:r>
              <a:rPr lang="en-MY" baseline="-25000" dirty="0" smtClean="0"/>
              <a:t>Level</a:t>
            </a:r>
            <a:r>
              <a:rPr lang="en-MY" dirty="0" smtClean="0"/>
              <a:t> </a:t>
            </a:r>
            <a:r>
              <a:rPr lang="en-MY" baseline="-25000" dirty="0" smtClean="0"/>
              <a:t>III</a:t>
            </a:r>
            <a:endParaRPr lang="en-MY" baseline="-25000" dirty="0"/>
          </a:p>
        </p:txBody>
      </p:sp>
    </p:spTree>
    <p:extLst>
      <p:ext uri="{BB962C8B-B14F-4D97-AF65-F5344CB8AC3E}">
        <p14:creationId xmlns:p14="http://schemas.microsoft.com/office/powerpoint/2010/main" val="25359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Adenomatous Polyps</a:t>
            </a:r>
            <a:endParaRPr lang="en-MY" dirty="0"/>
          </a:p>
        </p:txBody>
      </p:sp>
      <p:sp>
        <p:nvSpPr>
          <p:cNvPr id="3" name="Content Placeholder 2"/>
          <p:cNvSpPr>
            <a:spLocks noGrp="1"/>
          </p:cNvSpPr>
          <p:nvPr>
            <p:ph idx="1"/>
          </p:nvPr>
        </p:nvSpPr>
        <p:spPr/>
        <p:txBody>
          <a:bodyPr>
            <a:normAutofit fontScale="85000" lnSpcReduction="20000"/>
          </a:bodyPr>
          <a:lstStyle/>
          <a:p>
            <a:r>
              <a:rPr lang="en-MY" dirty="0" smtClean="0"/>
              <a:t>Removal of Adenomas is an effective tool in reducing CRC incidence and mortality </a:t>
            </a:r>
            <a:r>
              <a:rPr lang="en-MY" baseline="-25000" dirty="0" smtClean="0"/>
              <a:t>(Level</a:t>
            </a:r>
            <a:r>
              <a:rPr lang="en-MY" dirty="0" smtClean="0"/>
              <a:t> </a:t>
            </a:r>
            <a:r>
              <a:rPr lang="en-MY" baseline="-25000" dirty="0" smtClean="0"/>
              <a:t>III)</a:t>
            </a:r>
          </a:p>
          <a:p>
            <a:endParaRPr lang="en-MY" baseline="-25000" dirty="0" smtClean="0"/>
          </a:p>
          <a:p>
            <a:r>
              <a:rPr lang="en-MY" dirty="0" smtClean="0"/>
              <a:t>Advanced adenomas are defined as &gt;10mm, villous components (villous/</a:t>
            </a:r>
            <a:r>
              <a:rPr lang="en-MY" dirty="0" err="1" smtClean="0"/>
              <a:t>tubulo</a:t>
            </a:r>
            <a:r>
              <a:rPr lang="en-MY" dirty="0" smtClean="0"/>
              <a:t>-villous) or with high-grade/severe </a:t>
            </a:r>
            <a:r>
              <a:rPr lang="en-MY" dirty="0" smtClean="0"/>
              <a:t>dysplasia</a:t>
            </a:r>
            <a:endParaRPr lang="en-MY" dirty="0" smtClean="0"/>
          </a:p>
          <a:p>
            <a:endParaRPr lang="en-MY" dirty="0" smtClean="0"/>
          </a:p>
          <a:p>
            <a:r>
              <a:rPr lang="en-MY" dirty="0" smtClean="0"/>
              <a:t>Surveillance colonoscopy can be scheduled every 10 years for low risk and 3 years for high risk after initial clearing as 10% of low risk patient develop advanced </a:t>
            </a:r>
            <a:r>
              <a:rPr lang="en-MY" dirty="0" err="1" smtClean="0"/>
              <a:t>metachronous</a:t>
            </a:r>
            <a:r>
              <a:rPr lang="en-MY" dirty="0" smtClean="0"/>
              <a:t> adenomas after 10 years and 10% of high risk patients develop it after 3 years </a:t>
            </a:r>
            <a:r>
              <a:rPr lang="en-MY" baseline="-25000" dirty="0" smtClean="0"/>
              <a:t>(Level</a:t>
            </a:r>
            <a:r>
              <a:rPr lang="en-MY" dirty="0" smtClean="0"/>
              <a:t> </a:t>
            </a:r>
            <a:r>
              <a:rPr lang="en-MY" baseline="-25000" dirty="0" smtClean="0"/>
              <a:t>II-2)</a:t>
            </a:r>
            <a:endParaRPr lang="en-MY" dirty="0"/>
          </a:p>
        </p:txBody>
      </p:sp>
    </p:spTree>
    <p:extLst>
      <p:ext uri="{BB962C8B-B14F-4D97-AF65-F5344CB8AC3E}">
        <p14:creationId xmlns:p14="http://schemas.microsoft.com/office/powerpoint/2010/main" val="303745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t>Hereditary Colorectal Cancer Syndromes</a:t>
            </a:r>
            <a:endParaRPr lang="en-MY"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96524"/>
            <a:ext cx="9036496" cy="52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15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036496" cy="64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5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Inflammatory Bowel Disease</a:t>
            </a:r>
            <a:endParaRPr lang="en-MY" dirty="0"/>
          </a:p>
        </p:txBody>
      </p:sp>
      <p:sp>
        <p:nvSpPr>
          <p:cNvPr id="3" name="Content Placeholder 2"/>
          <p:cNvSpPr>
            <a:spLocks noGrp="1"/>
          </p:cNvSpPr>
          <p:nvPr>
            <p:ph idx="1"/>
          </p:nvPr>
        </p:nvSpPr>
        <p:spPr>
          <a:xfrm>
            <a:off x="107504" y="1600200"/>
            <a:ext cx="9036496" cy="4525963"/>
          </a:xfrm>
        </p:spPr>
        <p:txBody>
          <a:bodyPr/>
          <a:lstStyle/>
          <a:p>
            <a:r>
              <a:rPr lang="en-MY" dirty="0" smtClean="0"/>
              <a:t>Risk of CRC IN UC was found to be 2% at 10 years, 8% at 20 years, and 18% at 30 years, irrespective of disease extent </a:t>
            </a:r>
            <a:r>
              <a:rPr lang="en-MY" baseline="-25000" dirty="0" smtClean="0"/>
              <a:t>(Level</a:t>
            </a:r>
            <a:r>
              <a:rPr lang="en-MY" dirty="0" smtClean="0"/>
              <a:t> </a:t>
            </a:r>
            <a:r>
              <a:rPr lang="en-MY" baseline="-25000" dirty="0" smtClean="0"/>
              <a:t>II-2).</a:t>
            </a:r>
            <a:r>
              <a:rPr lang="en-MY" dirty="0" smtClean="0"/>
              <a:t> Surveillance scope is performed annually in UC patients seven to eight years after onset </a:t>
            </a:r>
            <a:r>
              <a:rPr lang="en-MY" baseline="-25000" dirty="0" smtClean="0"/>
              <a:t>(Level</a:t>
            </a:r>
            <a:r>
              <a:rPr lang="en-MY" dirty="0" smtClean="0"/>
              <a:t> </a:t>
            </a:r>
            <a:r>
              <a:rPr lang="en-MY" baseline="-25000" dirty="0" smtClean="0"/>
              <a:t>II-2)</a:t>
            </a:r>
          </a:p>
          <a:p>
            <a:endParaRPr lang="en-MY" baseline="-25000" dirty="0"/>
          </a:p>
          <a:p>
            <a:r>
              <a:rPr lang="en-MY" dirty="0" smtClean="0"/>
              <a:t>Risk of CRC in </a:t>
            </a:r>
            <a:r>
              <a:rPr lang="en-MY" dirty="0" err="1" smtClean="0"/>
              <a:t>Crohn’s</a:t>
            </a:r>
            <a:r>
              <a:rPr lang="en-MY" dirty="0" smtClean="0"/>
              <a:t> disease is similar to UC. Therefore the surveillance programme is similar to those with UC </a:t>
            </a:r>
            <a:r>
              <a:rPr lang="en-MY" baseline="-25000" dirty="0" smtClean="0"/>
              <a:t>(Level</a:t>
            </a:r>
            <a:r>
              <a:rPr lang="en-MY" dirty="0" smtClean="0"/>
              <a:t> </a:t>
            </a:r>
            <a:r>
              <a:rPr lang="en-MY" baseline="-25000" dirty="0" smtClean="0"/>
              <a:t>II-2)</a:t>
            </a:r>
            <a:endParaRPr lang="en-MY" dirty="0" smtClean="0"/>
          </a:p>
          <a:p>
            <a:endParaRPr lang="en-MY" baseline="-25000" dirty="0"/>
          </a:p>
          <a:p>
            <a:endParaRPr lang="en-MY" dirty="0"/>
          </a:p>
        </p:txBody>
      </p:sp>
    </p:spTree>
    <p:extLst>
      <p:ext uri="{BB962C8B-B14F-4D97-AF65-F5344CB8AC3E}">
        <p14:creationId xmlns:p14="http://schemas.microsoft.com/office/powerpoint/2010/main" val="1361377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Level of Evidence</a:t>
            </a:r>
            <a:endParaRPr lang="en-M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8064896" cy="515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962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Miscellaneous Risk Factors</a:t>
            </a:r>
            <a:endParaRPr lang="en-MY" dirty="0"/>
          </a:p>
        </p:txBody>
      </p:sp>
      <p:sp>
        <p:nvSpPr>
          <p:cNvPr id="3" name="Content Placeholder 2"/>
          <p:cNvSpPr>
            <a:spLocks noGrp="1"/>
          </p:cNvSpPr>
          <p:nvPr>
            <p:ph idx="1"/>
          </p:nvPr>
        </p:nvSpPr>
        <p:spPr/>
        <p:txBody>
          <a:bodyPr>
            <a:normAutofit fontScale="92500" lnSpcReduction="20000"/>
          </a:bodyPr>
          <a:lstStyle/>
          <a:p>
            <a:r>
              <a:rPr lang="en-MY" sz="2800" dirty="0" smtClean="0"/>
              <a:t>Smoking – 16% greater risk compared to those who had never smoked. Even higher if duration of smoking &gt; 25 years </a:t>
            </a:r>
            <a:r>
              <a:rPr lang="en-MY" sz="2800" baseline="-25000" dirty="0" smtClean="0"/>
              <a:t>(Level</a:t>
            </a:r>
            <a:r>
              <a:rPr lang="en-MY" sz="2800" dirty="0" smtClean="0"/>
              <a:t> </a:t>
            </a:r>
            <a:r>
              <a:rPr lang="en-MY" sz="2800" baseline="-25000" dirty="0" smtClean="0"/>
              <a:t>II-2)</a:t>
            </a:r>
          </a:p>
          <a:p>
            <a:r>
              <a:rPr lang="en-MY" sz="2800" dirty="0" smtClean="0"/>
              <a:t>DM – Increased Risk of CRC </a:t>
            </a:r>
            <a:r>
              <a:rPr lang="en-MY" sz="2800" baseline="-25000" dirty="0" smtClean="0"/>
              <a:t>(Level</a:t>
            </a:r>
            <a:r>
              <a:rPr lang="en-MY" sz="2800" dirty="0" smtClean="0"/>
              <a:t> </a:t>
            </a:r>
            <a:r>
              <a:rPr lang="en-MY" sz="2800" baseline="-25000" dirty="0" smtClean="0"/>
              <a:t>II-2)</a:t>
            </a:r>
          </a:p>
          <a:p>
            <a:r>
              <a:rPr lang="en-MY" sz="2800" dirty="0" smtClean="0"/>
              <a:t>BMI – Significant positive association between overweight or obese and CRC among males </a:t>
            </a:r>
            <a:r>
              <a:rPr lang="en-MY" sz="2800" baseline="-25000" dirty="0" smtClean="0"/>
              <a:t>(Level</a:t>
            </a:r>
            <a:r>
              <a:rPr lang="en-MY" sz="2800" dirty="0" smtClean="0"/>
              <a:t> </a:t>
            </a:r>
            <a:r>
              <a:rPr lang="en-MY" sz="2800" baseline="-25000" dirty="0" smtClean="0"/>
              <a:t>II-2)</a:t>
            </a:r>
          </a:p>
          <a:p>
            <a:r>
              <a:rPr lang="en-MY" sz="2800" dirty="0" smtClean="0"/>
              <a:t>Alcohol Consumption &gt;30g/day positively associated with risk for CRC </a:t>
            </a:r>
            <a:r>
              <a:rPr lang="en-MY" sz="2800" baseline="-25000" dirty="0" smtClean="0"/>
              <a:t>(Level</a:t>
            </a:r>
            <a:r>
              <a:rPr lang="en-MY" sz="2800" dirty="0" smtClean="0"/>
              <a:t> </a:t>
            </a:r>
            <a:r>
              <a:rPr lang="en-MY" sz="2800" baseline="-25000" dirty="0" smtClean="0"/>
              <a:t>II-2)</a:t>
            </a:r>
          </a:p>
          <a:p>
            <a:r>
              <a:rPr lang="en-MY" sz="2800" dirty="0" smtClean="0"/>
              <a:t>Meat Consumption – Increased intake of 100g/day red meat and 25 g/day of processed meat were risk factors of CRC </a:t>
            </a:r>
            <a:r>
              <a:rPr lang="en-MY" sz="2800" baseline="-25000" dirty="0" smtClean="0"/>
              <a:t>(Level II-2) </a:t>
            </a:r>
            <a:r>
              <a:rPr lang="en-MY" sz="2800" dirty="0" smtClean="0"/>
              <a:t>Further evidence needed to establish advice on safe meat consumption per week.</a:t>
            </a:r>
            <a:endParaRPr lang="en-MY" sz="2800" dirty="0"/>
          </a:p>
        </p:txBody>
      </p:sp>
    </p:spTree>
    <p:extLst>
      <p:ext uri="{BB962C8B-B14F-4D97-AF65-F5344CB8AC3E}">
        <p14:creationId xmlns:p14="http://schemas.microsoft.com/office/powerpoint/2010/main" val="404288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Genetic Counselling and Testing</a:t>
            </a:r>
            <a:endParaRPr lang="en-MY" dirty="0"/>
          </a:p>
        </p:txBody>
      </p:sp>
      <p:sp>
        <p:nvSpPr>
          <p:cNvPr id="3" name="Content Placeholder 2"/>
          <p:cNvSpPr>
            <a:spLocks noGrp="1"/>
          </p:cNvSpPr>
          <p:nvPr>
            <p:ph idx="1"/>
          </p:nvPr>
        </p:nvSpPr>
        <p:spPr/>
        <p:txBody>
          <a:bodyPr>
            <a:normAutofit lnSpcReduction="10000"/>
          </a:bodyPr>
          <a:lstStyle/>
          <a:p>
            <a:r>
              <a:rPr lang="en-MY" dirty="0" smtClean="0"/>
              <a:t>All individuals whose family history is suggestive of hereditary CRC syndrome should be referred to a clinical genetics service for counselling, risk assessment and consideration of genetic testing.</a:t>
            </a:r>
          </a:p>
          <a:p>
            <a:endParaRPr lang="en-MY" dirty="0"/>
          </a:p>
          <a:p>
            <a:pPr marL="0" indent="0">
              <a:buNone/>
            </a:pPr>
            <a:r>
              <a:rPr lang="en-MY" dirty="0" smtClean="0"/>
              <a:t>Targeting genetic services for patients with a strong family history of cancer rather than screening the entire population is cost-effective.</a:t>
            </a:r>
            <a:endParaRPr lang="en-MY" dirty="0"/>
          </a:p>
        </p:txBody>
      </p:sp>
    </p:spTree>
    <p:extLst>
      <p:ext uri="{BB962C8B-B14F-4D97-AF65-F5344CB8AC3E}">
        <p14:creationId xmlns:p14="http://schemas.microsoft.com/office/powerpoint/2010/main" val="324303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Take Home Message</a:t>
            </a:r>
            <a:endParaRPr lang="en-MY"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892480" cy="553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92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Take Home Message</a:t>
            </a:r>
            <a:endParaRPr lang="en-MY"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 y="2060848"/>
            <a:ext cx="910897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9080"/>
            <a:ext cx="908351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47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848872" cy="595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74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12968" cy="6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57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MY" dirty="0" smtClean="0"/>
              <a:t>Screening Modalities</a:t>
            </a:r>
            <a:endParaRPr lang="en-MY" dirty="0"/>
          </a:p>
        </p:txBody>
      </p:sp>
      <p:sp>
        <p:nvSpPr>
          <p:cNvPr id="3" name="Content Placeholder 2"/>
          <p:cNvSpPr>
            <a:spLocks noGrp="1"/>
          </p:cNvSpPr>
          <p:nvPr>
            <p:ph idx="1"/>
          </p:nvPr>
        </p:nvSpPr>
        <p:spPr>
          <a:xfrm>
            <a:off x="251520" y="1052736"/>
            <a:ext cx="8640960" cy="5400600"/>
          </a:xfrm>
        </p:spPr>
        <p:txBody>
          <a:bodyPr>
            <a:normAutofit fontScale="92500" lnSpcReduction="20000"/>
          </a:bodyPr>
          <a:lstStyle/>
          <a:p>
            <a:r>
              <a:rPr lang="en-MY" dirty="0" smtClean="0"/>
              <a:t>Faecal Tests</a:t>
            </a:r>
          </a:p>
          <a:p>
            <a:pPr marL="0" indent="0">
              <a:buNone/>
            </a:pPr>
            <a:r>
              <a:rPr lang="en-MY" dirty="0"/>
              <a:t>	</a:t>
            </a:r>
            <a:r>
              <a:rPr lang="en-MY" dirty="0" smtClean="0"/>
              <a:t>- FOBT – Sensitivity to detect CRC 74% for quantitative test methods and 79% for qualitative test methods. </a:t>
            </a:r>
            <a:r>
              <a:rPr lang="en-MY" baseline="-25000" dirty="0" smtClean="0"/>
              <a:t>(Level</a:t>
            </a:r>
            <a:r>
              <a:rPr lang="en-MY" dirty="0"/>
              <a:t> </a:t>
            </a:r>
            <a:r>
              <a:rPr lang="en-MY" baseline="-25000" dirty="0" smtClean="0"/>
              <a:t>III)</a:t>
            </a:r>
            <a:endParaRPr lang="en-MY" dirty="0" smtClean="0"/>
          </a:p>
          <a:p>
            <a:pPr marL="0" indent="0">
              <a:buNone/>
            </a:pPr>
            <a:r>
              <a:rPr lang="en-MY" dirty="0"/>
              <a:t>	</a:t>
            </a:r>
            <a:r>
              <a:rPr lang="en-MY" dirty="0" smtClean="0"/>
              <a:t> - IFOBT/</a:t>
            </a:r>
            <a:r>
              <a:rPr lang="en-MY" dirty="0" err="1" smtClean="0"/>
              <a:t>gFOBT</a:t>
            </a:r>
            <a:r>
              <a:rPr lang="en-MY" dirty="0" smtClean="0"/>
              <a:t> – Sensitivity 0.67 &amp; 0.54</a:t>
            </a:r>
            <a:r>
              <a:rPr lang="en-MY" baseline="-25000" dirty="0" smtClean="0"/>
              <a:t>(Level I)</a:t>
            </a:r>
            <a:endParaRPr lang="en-MY" dirty="0" smtClean="0"/>
          </a:p>
          <a:p>
            <a:pPr marL="0" indent="0">
              <a:buNone/>
            </a:pPr>
            <a:r>
              <a:rPr lang="en-MY" dirty="0" smtClean="0"/>
              <a:t>			       – Specificity 0.85 &amp; 0.80 </a:t>
            </a:r>
            <a:r>
              <a:rPr lang="en-MY" baseline="-25000" dirty="0" smtClean="0"/>
              <a:t>(Level I)</a:t>
            </a:r>
          </a:p>
          <a:p>
            <a:pPr marL="0" indent="0">
              <a:buNone/>
            </a:pPr>
            <a:r>
              <a:rPr lang="en-MY" baseline="-25000" dirty="0"/>
              <a:t>	</a:t>
            </a:r>
            <a:r>
              <a:rPr lang="en-MY" dirty="0" smtClean="0"/>
              <a:t> - Faecal M2-PK – Sensitivity 79% </a:t>
            </a:r>
            <a:r>
              <a:rPr lang="en-MY" baseline="-25000" dirty="0" smtClean="0"/>
              <a:t>(Level I)</a:t>
            </a:r>
          </a:p>
          <a:p>
            <a:pPr marL="0" indent="0">
              <a:buNone/>
            </a:pPr>
            <a:r>
              <a:rPr lang="en-MY" baseline="-25000" dirty="0"/>
              <a:t>	</a:t>
            </a:r>
            <a:r>
              <a:rPr lang="en-MY" baseline="-25000" dirty="0" smtClean="0"/>
              <a:t>		             </a:t>
            </a:r>
            <a:r>
              <a:rPr lang="en-MY" dirty="0" smtClean="0"/>
              <a:t>–</a:t>
            </a:r>
            <a:r>
              <a:rPr lang="en-MY" baseline="-25000" dirty="0" smtClean="0"/>
              <a:t> </a:t>
            </a:r>
            <a:r>
              <a:rPr lang="en-MY" dirty="0" smtClean="0"/>
              <a:t>Specificity 80% </a:t>
            </a:r>
            <a:r>
              <a:rPr lang="en-MY" baseline="-25000" dirty="0" smtClean="0"/>
              <a:t>(Level I)</a:t>
            </a:r>
          </a:p>
          <a:p>
            <a:pPr marL="0" indent="0">
              <a:buNone/>
            </a:pPr>
            <a:r>
              <a:rPr lang="en-MY" baseline="-25000" dirty="0"/>
              <a:t>	</a:t>
            </a:r>
            <a:r>
              <a:rPr lang="en-MY" dirty="0" smtClean="0"/>
              <a:t> - Faecal DNA Test – Sensitivity 92% </a:t>
            </a:r>
            <a:r>
              <a:rPr lang="en-MY" baseline="-25000" dirty="0" smtClean="0"/>
              <a:t>(Level III)</a:t>
            </a:r>
          </a:p>
          <a:p>
            <a:pPr marL="0" indent="0">
              <a:buNone/>
            </a:pPr>
            <a:endParaRPr lang="en-MY" dirty="0" smtClean="0"/>
          </a:p>
          <a:p>
            <a:pPr marL="0" indent="0">
              <a:buNone/>
            </a:pPr>
            <a:r>
              <a:rPr lang="en-MY" sz="3000" dirty="0" smtClean="0"/>
              <a:t>IFOBT can detect pre-cancerous lesions and CRC in early stages, thus reduce mortality by 23-60% </a:t>
            </a:r>
            <a:r>
              <a:rPr lang="en-MY" sz="3000" baseline="-25000" dirty="0" smtClean="0"/>
              <a:t>(LevelII-2)</a:t>
            </a:r>
            <a:endParaRPr lang="en-MY" sz="3000" dirty="0" smtClean="0"/>
          </a:p>
          <a:p>
            <a:pPr marL="0" indent="0">
              <a:buNone/>
            </a:pPr>
            <a:endParaRPr lang="en-MY" dirty="0" smtClean="0"/>
          </a:p>
        </p:txBody>
      </p:sp>
    </p:spTree>
    <p:extLst>
      <p:ext uri="{BB962C8B-B14F-4D97-AF65-F5344CB8AC3E}">
        <p14:creationId xmlns:p14="http://schemas.microsoft.com/office/powerpoint/2010/main" val="136695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Screening Modalities</a:t>
            </a:r>
            <a:endParaRPr lang="en-MY" dirty="0"/>
          </a:p>
        </p:txBody>
      </p:sp>
      <p:sp>
        <p:nvSpPr>
          <p:cNvPr id="3" name="Content Placeholder 2"/>
          <p:cNvSpPr>
            <a:spLocks noGrp="1"/>
          </p:cNvSpPr>
          <p:nvPr>
            <p:ph idx="1"/>
          </p:nvPr>
        </p:nvSpPr>
        <p:spPr/>
        <p:txBody>
          <a:bodyPr>
            <a:normAutofit lnSpcReduction="10000"/>
          </a:bodyPr>
          <a:lstStyle/>
          <a:p>
            <a:r>
              <a:rPr lang="en-MY" dirty="0" err="1" smtClean="0"/>
              <a:t>Sigmoidoscopy</a:t>
            </a:r>
            <a:endParaRPr lang="en-MY" dirty="0" smtClean="0"/>
          </a:p>
          <a:p>
            <a:pPr lvl="1"/>
            <a:r>
              <a:rPr lang="en-MY" dirty="0" smtClean="0"/>
              <a:t>Flexible </a:t>
            </a:r>
            <a:r>
              <a:rPr lang="en-MY" dirty="0" err="1" smtClean="0"/>
              <a:t>Sigmoidoscopy</a:t>
            </a:r>
            <a:r>
              <a:rPr lang="en-MY" dirty="0" smtClean="0"/>
              <a:t> reduces the CRC incidence by 18-32% and mortality by 26-38% in general population with low incidence of bowel perforations associated with it. </a:t>
            </a:r>
            <a:r>
              <a:rPr lang="en-MY" baseline="-25000" dirty="0" smtClean="0"/>
              <a:t>(Level</a:t>
            </a:r>
            <a:r>
              <a:rPr lang="en-MY" dirty="0" smtClean="0"/>
              <a:t> </a:t>
            </a:r>
            <a:r>
              <a:rPr lang="en-MY" baseline="-25000" dirty="0" smtClean="0"/>
              <a:t>I)</a:t>
            </a:r>
          </a:p>
          <a:p>
            <a:pPr lvl="1"/>
            <a:endParaRPr lang="en-MY" baseline="-25000" dirty="0" smtClean="0"/>
          </a:p>
          <a:p>
            <a:pPr lvl="1"/>
            <a:r>
              <a:rPr lang="en-MY" dirty="0" smtClean="0"/>
              <a:t>Can be performed with less rigorous bowel </a:t>
            </a:r>
            <a:r>
              <a:rPr lang="en-MY" dirty="0" err="1" smtClean="0"/>
              <a:t>preperation</a:t>
            </a:r>
            <a:r>
              <a:rPr lang="en-MY" dirty="0" smtClean="0"/>
              <a:t> and as clinic-based procedure without sedation. Small polyps biopsies are possible but excision of larger lesions requires subsequent colonoscopy</a:t>
            </a:r>
            <a:endParaRPr lang="en-MY" dirty="0"/>
          </a:p>
        </p:txBody>
      </p:sp>
    </p:spTree>
    <p:extLst>
      <p:ext uri="{BB962C8B-B14F-4D97-AF65-F5344CB8AC3E}">
        <p14:creationId xmlns:p14="http://schemas.microsoft.com/office/powerpoint/2010/main" val="114653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Screening Modality</a:t>
            </a:r>
            <a:endParaRPr lang="en-MY" dirty="0"/>
          </a:p>
        </p:txBody>
      </p:sp>
      <p:sp>
        <p:nvSpPr>
          <p:cNvPr id="3" name="Content Placeholder 2"/>
          <p:cNvSpPr>
            <a:spLocks noGrp="1"/>
          </p:cNvSpPr>
          <p:nvPr>
            <p:ph idx="1"/>
          </p:nvPr>
        </p:nvSpPr>
        <p:spPr>
          <a:xfrm>
            <a:off x="107504" y="1124744"/>
            <a:ext cx="8661648" cy="4525963"/>
          </a:xfrm>
        </p:spPr>
        <p:txBody>
          <a:bodyPr>
            <a:normAutofit lnSpcReduction="10000"/>
          </a:bodyPr>
          <a:lstStyle/>
          <a:p>
            <a:r>
              <a:rPr lang="en-MY" dirty="0" smtClean="0"/>
              <a:t>Colonoscopy</a:t>
            </a:r>
          </a:p>
          <a:p>
            <a:pPr lvl="1"/>
            <a:r>
              <a:rPr lang="en-MY" dirty="0" smtClean="0"/>
              <a:t> Ability to Visualise the colonic mucosa directly, perform Biopsy and excise Polyps. Can detect proximal lesions missed by </a:t>
            </a:r>
            <a:r>
              <a:rPr lang="en-MY" dirty="0" err="1" smtClean="0"/>
              <a:t>sigmoidoscopy</a:t>
            </a:r>
            <a:r>
              <a:rPr lang="en-MY" dirty="0" smtClean="0"/>
              <a:t> and reduces risk of right colon cancer. </a:t>
            </a:r>
            <a:r>
              <a:rPr lang="en-MY" baseline="-25000" dirty="0" smtClean="0"/>
              <a:t>(Level</a:t>
            </a:r>
            <a:r>
              <a:rPr lang="en-MY" dirty="0" smtClean="0"/>
              <a:t> </a:t>
            </a:r>
            <a:r>
              <a:rPr lang="en-MY" baseline="-25000" dirty="0" smtClean="0"/>
              <a:t>II-2)</a:t>
            </a:r>
          </a:p>
          <a:p>
            <a:pPr lvl="1"/>
            <a:r>
              <a:rPr lang="en-MY" dirty="0" smtClean="0"/>
              <a:t>Screening Colonoscopy reduces CRC incidence by 56% and Death by 68% </a:t>
            </a:r>
            <a:r>
              <a:rPr lang="en-MY" baseline="-25000" dirty="0" smtClean="0"/>
              <a:t>(Level</a:t>
            </a:r>
            <a:r>
              <a:rPr lang="en-MY" dirty="0" smtClean="0"/>
              <a:t> </a:t>
            </a:r>
            <a:r>
              <a:rPr lang="en-MY" baseline="-25000" dirty="0" smtClean="0"/>
              <a:t>II-2)</a:t>
            </a:r>
            <a:r>
              <a:rPr lang="en-MY" dirty="0" smtClean="0"/>
              <a:t>. Those screened have CRC risk reduced by 91% up to 10 years. </a:t>
            </a:r>
            <a:r>
              <a:rPr lang="en-MY" baseline="-25000" dirty="0" smtClean="0"/>
              <a:t>(Level II-2)</a:t>
            </a:r>
          </a:p>
          <a:p>
            <a:pPr lvl="1"/>
            <a:r>
              <a:rPr lang="en-MY" dirty="0" smtClean="0"/>
              <a:t>Safe modality, low incidence of bleeding and perforation.</a:t>
            </a:r>
            <a:r>
              <a:rPr lang="en-MY" baseline="-25000" dirty="0" smtClean="0"/>
              <a:t>(Level II-2)</a:t>
            </a:r>
            <a:endParaRPr lang="en-MY" dirty="0"/>
          </a:p>
        </p:txBody>
      </p:sp>
    </p:spTree>
    <p:extLst>
      <p:ext uri="{BB962C8B-B14F-4D97-AF65-F5344CB8AC3E}">
        <p14:creationId xmlns:p14="http://schemas.microsoft.com/office/powerpoint/2010/main" val="1099291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Screening Modality</a:t>
            </a:r>
            <a:endParaRPr lang="en-MY" dirty="0"/>
          </a:p>
        </p:txBody>
      </p:sp>
      <p:sp>
        <p:nvSpPr>
          <p:cNvPr id="3" name="Content Placeholder 2"/>
          <p:cNvSpPr>
            <a:spLocks noGrp="1"/>
          </p:cNvSpPr>
          <p:nvPr>
            <p:ph idx="1"/>
          </p:nvPr>
        </p:nvSpPr>
        <p:spPr>
          <a:xfrm>
            <a:off x="467544" y="1412776"/>
            <a:ext cx="8229600" cy="4525963"/>
          </a:xfrm>
        </p:spPr>
        <p:txBody>
          <a:bodyPr/>
          <a:lstStyle/>
          <a:p>
            <a:r>
              <a:rPr lang="en-MY" dirty="0" smtClean="0"/>
              <a:t>Colon Capsule Endoscopy (CCE)</a:t>
            </a:r>
          </a:p>
          <a:p>
            <a:endParaRPr lang="en-MY" dirty="0" smtClean="0"/>
          </a:p>
          <a:p>
            <a:pPr lvl="1"/>
            <a:r>
              <a:rPr lang="en-MY" dirty="0" smtClean="0"/>
              <a:t>Ingest a Camera Embedded Capsule. Less invasive, however unable to perform biopsy or polyp removal.</a:t>
            </a:r>
          </a:p>
          <a:p>
            <a:pPr lvl="1"/>
            <a:r>
              <a:rPr lang="en-MY" dirty="0" smtClean="0"/>
              <a:t>Sensitivity of 71% and specificity of 75% for polyps of any size. Safe modality with low rate (4.1%) of mild to moderate side effect. </a:t>
            </a:r>
            <a:r>
              <a:rPr lang="en-MY" baseline="-25000" dirty="0" smtClean="0"/>
              <a:t>(Level</a:t>
            </a:r>
            <a:r>
              <a:rPr lang="en-MY" dirty="0" smtClean="0"/>
              <a:t> </a:t>
            </a:r>
            <a:r>
              <a:rPr lang="en-MY" baseline="-25000" dirty="0" smtClean="0"/>
              <a:t>II-2)</a:t>
            </a:r>
          </a:p>
          <a:p>
            <a:pPr lvl="1"/>
            <a:endParaRPr lang="en-MY" baseline="-25000" dirty="0"/>
          </a:p>
        </p:txBody>
      </p:sp>
    </p:spTree>
    <p:extLst>
      <p:ext uri="{BB962C8B-B14F-4D97-AF65-F5344CB8AC3E}">
        <p14:creationId xmlns:p14="http://schemas.microsoft.com/office/powerpoint/2010/main" val="52339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Screening Modality</a:t>
            </a:r>
            <a:endParaRPr lang="en-MY" dirty="0"/>
          </a:p>
        </p:txBody>
      </p:sp>
      <p:sp>
        <p:nvSpPr>
          <p:cNvPr id="3" name="Content Placeholder 2"/>
          <p:cNvSpPr>
            <a:spLocks noGrp="1"/>
          </p:cNvSpPr>
          <p:nvPr>
            <p:ph idx="1"/>
          </p:nvPr>
        </p:nvSpPr>
        <p:spPr>
          <a:xfrm>
            <a:off x="0" y="1600200"/>
            <a:ext cx="9396536" cy="4565104"/>
          </a:xfrm>
        </p:spPr>
        <p:txBody>
          <a:bodyPr>
            <a:normAutofit/>
          </a:bodyPr>
          <a:lstStyle/>
          <a:p>
            <a:r>
              <a:rPr lang="en-MY" dirty="0" smtClean="0"/>
              <a:t>Computed Tomographic </a:t>
            </a:r>
            <a:r>
              <a:rPr lang="en-MY" dirty="0" err="1" smtClean="0"/>
              <a:t>Colongraphy</a:t>
            </a:r>
            <a:r>
              <a:rPr lang="en-MY" dirty="0" smtClean="0"/>
              <a:t> / Virtual Colonoscopy</a:t>
            </a:r>
          </a:p>
          <a:p>
            <a:pPr lvl="1"/>
            <a:r>
              <a:rPr lang="en-MY" dirty="0"/>
              <a:t> </a:t>
            </a:r>
            <a:r>
              <a:rPr lang="en-MY" dirty="0" smtClean="0"/>
              <a:t>Detection of Adenomas ≥6mm </a:t>
            </a:r>
          </a:p>
          <a:p>
            <a:pPr marL="457200" lvl="1" indent="0">
              <a:buNone/>
            </a:pPr>
            <a:r>
              <a:rPr lang="en-MY" dirty="0" smtClean="0"/>
              <a:t>      * Sensitivity 82.9% Specificity 91.4%</a:t>
            </a:r>
          </a:p>
          <a:p>
            <a:pPr marL="457200" lvl="1" indent="0">
              <a:buNone/>
            </a:pPr>
            <a:endParaRPr lang="en-MY" dirty="0"/>
          </a:p>
          <a:p>
            <a:pPr marL="457200" lvl="1" indent="0">
              <a:buNone/>
            </a:pPr>
            <a:r>
              <a:rPr lang="en-MY" dirty="0" smtClean="0"/>
              <a:t>    Detection of Adenomas ≥10mm</a:t>
            </a:r>
            <a:endParaRPr lang="en-MY" dirty="0"/>
          </a:p>
          <a:p>
            <a:pPr marL="457200" lvl="1" indent="0">
              <a:buNone/>
            </a:pPr>
            <a:r>
              <a:rPr lang="en-MY" dirty="0" smtClean="0"/>
              <a:t>      * Sensitivity 87.9% Specificity 97.6%		</a:t>
            </a:r>
            <a:r>
              <a:rPr lang="en-MY" baseline="-25000" dirty="0" smtClean="0"/>
              <a:t>(Level II-2)</a:t>
            </a:r>
          </a:p>
          <a:p>
            <a:pPr marL="457200" lvl="1" indent="0">
              <a:buNone/>
            </a:pPr>
            <a:endParaRPr lang="en-MY" baseline="-25000" dirty="0" smtClean="0"/>
          </a:p>
          <a:p>
            <a:pPr marL="457200" lvl="1" indent="0">
              <a:buNone/>
            </a:pPr>
            <a:r>
              <a:rPr lang="en-MY" dirty="0" smtClean="0"/>
              <a:t>Flat adenomas are more likely to be missed by CTC </a:t>
            </a:r>
            <a:r>
              <a:rPr lang="en-MY" baseline="-25000" dirty="0" smtClean="0"/>
              <a:t>(Level</a:t>
            </a:r>
            <a:r>
              <a:rPr lang="en-MY" dirty="0" smtClean="0"/>
              <a:t> </a:t>
            </a:r>
            <a:r>
              <a:rPr lang="en-MY" baseline="-25000" dirty="0" smtClean="0"/>
              <a:t>II-2)</a:t>
            </a:r>
            <a:endParaRPr lang="en-MY" dirty="0" smtClean="0"/>
          </a:p>
        </p:txBody>
      </p:sp>
    </p:spTree>
    <p:extLst>
      <p:ext uri="{BB962C8B-B14F-4D97-AF65-F5344CB8AC3E}">
        <p14:creationId xmlns:p14="http://schemas.microsoft.com/office/powerpoint/2010/main" val="46676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TotalTime>
  <Words>1209</Words>
  <Application>Microsoft Office PowerPoint</Application>
  <PresentationFormat>On-screen Show (4:3)</PresentationFormat>
  <Paragraphs>131</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Screening and Surveillance of Colorectal Cancer</vt:lpstr>
      <vt:lpstr>Level of Evidence</vt:lpstr>
      <vt:lpstr>PowerPoint Presentation</vt:lpstr>
      <vt:lpstr>PowerPoint Presentation</vt:lpstr>
      <vt:lpstr>Screening Modalities</vt:lpstr>
      <vt:lpstr>Screening Modalities</vt:lpstr>
      <vt:lpstr>Screening Modality</vt:lpstr>
      <vt:lpstr>Screening Modality</vt:lpstr>
      <vt:lpstr>Screening Modality</vt:lpstr>
      <vt:lpstr>Screening Modality</vt:lpstr>
      <vt:lpstr>Average Risk Population</vt:lpstr>
      <vt:lpstr>Moderate / High Risk Group</vt:lpstr>
      <vt:lpstr>Moderate / High Risk Group</vt:lpstr>
      <vt:lpstr>Family History</vt:lpstr>
      <vt:lpstr>PowerPoint Presentation</vt:lpstr>
      <vt:lpstr>Adenomatous Polyps</vt:lpstr>
      <vt:lpstr>Hereditary Colorectal Cancer Syndromes</vt:lpstr>
      <vt:lpstr>PowerPoint Presentation</vt:lpstr>
      <vt:lpstr>Inflammatory Bowel Disease</vt:lpstr>
      <vt:lpstr>Miscellaneous Risk Factors</vt:lpstr>
      <vt:lpstr>Genetic Counselling and Testing</vt:lpstr>
      <vt:lpstr>Take Home Message</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 Krishnan</dc:creator>
  <cp:lastModifiedBy>Karthik Krishnan</cp:lastModifiedBy>
  <cp:revision>38</cp:revision>
  <dcterms:created xsi:type="dcterms:W3CDTF">2018-06-22T04:44:26Z</dcterms:created>
  <dcterms:modified xsi:type="dcterms:W3CDTF">2018-06-26T11:56:28Z</dcterms:modified>
</cp:coreProperties>
</file>