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0" r:id="rId17"/>
    <p:sldId id="271" r:id="rId18"/>
    <p:sldId id="272" r:id="rId19"/>
    <p:sldId id="273"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3E6B-7D70-48B5-A170-30AE027505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6B885E84-455E-4112-A255-D264AB2365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FC01BD36-940D-4DB0-99F0-BAC5529D083B}"/>
              </a:ext>
            </a:extLst>
          </p:cNvPr>
          <p:cNvSpPr>
            <a:spLocks noGrp="1"/>
          </p:cNvSpPr>
          <p:nvPr>
            <p:ph type="dt" sz="half" idx="10"/>
          </p:nvPr>
        </p:nvSpPr>
        <p:spPr/>
        <p:txBody>
          <a:bodyPr/>
          <a:lstStyle/>
          <a:p>
            <a:fld id="{09BECCA1-1548-407D-BCB4-C1BE23F2B958}" type="datetimeFigureOut">
              <a:rPr lang="en-MY" smtClean="0"/>
              <a:t>8/6/2021</a:t>
            </a:fld>
            <a:endParaRPr lang="en-MY"/>
          </a:p>
        </p:txBody>
      </p:sp>
      <p:sp>
        <p:nvSpPr>
          <p:cNvPr id="5" name="Footer Placeholder 4">
            <a:extLst>
              <a:ext uri="{FF2B5EF4-FFF2-40B4-BE49-F238E27FC236}">
                <a16:creationId xmlns:a16="http://schemas.microsoft.com/office/drawing/2014/main" id="{85FF89AD-8862-42C4-B5C3-78DE58D8984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A5B19DC-D250-4582-8271-E19030E9EDA3}"/>
              </a:ext>
            </a:extLst>
          </p:cNvPr>
          <p:cNvSpPr>
            <a:spLocks noGrp="1"/>
          </p:cNvSpPr>
          <p:nvPr>
            <p:ph type="sldNum" sz="quarter" idx="12"/>
          </p:nvPr>
        </p:nvSpPr>
        <p:spPr/>
        <p:txBody>
          <a:bodyPr/>
          <a:lstStyle/>
          <a:p>
            <a:fld id="{52F59D15-553F-49B0-882A-204999A4419C}" type="slidenum">
              <a:rPr lang="en-MY" smtClean="0"/>
              <a:t>‹#›</a:t>
            </a:fld>
            <a:endParaRPr lang="en-MY"/>
          </a:p>
        </p:txBody>
      </p:sp>
    </p:spTree>
    <p:extLst>
      <p:ext uri="{BB962C8B-B14F-4D97-AF65-F5344CB8AC3E}">
        <p14:creationId xmlns:p14="http://schemas.microsoft.com/office/powerpoint/2010/main" val="243539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F51E-7417-4A06-9F33-A27458D164EC}"/>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A0796F23-D7B0-4683-A651-3E75C20221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E26B040-8F8D-4E7E-A6E2-80AF13391658}"/>
              </a:ext>
            </a:extLst>
          </p:cNvPr>
          <p:cNvSpPr>
            <a:spLocks noGrp="1"/>
          </p:cNvSpPr>
          <p:nvPr>
            <p:ph type="dt" sz="half" idx="10"/>
          </p:nvPr>
        </p:nvSpPr>
        <p:spPr/>
        <p:txBody>
          <a:bodyPr/>
          <a:lstStyle/>
          <a:p>
            <a:fld id="{09BECCA1-1548-407D-BCB4-C1BE23F2B958}" type="datetimeFigureOut">
              <a:rPr lang="en-MY" smtClean="0"/>
              <a:t>8/6/2021</a:t>
            </a:fld>
            <a:endParaRPr lang="en-MY"/>
          </a:p>
        </p:txBody>
      </p:sp>
      <p:sp>
        <p:nvSpPr>
          <p:cNvPr id="5" name="Footer Placeholder 4">
            <a:extLst>
              <a:ext uri="{FF2B5EF4-FFF2-40B4-BE49-F238E27FC236}">
                <a16:creationId xmlns:a16="http://schemas.microsoft.com/office/drawing/2014/main" id="{3D4C7B26-29B6-4906-81C8-213BDF8E4BF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DA77646-8FE0-4BAE-B73F-3FDE0D3259FC}"/>
              </a:ext>
            </a:extLst>
          </p:cNvPr>
          <p:cNvSpPr>
            <a:spLocks noGrp="1"/>
          </p:cNvSpPr>
          <p:nvPr>
            <p:ph type="sldNum" sz="quarter" idx="12"/>
          </p:nvPr>
        </p:nvSpPr>
        <p:spPr/>
        <p:txBody>
          <a:bodyPr/>
          <a:lstStyle/>
          <a:p>
            <a:fld id="{52F59D15-553F-49B0-882A-204999A4419C}" type="slidenum">
              <a:rPr lang="en-MY" smtClean="0"/>
              <a:t>‹#›</a:t>
            </a:fld>
            <a:endParaRPr lang="en-MY"/>
          </a:p>
        </p:txBody>
      </p:sp>
    </p:spTree>
    <p:extLst>
      <p:ext uri="{BB962C8B-B14F-4D97-AF65-F5344CB8AC3E}">
        <p14:creationId xmlns:p14="http://schemas.microsoft.com/office/powerpoint/2010/main" val="410146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95A68-4C0D-4212-8236-BC88C2048E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17CF3C99-E89A-421D-9918-D9779DEC8F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388F492-C7F3-45C9-97AA-6D0CD78D94E9}"/>
              </a:ext>
            </a:extLst>
          </p:cNvPr>
          <p:cNvSpPr>
            <a:spLocks noGrp="1"/>
          </p:cNvSpPr>
          <p:nvPr>
            <p:ph type="dt" sz="half" idx="10"/>
          </p:nvPr>
        </p:nvSpPr>
        <p:spPr/>
        <p:txBody>
          <a:bodyPr/>
          <a:lstStyle/>
          <a:p>
            <a:fld id="{09BECCA1-1548-407D-BCB4-C1BE23F2B958}" type="datetimeFigureOut">
              <a:rPr lang="en-MY" smtClean="0"/>
              <a:t>8/6/2021</a:t>
            </a:fld>
            <a:endParaRPr lang="en-MY"/>
          </a:p>
        </p:txBody>
      </p:sp>
      <p:sp>
        <p:nvSpPr>
          <p:cNvPr id="5" name="Footer Placeholder 4">
            <a:extLst>
              <a:ext uri="{FF2B5EF4-FFF2-40B4-BE49-F238E27FC236}">
                <a16:creationId xmlns:a16="http://schemas.microsoft.com/office/drawing/2014/main" id="{1DBA990A-63FE-47DB-9E57-859842DA86C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F0FB260-B64C-447B-8C64-5F41E42667AB}"/>
              </a:ext>
            </a:extLst>
          </p:cNvPr>
          <p:cNvSpPr>
            <a:spLocks noGrp="1"/>
          </p:cNvSpPr>
          <p:nvPr>
            <p:ph type="sldNum" sz="quarter" idx="12"/>
          </p:nvPr>
        </p:nvSpPr>
        <p:spPr/>
        <p:txBody>
          <a:bodyPr/>
          <a:lstStyle/>
          <a:p>
            <a:fld id="{52F59D15-553F-49B0-882A-204999A4419C}" type="slidenum">
              <a:rPr lang="en-MY" smtClean="0"/>
              <a:t>‹#›</a:t>
            </a:fld>
            <a:endParaRPr lang="en-MY"/>
          </a:p>
        </p:txBody>
      </p:sp>
    </p:spTree>
    <p:extLst>
      <p:ext uri="{BB962C8B-B14F-4D97-AF65-F5344CB8AC3E}">
        <p14:creationId xmlns:p14="http://schemas.microsoft.com/office/powerpoint/2010/main" val="316190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B4A6-99C4-4899-96D1-69F90836A82E}"/>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01AF1357-6A02-4A39-A7CD-790A808652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CDE7BCA0-FCDD-43CD-89E6-71A9AC29AABC}"/>
              </a:ext>
            </a:extLst>
          </p:cNvPr>
          <p:cNvSpPr>
            <a:spLocks noGrp="1"/>
          </p:cNvSpPr>
          <p:nvPr>
            <p:ph type="dt" sz="half" idx="10"/>
          </p:nvPr>
        </p:nvSpPr>
        <p:spPr/>
        <p:txBody>
          <a:bodyPr/>
          <a:lstStyle/>
          <a:p>
            <a:fld id="{09BECCA1-1548-407D-BCB4-C1BE23F2B958}" type="datetimeFigureOut">
              <a:rPr lang="en-MY" smtClean="0"/>
              <a:t>8/6/2021</a:t>
            </a:fld>
            <a:endParaRPr lang="en-MY"/>
          </a:p>
        </p:txBody>
      </p:sp>
      <p:sp>
        <p:nvSpPr>
          <p:cNvPr id="5" name="Footer Placeholder 4">
            <a:extLst>
              <a:ext uri="{FF2B5EF4-FFF2-40B4-BE49-F238E27FC236}">
                <a16:creationId xmlns:a16="http://schemas.microsoft.com/office/drawing/2014/main" id="{0E3BE768-46C0-46A6-825A-773154601B4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7CB7769-E476-432F-AB06-D4024FCDD75F}"/>
              </a:ext>
            </a:extLst>
          </p:cNvPr>
          <p:cNvSpPr>
            <a:spLocks noGrp="1"/>
          </p:cNvSpPr>
          <p:nvPr>
            <p:ph type="sldNum" sz="quarter" idx="12"/>
          </p:nvPr>
        </p:nvSpPr>
        <p:spPr/>
        <p:txBody>
          <a:bodyPr/>
          <a:lstStyle/>
          <a:p>
            <a:fld id="{52F59D15-553F-49B0-882A-204999A4419C}" type="slidenum">
              <a:rPr lang="en-MY" smtClean="0"/>
              <a:t>‹#›</a:t>
            </a:fld>
            <a:endParaRPr lang="en-MY"/>
          </a:p>
        </p:txBody>
      </p:sp>
    </p:spTree>
    <p:extLst>
      <p:ext uri="{BB962C8B-B14F-4D97-AF65-F5344CB8AC3E}">
        <p14:creationId xmlns:p14="http://schemas.microsoft.com/office/powerpoint/2010/main" val="340611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9D15-5CB6-4FFD-835B-3F24BD763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D9D5202E-EC79-4611-8177-31504E646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BFFA18-267E-4237-AFE8-C7AE287A8721}"/>
              </a:ext>
            </a:extLst>
          </p:cNvPr>
          <p:cNvSpPr>
            <a:spLocks noGrp="1"/>
          </p:cNvSpPr>
          <p:nvPr>
            <p:ph type="dt" sz="half" idx="10"/>
          </p:nvPr>
        </p:nvSpPr>
        <p:spPr/>
        <p:txBody>
          <a:bodyPr/>
          <a:lstStyle/>
          <a:p>
            <a:fld id="{09BECCA1-1548-407D-BCB4-C1BE23F2B958}" type="datetimeFigureOut">
              <a:rPr lang="en-MY" smtClean="0"/>
              <a:t>8/6/2021</a:t>
            </a:fld>
            <a:endParaRPr lang="en-MY"/>
          </a:p>
        </p:txBody>
      </p:sp>
      <p:sp>
        <p:nvSpPr>
          <p:cNvPr id="5" name="Footer Placeholder 4">
            <a:extLst>
              <a:ext uri="{FF2B5EF4-FFF2-40B4-BE49-F238E27FC236}">
                <a16:creationId xmlns:a16="http://schemas.microsoft.com/office/drawing/2014/main" id="{8ED7FA26-4A50-4561-B883-4CF2CB493BD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FA6DEFB-7F47-4993-BA45-B272A665C27D}"/>
              </a:ext>
            </a:extLst>
          </p:cNvPr>
          <p:cNvSpPr>
            <a:spLocks noGrp="1"/>
          </p:cNvSpPr>
          <p:nvPr>
            <p:ph type="sldNum" sz="quarter" idx="12"/>
          </p:nvPr>
        </p:nvSpPr>
        <p:spPr/>
        <p:txBody>
          <a:bodyPr/>
          <a:lstStyle/>
          <a:p>
            <a:fld id="{52F59D15-553F-49B0-882A-204999A4419C}" type="slidenum">
              <a:rPr lang="en-MY" smtClean="0"/>
              <a:t>‹#›</a:t>
            </a:fld>
            <a:endParaRPr lang="en-MY"/>
          </a:p>
        </p:txBody>
      </p:sp>
    </p:spTree>
    <p:extLst>
      <p:ext uri="{BB962C8B-B14F-4D97-AF65-F5344CB8AC3E}">
        <p14:creationId xmlns:p14="http://schemas.microsoft.com/office/powerpoint/2010/main" val="130195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147F-428A-4FA7-97FC-240AD7D75C9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6205618B-1D77-4398-8518-58DAB34AE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4A4098F9-4B53-4520-8F27-A933DE88BB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8E4168BF-B7C1-40AD-872D-4A9D7329E779}"/>
              </a:ext>
            </a:extLst>
          </p:cNvPr>
          <p:cNvSpPr>
            <a:spLocks noGrp="1"/>
          </p:cNvSpPr>
          <p:nvPr>
            <p:ph type="dt" sz="half" idx="10"/>
          </p:nvPr>
        </p:nvSpPr>
        <p:spPr/>
        <p:txBody>
          <a:bodyPr/>
          <a:lstStyle/>
          <a:p>
            <a:fld id="{09BECCA1-1548-407D-BCB4-C1BE23F2B958}" type="datetimeFigureOut">
              <a:rPr lang="en-MY" smtClean="0"/>
              <a:t>8/6/2021</a:t>
            </a:fld>
            <a:endParaRPr lang="en-MY"/>
          </a:p>
        </p:txBody>
      </p:sp>
      <p:sp>
        <p:nvSpPr>
          <p:cNvPr id="6" name="Footer Placeholder 5">
            <a:extLst>
              <a:ext uri="{FF2B5EF4-FFF2-40B4-BE49-F238E27FC236}">
                <a16:creationId xmlns:a16="http://schemas.microsoft.com/office/drawing/2014/main" id="{DDC929CA-679A-4487-9912-DA1F434DF4F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24BCCEB-8D62-4076-8CB5-EA8EF8F71C70}"/>
              </a:ext>
            </a:extLst>
          </p:cNvPr>
          <p:cNvSpPr>
            <a:spLocks noGrp="1"/>
          </p:cNvSpPr>
          <p:nvPr>
            <p:ph type="sldNum" sz="quarter" idx="12"/>
          </p:nvPr>
        </p:nvSpPr>
        <p:spPr/>
        <p:txBody>
          <a:bodyPr/>
          <a:lstStyle/>
          <a:p>
            <a:fld id="{52F59D15-553F-49B0-882A-204999A4419C}" type="slidenum">
              <a:rPr lang="en-MY" smtClean="0"/>
              <a:t>‹#›</a:t>
            </a:fld>
            <a:endParaRPr lang="en-MY"/>
          </a:p>
        </p:txBody>
      </p:sp>
    </p:spTree>
    <p:extLst>
      <p:ext uri="{BB962C8B-B14F-4D97-AF65-F5344CB8AC3E}">
        <p14:creationId xmlns:p14="http://schemas.microsoft.com/office/powerpoint/2010/main" val="36973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EB8B-01F1-446C-AF17-67FF0CF89C60}"/>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E971EC1D-F21D-4B58-B462-8F56741E6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CE6C6-148A-4DEE-9955-35580079F4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3209075-3405-43BC-857D-FB8E5EDC8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DE73AC-6CFF-4407-9378-BA829CE0FB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9AD281D5-7BEB-4314-BE6D-8CBA4795FC52}"/>
              </a:ext>
            </a:extLst>
          </p:cNvPr>
          <p:cNvSpPr>
            <a:spLocks noGrp="1"/>
          </p:cNvSpPr>
          <p:nvPr>
            <p:ph type="dt" sz="half" idx="10"/>
          </p:nvPr>
        </p:nvSpPr>
        <p:spPr/>
        <p:txBody>
          <a:bodyPr/>
          <a:lstStyle/>
          <a:p>
            <a:fld id="{09BECCA1-1548-407D-BCB4-C1BE23F2B958}" type="datetimeFigureOut">
              <a:rPr lang="en-MY" smtClean="0"/>
              <a:t>8/6/2021</a:t>
            </a:fld>
            <a:endParaRPr lang="en-MY"/>
          </a:p>
        </p:txBody>
      </p:sp>
      <p:sp>
        <p:nvSpPr>
          <p:cNvPr id="8" name="Footer Placeholder 7">
            <a:extLst>
              <a:ext uri="{FF2B5EF4-FFF2-40B4-BE49-F238E27FC236}">
                <a16:creationId xmlns:a16="http://schemas.microsoft.com/office/drawing/2014/main" id="{1299A73A-7B65-47B0-87BD-CA070C6500AB}"/>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62948DD2-54D0-4C3A-85A0-A949940B614B}"/>
              </a:ext>
            </a:extLst>
          </p:cNvPr>
          <p:cNvSpPr>
            <a:spLocks noGrp="1"/>
          </p:cNvSpPr>
          <p:nvPr>
            <p:ph type="sldNum" sz="quarter" idx="12"/>
          </p:nvPr>
        </p:nvSpPr>
        <p:spPr/>
        <p:txBody>
          <a:bodyPr/>
          <a:lstStyle/>
          <a:p>
            <a:fld id="{52F59D15-553F-49B0-882A-204999A4419C}" type="slidenum">
              <a:rPr lang="en-MY" smtClean="0"/>
              <a:t>‹#›</a:t>
            </a:fld>
            <a:endParaRPr lang="en-MY"/>
          </a:p>
        </p:txBody>
      </p:sp>
    </p:spTree>
    <p:extLst>
      <p:ext uri="{BB962C8B-B14F-4D97-AF65-F5344CB8AC3E}">
        <p14:creationId xmlns:p14="http://schemas.microsoft.com/office/powerpoint/2010/main" val="240390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DC64-41A1-4048-B830-36ABD14F481A}"/>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FE57AD19-F12E-40EB-B345-55303C1CB4A5}"/>
              </a:ext>
            </a:extLst>
          </p:cNvPr>
          <p:cNvSpPr>
            <a:spLocks noGrp="1"/>
          </p:cNvSpPr>
          <p:nvPr>
            <p:ph type="dt" sz="half" idx="10"/>
          </p:nvPr>
        </p:nvSpPr>
        <p:spPr/>
        <p:txBody>
          <a:bodyPr/>
          <a:lstStyle/>
          <a:p>
            <a:fld id="{09BECCA1-1548-407D-BCB4-C1BE23F2B958}" type="datetimeFigureOut">
              <a:rPr lang="en-MY" smtClean="0"/>
              <a:t>8/6/2021</a:t>
            </a:fld>
            <a:endParaRPr lang="en-MY"/>
          </a:p>
        </p:txBody>
      </p:sp>
      <p:sp>
        <p:nvSpPr>
          <p:cNvPr id="4" name="Footer Placeholder 3">
            <a:extLst>
              <a:ext uri="{FF2B5EF4-FFF2-40B4-BE49-F238E27FC236}">
                <a16:creationId xmlns:a16="http://schemas.microsoft.com/office/drawing/2014/main" id="{D45245B2-3DF4-403E-807A-FB4AD69083D7}"/>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4BEEBCB9-A17F-4630-A9A0-53A1752F9FB5}"/>
              </a:ext>
            </a:extLst>
          </p:cNvPr>
          <p:cNvSpPr>
            <a:spLocks noGrp="1"/>
          </p:cNvSpPr>
          <p:nvPr>
            <p:ph type="sldNum" sz="quarter" idx="12"/>
          </p:nvPr>
        </p:nvSpPr>
        <p:spPr/>
        <p:txBody>
          <a:bodyPr/>
          <a:lstStyle/>
          <a:p>
            <a:fld id="{52F59D15-553F-49B0-882A-204999A4419C}" type="slidenum">
              <a:rPr lang="en-MY" smtClean="0"/>
              <a:t>‹#›</a:t>
            </a:fld>
            <a:endParaRPr lang="en-MY"/>
          </a:p>
        </p:txBody>
      </p:sp>
    </p:spTree>
    <p:extLst>
      <p:ext uri="{BB962C8B-B14F-4D97-AF65-F5344CB8AC3E}">
        <p14:creationId xmlns:p14="http://schemas.microsoft.com/office/powerpoint/2010/main" val="130528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87666B-BFD8-4B11-A9E6-93FC8FBB171C}"/>
              </a:ext>
            </a:extLst>
          </p:cNvPr>
          <p:cNvSpPr>
            <a:spLocks noGrp="1"/>
          </p:cNvSpPr>
          <p:nvPr>
            <p:ph type="dt" sz="half" idx="10"/>
          </p:nvPr>
        </p:nvSpPr>
        <p:spPr/>
        <p:txBody>
          <a:bodyPr/>
          <a:lstStyle/>
          <a:p>
            <a:fld id="{09BECCA1-1548-407D-BCB4-C1BE23F2B958}" type="datetimeFigureOut">
              <a:rPr lang="en-MY" smtClean="0"/>
              <a:t>8/6/2021</a:t>
            </a:fld>
            <a:endParaRPr lang="en-MY"/>
          </a:p>
        </p:txBody>
      </p:sp>
      <p:sp>
        <p:nvSpPr>
          <p:cNvPr id="3" name="Footer Placeholder 2">
            <a:extLst>
              <a:ext uri="{FF2B5EF4-FFF2-40B4-BE49-F238E27FC236}">
                <a16:creationId xmlns:a16="http://schemas.microsoft.com/office/drawing/2014/main" id="{A55B420E-7E33-45EA-8D87-48FECE4D7550}"/>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F83CB173-401A-477E-BF3D-7F242EB46CEF}"/>
              </a:ext>
            </a:extLst>
          </p:cNvPr>
          <p:cNvSpPr>
            <a:spLocks noGrp="1"/>
          </p:cNvSpPr>
          <p:nvPr>
            <p:ph type="sldNum" sz="quarter" idx="12"/>
          </p:nvPr>
        </p:nvSpPr>
        <p:spPr/>
        <p:txBody>
          <a:bodyPr/>
          <a:lstStyle/>
          <a:p>
            <a:fld id="{52F59D15-553F-49B0-882A-204999A4419C}" type="slidenum">
              <a:rPr lang="en-MY" smtClean="0"/>
              <a:t>‹#›</a:t>
            </a:fld>
            <a:endParaRPr lang="en-MY"/>
          </a:p>
        </p:txBody>
      </p:sp>
    </p:spTree>
    <p:extLst>
      <p:ext uri="{BB962C8B-B14F-4D97-AF65-F5344CB8AC3E}">
        <p14:creationId xmlns:p14="http://schemas.microsoft.com/office/powerpoint/2010/main" val="258415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487F-0295-498B-AA8B-FE573E353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5A29DAE7-430F-4747-B85B-BABD30E20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58E73CD2-99A8-40BD-8D72-97F5B0E65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DEC7D-AEBC-4A7F-A04D-964E8154BAD5}"/>
              </a:ext>
            </a:extLst>
          </p:cNvPr>
          <p:cNvSpPr>
            <a:spLocks noGrp="1"/>
          </p:cNvSpPr>
          <p:nvPr>
            <p:ph type="dt" sz="half" idx="10"/>
          </p:nvPr>
        </p:nvSpPr>
        <p:spPr/>
        <p:txBody>
          <a:bodyPr/>
          <a:lstStyle/>
          <a:p>
            <a:fld id="{09BECCA1-1548-407D-BCB4-C1BE23F2B958}" type="datetimeFigureOut">
              <a:rPr lang="en-MY" smtClean="0"/>
              <a:t>8/6/2021</a:t>
            </a:fld>
            <a:endParaRPr lang="en-MY"/>
          </a:p>
        </p:txBody>
      </p:sp>
      <p:sp>
        <p:nvSpPr>
          <p:cNvPr id="6" name="Footer Placeholder 5">
            <a:extLst>
              <a:ext uri="{FF2B5EF4-FFF2-40B4-BE49-F238E27FC236}">
                <a16:creationId xmlns:a16="http://schemas.microsoft.com/office/drawing/2014/main" id="{DB8BF57C-CBE4-4968-93A9-0BC33C239FDE}"/>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5737DEB0-5908-4DCD-B8EF-605ED85596F2}"/>
              </a:ext>
            </a:extLst>
          </p:cNvPr>
          <p:cNvSpPr>
            <a:spLocks noGrp="1"/>
          </p:cNvSpPr>
          <p:nvPr>
            <p:ph type="sldNum" sz="quarter" idx="12"/>
          </p:nvPr>
        </p:nvSpPr>
        <p:spPr/>
        <p:txBody>
          <a:bodyPr/>
          <a:lstStyle/>
          <a:p>
            <a:fld id="{52F59D15-553F-49B0-882A-204999A4419C}" type="slidenum">
              <a:rPr lang="en-MY" smtClean="0"/>
              <a:t>‹#›</a:t>
            </a:fld>
            <a:endParaRPr lang="en-MY"/>
          </a:p>
        </p:txBody>
      </p:sp>
    </p:spTree>
    <p:extLst>
      <p:ext uri="{BB962C8B-B14F-4D97-AF65-F5344CB8AC3E}">
        <p14:creationId xmlns:p14="http://schemas.microsoft.com/office/powerpoint/2010/main" val="67082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61D0-78AF-4101-B8F2-CDF6C5E86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70DC0268-6032-4014-BFA0-4B40FD5FA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E38C2E88-A94A-49F9-A271-8DCF8D69B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E5313-E467-41AF-BEC3-71FA283D5FC0}"/>
              </a:ext>
            </a:extLst>
          </p:cNvPr>
          <p:cNvSpPr>
            <a:spLocks noGrp="1"/>
          </p:cNvSpPr>
          <p:nvPr>
            <p:ph type="dt" sz="half" idx="10"/>
          </p:nvPr>
        </p:nvSpPr>
        <p:spPr/>
        <p:txBody>
          <a:bodyPr/>
          <a:lstStyle/>
          <a:p>
            <a:fld id="{09BECCA1-1548-407D-BCB4-C1BE23F2B958}" type="datetimeFigureOut">
              <a:rPr lang="en-MY" smtClean="0"/>
              <a:t>8/6/2021</a:t>
            </a:fld>
            <a:endParaRPr lang="en-MY"/>
          </a:p>
        </p:txBody>
      </p:sp>
      <p:sp>
        <p:nvSpPr>
          <p:cNvPr id="6" name="Footer Placeholder 5">
            <a:extLst>
              <a:ext uri="{FF2B5EF4-FFF2-40B4-BE49-F238E27FC236}">
                <a16:creationId xmlns:a16="http://schemas.microsoft.com/office/drawing/2014/main" id="{1487F27F-0188-4A65-8047-96914D23604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FCD552E-CAA3-40C8-9A3A-121EFCAE2FA0}"/>
              </a:ext>
            </a:extLst>
          </p:cNvPr>
          <p:cNvSpPr>
            <a:spLocks noGrp="1"/>
          </p:cNvSpPr>
          <p:nvPr>
            <p:ph type="sldNum" sz="quarter" idx="12"/>
          </p:nvPr>
        </p:nvSpPr>
        <p:spPr/>
        <p:txBody>
          <a:bodyPr/>
          <a:lstStyle/>
          <a:p>
            <a:fld id="{52F59D15-553F-49B0-882A-204999A4419C}" type="slidenum">
              <a:rPr lang="en-MY" smtClean="0"/>
              <a:t>‹#›</a:t>
            </a:fld>
            <a:endParaRPr lang="en-MY"/>
          </a:p>
        </p:txBody>
      </p:sp>
    </p:spTree>
    <p:extLst>
      <p:ext uri="{BB962C8B-B14F-4D97-AF65-F5344CB8AC3E}">
        <p14:creationId xmlns:p14="http://schemas.microsoft.com/office/powerpoint/2010/main" val="221327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7084C0-EC94-4F6A-A7EA-262BFDBA22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204FE6E-6A00-4339-9F9C-79A5573E5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C582EA2E-92D5-44B7-ABB0-78D0E132C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ECCA1-1548-407D-BCB4-C1BE23F2B958}" type="datetimeFigureOut">
              <a:rPr lang="en-MY" smtClean="0"/>
              <a:t>8/6/2021</a:t>
            </a:fld>
            <a:endParaRPr lang="en-MY"/>
          </a:p>
        </p:txBody>
      </p:sp>
      <p:sp>
        <p:nvSpPr>
          <p:cNvPr id="5" name="Footer Placeholder 4">
            <a:extLst>
              <a:ext uri="{FF2B5EF4-FFF2-40B4-BE49-F238E27FC236}">
                <a16:creationId xmlns:a16="http://schemas.microsoft.com/office/drawing/2014/main" id="{B6DCA4F6-075B-4BF4-AAB2-9622BCAA6B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4D7BC6DB-6B8B-471C-96F2-5212BF544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59D15-553F-49B0-882A-204999A4419C}" type="slidenum">
              <a:rPr lang="en-MY" smtClean="0"/>
              <a:t>‹#›</a:t>
            </a:fld>
            <a:endParaRPr lang="en-MY"/>
          </a:p>
        </p:txBody>
      </p:sp>
    </p:spTree>
    <p:extLst>
      <p:ext uri="{BB962C8B-B14F-4D97-AF65-F5344CB8AC3E}">
        <p14:creationId xmlns:p14="http://schemas.microsoft.com/office/powerpoint/2010/main" val="1347028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8ADAA-AAE6-45E4-842F-7050A6814781}"/>
              </a:ext>
            </a:extLst>
          </p:cNvPr>
          <p:cNvSpPr>
            <a:spLocks noGrp="1"/>
          </p:cNvSpPr>
          <p:nvPr>
            <p:ph type="ctrTitle"/>
          </p:nvPr>
        </p:nvSpPr>
        <p:spPr/>
        <p:txBody>
          <a:bodyPr/>
          <a:lstStyle/>
          <a:p>
            <a:r>
              <a:rPr lang="en-MY" dirty="0"/>
              <a:t>Journal Presentation</a:t>
            </a:r>
          </a:p>
        </p:txBody>
      </p:sp>
      <p:sp>
        <p:nvSpPr>
          <p:cNvPr id="3" name="Subtitle 2">
            <a:extLst>
              <a:ext uri="{FF2B5EF4-FFF2-40B4-BE49-F238E27FC236}">
                <a16:creationId xmlns:a16="http://schemas.microsoft.com/office/drawing/2014/main" id="{E8ADC1CB-CAE1-4F34-B5E0-100D85B4F42A}"/>
              </a:ext>
            </a:extLst>
          </p:cNvPr>
          <p:cNvSpPr>
            <a:spLocks noGrp="1"/>
          </p:cNvSpPr>
          <p:nvPr>
            <p:ph type="subTitle" idx="1"/>
          </p:nvPr>
        </p:nvSpPr>
        <p:spPr/>
        <p:txBody>
          <a:bodyPr/>
          <a:lstStyle/>
          <a:p>
            <a:r>
              <a:rPr lang="en-MY" dirty="0"/>
              <a:t>Karthik Krishnan</a:t>
            </a:r>
          </a:p>
          <a:p>
            <a:endParaRPr lang="en-MY" dirty="0"/>
          </a:p>
          <a:p>
            <a:r>
              <a:rPr lang="en-MY" dirty="0"/>
              <a:t>Critical Appraisal : </a:t>
            </a:r>
            <a:r>
              <a:rPr lang="en-MY" dirty="0" err="1"/>
              <a:t>Dr.</a:t>
            </a:r>
            <a:r>
              <a:rPr lang="en-MY" dirty="0"/>
              <a:t> </a:t>
            </a:r>
            <a:r>
              <a:rPr lang="en-MY" dirty="0" err="1"/>
              <a:t>Viknesh</a:t>
            </a:r>
            <a:endParaRPr lang="en-MY" dirty="0"/>
          </a:p>
          <a:p>
            <a:endParaRPr lang="en-MY" dirty="0"/>
          </a:p>
        </p:txBody>
      </p:sp>
    </p:spTree>
    <p:extLst>
      <p:ext uri="{BB962C8B-B14F-4D97-AF65-F5344CB8AC3E}">
        <p14:creationId xmlns:p14="http://schemas.microsoft.com/office/powerpoint/2010/main" val="2763489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B830-2803-4AA5-9069-6A274A5BEF17}"/>
              </a:ext>
            </a:extLst>
          </p:cNvPr>
          <p:cNvSpPr>
            <a:spLocks noGrp="1"/>
          </p:cNvSpPr>
          <p:nvPr>
            <p:ph type="title"/>
          </p:nvPr>
        </p:nvSpPr>
        <p:spPr/>
        <p:txBody>
          <a:bodyPr/>
          <a:lstStyle/>
          <a:p>
            <a:r>
              <a:rPr lang="en-MY" dirty="0"/>
              <a:t>Eligibility of Patients</a:t>
            </a:r>
          </a:p>
        </p:txBody>
      </p:sp>
      <p:sp>
        <p:nvSpPr>
          <p:cNvPr id="3" name="Content Placeholder 2">
            <a:extLst>
              <a:ext uri="{FF2B5EF4-FFF2-40B4-BE49-F238E27FC236}">
                <a16:creationId xmlns:a16="http://schemas.microsoft.com/office/drawing/2014/main" id="{0C513B29-17B9-491C-8462-8A885961AAC4}"/>
              </a:ext>
            </a:extLst>
          </p:cNvPr>
          <p:cNvSpPr>
            <a:spLocks noGrp="1"/>
          </p:cNvSpPr>
          <p:nvPr>
            <p:ph idx="1"/>
          </p:nvPr>
        </p:nvSpPr>
        <p:spPr/>
        <p:txBody>
          <a:bodyPr/>
          <a:lstStyle/>
          <a:p>
            <a:r>
              <a:rPr lang="en-MY" dirty="0"/>
              <a:t>Inclusion -&gt; Peripheral artery disease with</a:t>
            </a:r>
          </a:p>
          <a:p>
            <a:pPr lvl="1"/>
            <a:r>
              <a:rPr lang="en-MY" dirty="0"/>
              <a:t>Aorto-femoral bypass, limb bypass, percutaneous transluminal angioplasty revascularisation of the iliac or </a:t>
            </a:r>
            <a:r>
              <a:rPr lang="en-MY" dirty="0" err="1"/>
              <a:t>infrainguinal</a:t>
            </a:r>
            <a:r>
              <a:rPr lang="en-MY" dirty="0"/>
              <a:t> arteries</a:t>
            </a:r>
          </a:p>
          <a:p>
            <a:pPr lvl="1"/>
            <a:r>
              <a:rPr lang="en-MY" dirty="0"/>
              <a:t>Limb or foot amputation for Arterial vascular disease</a:t>
            </a:r>
          </a:p>
          <a:p>
            <a:pPr lvl="1"/>
            <a:r>
              <a:rPr lang="en-MY" dirty="0"/>
              <a:t>Intermittent claudication and ABSI &lt;0.9, or periphery artery stenosis &gt;50%</a:t>
            </a:r>
          </a:p>
          <a:p>
            <a:pPr lvl="1"/>
            <a:endParaRPr lang="en-MY" dirty="0"/>
          </a:p>
          <a:p>
            <a:pPr lvl="1"/>
            <a:r>
              <a:rPr lang="en-MY" dirty="0"/>
              <a:t>Carotid disease</a:t>
            </a:r>
          </a:p>
          <a:p>
            <a:pPr lvl="1"/>
            <a:r>
              <a:rPr lang="en-MY" dirty="0"/>
              <a:t>CAROTID REVASCULARISATION</a:t>
            </a:r>
          </a:p>
          <a:p>
            <a:pPr lvl="1"/>
            <a:r>
              <a:rPr lang="en-MY" dirty="0"/>
              <a:t>ASYMPTOMATIC CAROTID ARTERY STENOSIS OF AT LEAST 50%</a:t>
            </a:r>
          </a:p>
        </p:txBody>
      </p:sp>
    </p:spTree>
    <p:extLst>
      <p:ext uri="{BB962C8B-B14F-4D97-AF65-F5344CB8AC3E}">
        <p14:creationId xmlns:p14="http://schemas.microsoft.com/office/powerpoint/2010/main" val="197149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BE7A-E6C9-476E-9FFB-9230A609A622}"/>
              </a:ext>
            </a:extLst>
          </p:cNvPr>
          <p:cNvSpPr>
            <a:spLocks noGrp="1"/>
          </p:cNvSpPr>
          <p:nvPr>
            <p:ph type="title"/>
          </p:nvPr>
        </p:nvSpPr>
        <p:spPr/>
        <p:txBody>
          <a:bodyPr/>
          <a:lstStyle/>
          <a:p>
            <a:r>
              <a:rPr lang="en-MY" dirty="0"/>
              <a:t>Eligibility of patients</a:t>
            </a:r>
          </a:p>
        </p:txBody>
      </p:sp>
      <p:sp>
        <p:nvSpPr>
          <p:cNvPr id="3" name="Content Placeholder 2">
            <a:extLst>
              <a:ext uri="{FF2B5EF4-FFF2-40B4-BE49-F238E27FC236}">
                <a16:creationId xmlns:a16="http://schemas.microsoft.com/office/drawing/2014/main" id="{91F1EA51-D7DA-4800-84CA-B11E7BA00864}"/>
              </a:ext>
            </a:extLst>
          </p:cNvPr>
          <p:cNvSpPr>
            <a:spLocks noGrp="1"/>
          </p:cNvSpPr>
          <p:nvPr>
            <p:ph idx="1"/>
          </p:nvPr>
        </p:nvSpPr>
        <p:spPr/>
        <p:txBody>
          <a:bodyPr/>
          <a:lstStyle/>
          <a:p>
            <a:r>
              <a:rPr lang="en-MY" dirty="0"/>
              <a:t>Exclusion -&gt; Patients with a need for dual antiplatelet therapy, other non-aspirin antiplatelet therapy, oral anticoagulant therapy, strong inhibitors of CYP 3A4, or on medication with known interactions with rivaroxaban.</a:t>
            </a:r>
          </a:p>
          <a:p>
            <a:r>
              <a:rPr lang="en-MY" dirty="0"/>
              <a:t>Patients with high risk of bleeding, stroke within 1/12, history of haemorrhagic or lacunar stroke, severe heart failure with EF &lt;30% OR eGFR &lt;15 ml/min.</a:t>
            </a:r>
          </a:p>
        </p:txBody>
      </p:sp>
    </p:spTree>
    <p:extLst>
      <p:ext uri="{BB962C8B-B14F-4D97-AF65-F5344CB8AC3E}">
        <p14:creationId xmlns:p14="http://schemas.microsoft.com/office/powerpoint/2010/main" val="254548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D36C1E-76F9-4A9A-AF91-8AEE2B577686}"/>
              </a:ext>
            </a:extLst>
          </p:cNvPr>
          <p:cNvPicPr>
            <a:picLocks noChangeAspect="1"/>
          </p:cNvPicPr>
          <p:nvPr/>
        </p:nvPicPr>
        <p:blipFill>
          <a:blip r:embed="rId2"/>
          <a:stretch>
            <a:fillRect/>
          </a:stretch>
        </p:blipFill>
        <p:spPr>
          <a:xfrm>
            <a:off x="3086100" y="0"/>
            <a:ext cx="6229349" cy="6858000"/>
          </a:xfrm>
          <a:prstGeom prst="rect">
            <a:avLst/>
          </a:prstGeom>
        </p:spPr>
      </p:pic>
    </p:spTree>
    <p:extLst>
      <p:ext uri="{BB962C8B-B14F-4D97-AF65-F5344CB8AC3E}">
        <p14:creationId xmlns:p14="http://schemas.microsoft.com/office/powerpoint/2010/main" val="153382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E39B-CCE8-4B21-988F-71B82601E8A9}"/>
              </a:ext>
            </a:extLst>
          </p:cNvPr>
          <p:cNvSpPr>
            <a:spLocks noGrp="1"/>
          </p:cNvSpPr>
          <p:nvPr>
            <p:ph type="title"/>
          </p:nvPr>
        </p:nvSpPr>
        <p:spPr/>
        <p:txBody>
          <a:bodyPr/>
          <a:lstStyle/>
          <a:p>
            <a:r>
              <a:rPr lang="en-MY" b="1" dirty="0"/>
              <a:t>Results</a:t>
            </a:r>
          </a:p>
        </p:txBody>
      </p:sp>
      <p:sp>
        <p:nvSpPr>
          <p:cNvPr id="3" name="Content Placeholder 2">
            <a:extLst>
              <a:ext uri="{FF2B5EF4-FFF2-40B4-BE49-F238E27FC236}">
                <a16:creationId xmlns:a16="http://schemas.microsoft.com/office/drawing/2014/main" id="{C935D188-BED6-4DEA-9D50-48B14E9C8C7D}"/>
              </a:ext>
            </a:extLst>
          </p:cNvPr>
          <p:cNvSpPr>
            <a:spLocks noGrp="1"/>
          </p:cNvSpPr>
          <p:nvPr>
            <p:ph idx="1"/>
          </p:nvPr>
        </p:nvSpPr>
        <p:spPr/>
        <p:txBody>
          <a:bodyPr/>
          <a:lstStyle/>
          <a:p>
            <a:r>
              <a:rPr lang="en-MY" dirty="0"/>
              <a:t>A total of 7,470 patients with peripheral artery disease from 558 centres were enrolled.</a:t>
            </a:r>
          </a:p>
          <a:p>
            <a:r>
              <a:rPr lang="en-MY" dirty="0"/>
              <a:t>2492 randomly assigned to low-dose rivaroxaban plus aspirin.</a:t>
            </a:r>
          </a:p>
          <a:p>
            <a:r>
              <a:rPr lang="en-MY" dirty="0"/>
              <a:t>2474 randomly assigned to rivaroxaban alone.</a:t>
            </a:r>
          </a:p>
          <a:p>
            <a:r>
              <a:rPr lang="en-MY" dirty="0"/>
              <a:t>2504 randomly assigned to aspirin alone.</a:t>
            </a:r>
          </a:p>
          <a:p>
            <a:r>
              <a:rPr lang="en-MY" dirty="0"/>
              <a:t>Whilst each group had 4-5 patients who were excluded due to lost to follow up and withdrawal of consent, they were included in </a:t>
            </a:r>
            <a:r>
              <a:rPr lang="en-MY" dirty="0">
                <a:solidFill>
                  <a:srgbClr val="FF0000"/>
                </a:solidFill>
              </a:rPr>
              <a:t>statistical analysis</a:t>
            </a:r>
          </a:p>
        </p:txBody>
      </p:sp>
    </p:spTree>
    <p:extLst>
      <p:ext uri="{BB962C8B-B14F-4D97-AF65-F5344CB8AC3E}">
        <p14:creationId xmlns:p14="http://schemas.microsoft.com/office/powerpoint/2010/main" val="160739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3601-0B1A-47C7-A7E9-8B8C1EC76861}"/>
              </a:ext>
            </a:extLst>
          </p:cNvPr>
          <p:cNvSpPr>
            <a:spLocks noGrp="1"/>
          </p:cNvSpPr>
          <p:nvPr>
            <p:ph type="title"/>
          </p:nvPr>
        </p:nvSpPr>
        <p:spPr/>
        <p:txBody>
          <a:bodyPr/>
          <a:lstStyle/>
          <a:p>
            <a:r>
              <a:rPr lang="en-MY" b="1" dirty="0"/>
              <a:t>Outcomes</a:t>
            </a:r>
          </a:p>
        </p:txBody>
      </p:sp>
      <p:sp>
        <p:nvSpPr>
          <p:cNvPr id="3" name="Content Placeholder 2">
            <a:extLst>
              <a:ext uri="{FF2B5EF4-FFF2-40B4-BE49-F238E27FC236}">
                <a16:creationId xmlns:a16="http://schemas.microsoft.com/office/drawing/2014/main" id="{E9346D27-6996-4F21-83D6-4E2CE611B415}"/>
              </a:ext>
            </a:extLst>
          </p:cNvPr>
          <p:cNvSpPr>
            <a:spLocks noGrp="1"/>
          </p:cNvSpPr>
          <p:nvPr>
            <p:ph idx="1"/>
          </p:nvPr>
        </p:nvSpPr>
        <p:spPr/>
        <p:txBody>
          <a:bodyPr>
            <a:normAutofit/>
          </a:bodyPr>
          <a:lstStyle/>
          <a:p>
            <a:r>
              <a:rPr lang="en-MY" dirty="0"/>
              <a:t>The primary outcome of cardiovascular death, myocardial infarction or stroke occurred in :</a:t>
            </a:r>
          </a:p>
          <a:p>
            <a:r>
              <a:rPr lang="en-MY" dirty="0"/>
              <a:t>126 (55) of 2492 patients who received Rivaroxaban and aspirin</a:t>
            </a:r>
          </a:p>
          <a:p>
            <a:r>
              <a:rPr lang="en-MY" dirty="0"/>
              <a:t>174 (7%)  of 2504 patients who received aspirin alone</a:t>
            </a:r>
          </a:p>
          <a:p>
            <a:r>
              <a:rPr lang="en-MY" dirty="0"/>
              <a:t>149 (6%) of 2474 patients who received Rivaroxaban alone</a:t>
            </a:r>
          </a:p>
          <a:p>
            <a:r>
              <a:rPr lang="en-MY" dirty="0">
                <a:solidFill>
                  <a:srgbClr val="FF0000"/>
                </a:solidFill>
              </a:rPr>
              <a:t>Low dose rivaroxaban plus aspirin was superior to aspirin alone (hazard ratio [HR] 0.72, 95% CI 0.57-0.90, p=0.0047)</a:t>
            </a:r>
          </a:p>
          <a:p>
            <a:r>
              <a:rPr lang="en-MY" dirty="0">
                <a:solidFill>
                  <a:srgbClr val="FF0000"/>
                </a:solidFill>
              </a:rPr>
              <a:t>Rivaroxaban alone </a:t>
            </a:r>
            <a:r>
              <a:rPr lang="en-MY" dirty="0" err="1">
                <a:solidFill>
                  <a:srgbClr val="FF0000"/>
                </a:solidFill>
              </a:rPr>
              <a:t>agroup</a:t>
            </a:r>
            <a:r>
              <a:rPr lang="en-MY" dirty="0">
                <a:solidFill>
                  <a:srgbClr val="FF0000"/>
                </a:solidFill>
              </a:rPr>
              <a:t> not significantly superior to aspirin alone group (HR 0.86, 95% ci 0.69-1.08, p=0.19)</a:t>
            </a:r>
          </a:p>
          <a:p>
            <a:pPr marL="0" indent="0">
              <a:buNone/>
            </a:pPr>
            <a:endParaRPr lang="en-MY" dirty="0"/>
          </a:p>
          <a:p>
            <a:pPr marL="0" indent="0">
              <a:buNone/>
            </a:pPr>
            <a:endParaRPr lang="en-MY" dirty="0"/>
          </a:p>
        </p:txBody>
      </p:sp>
    </p:spTree>
    <p:extLst>
      <p:ext uri="{BB962C8B-B14F-4D97-AF65-F5344CB8AC3E}">
        <p14:creationId xmlns:p14="http://schemas.microsoft.com/office/powerpoint/2010/main" val="58537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ED62-00C7-47F5-80BA-C2238D3674F6}"/>
              </a:ext>
            </a:extLst>
          </p:cNvPr>
          <p:cNvSpPr>
            <a:spLocks noGrp="1"/>
          </p:cNvSpPr>
          <p:nvPr>
            <p:ph type="title"/>
          </p:nvPr>
        </p:nvSpPr>
        <p:spPr/>
        <p:txBody>
          <a:bodyPr/>
          <a:lstStyle/>
          <a:p>
            <a:r>
              <a:rPr lang="en-MY" dirty="0"/>
              <a:t>Outcomes</a:t>
            </a:r>
          </a:p>
        </p:txBody>
      </p:sp>
      <p:sp>
        <p:nvSpPr>
          <p:cNvPr id="3" name="Content Placeholder 2">
            <a:extLst>
              <a:ext uri="{FF2B5EF4-FFF2-40B4-BE49-F238E27FC236}">
                <a16:creationId xmlns:a16="http://schemas.microsoft.com/office/drawing/2014/main" id="{B37979FC-34E7-4EDA-AE55-D116F24D0353}"/>
              </a:ext>
            </a:extLst>
          </p:cNvPr>
          <p:cNvSpPr>
            <a:spLocks noGrp="1"/>
          </p:cNvSpPr>
          <p:nvPr>
            <p:ph idx="1"/>
          </p:nvPr>
        </p:nvSpPr>
        <p:spPr/>
        <p:txBody>
          <a:bodyPr/>
          <a:lstStyle/>
          <a:p>
            <a:r>
              <a:rPr lang="en-MY" dirty="0"/>
              <a:t>Major adverse limb events:</a:t>
            </a:r>
          </a:p>
          <a:p>
            <a:r>
              <a:rPr lang="en-MY" dirty="0"/>
              <a:t>30(1%) of 2492 patients – Rivaroxaban + Aspirin</a:t>
            </a:r>
          </a:p>
          <a:p>
            <a:r>
              <a:rPr lang="en-MY" dirty="0"/>
              <a:t>56(2%) of 2504 patients – Aspirin Alone</a:t>
            </a:r>
          </a:p>
          <a:p>
            <a:r>
              <a:rPr lang="en-MY" dirty="0"/>
              <a:t>35(1%) of 2474 patients – Rivaroxaban Alone</a:t>
            </a:r>
          </a:p>
          <a:p>
            <a:r>
              <a:rPr lang="en-MY" dirty="0">
                <a:solidFill>
                  <a:srgbClr val="FF0000"/>
                </a:solidFill>
              </a:rPr>
              <a:t>There were significantly lower ALE in the low-dose rivaroxaban plus aspirin group compared with the aspirin alone group (HR 0.54,95% CI 0.35-0.84, p=0.0054)</a:t>
            </a:r>
          </a:p>
          <a:p>
            <a:r>
              <a:rPr lang="en-MY" dirty="0">
                <a:solidFill>
                  <a:srgbClr val="FF0000"/>
                </a:solidFill>
              </a:rPr>
              <a:t>Similarly major ALE was significantly lower in the rivaroxaban group vs the aspirin group (HR 0.63, 95% CI 0.41-0.96, p=0.032)</a:t>
            </a:r>
          </a:p>
          <a:p>
            <a:endParaRPr lang="en-MY" dirty="0">
              <a:solidFill>
                <a:srgbClr val="FF0000"/>
              </a:solidFill>
            </a:endParaRPr>
          </a:p>
        </p:txBody>
      </p:sp>
    </p:spTree>
    <p:extLst>
      <p:ext uri="{BB962C8B-B14F-4D97-AF65-F5344CB8AC3E}">
        <p14:creationId xmlns:p14="http://schemas.microsoft.com/office/powerpoint/2010/main" val="261766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B35E-9600-4132-9E71-1F212321D32A}"/>
              </a:ext>
            </a:extLst>
          </p:cNvPr>
          <p:cNvSpPr>
            <a:spLocks noGrp="1"/>
          </p:cNvSpPr>
          <p:nvPr>
            <p:ph type="title"/>
          </p:nvPr>
        </p:nvSpPr>
        <p:spPr/>
        <p:txBody>
          <a:bodyPr/>
          <a:lstStyle/>
          <a:p>
            <a:r>
              <a:rPr lang="en-MY" b="1" dirty="0"/>
              <a:t>Outcomes</a:t>
            </a:r>
          </a:p>
        </p:txBody>
      </p:sp>
      <p:sp>
        <p:nvSpPr>
          <p:cNvPr id="3" name="Content Placeholder 2">
            <a:extLst>
              <a:ext uri="{FF2B5EF4-FFF2-40B4-BE49-F238E27FC236}">
                <a16:creationId xmlns:a16="http://schemas.microsoft.com/office/drawing/2014/main" id="{5E908967-3C91-472F-94AE-620C602C14D9}"/>
              </a:ext>
            </a:extLst>
          </p:cNvPr>
          <p:cNvSpPr>
            <a:spLocks noGrp="1"/>
          </p:cNvSpPr>
          <p:nvPr>
            <p:ph idx="1"/>
          </p:nvPr>
        </p:nvSpPr>
        <p:spPr/>
        <p:txBody>
          <a:bodyPr/>
          <a:lstStyle/>
          <a:p>
            <a:r>
              <a:rPr lang="en-MY" dirty="0"/>
              <a:t>Major bleeding occurrence</a:t>
            </a:r>
          </a:p>
          <a:p>
            <a:r>
              <a:rPr lang="en-MY" dirty="0"/>
              <a:t>77(3%) of 2492 - Rivaroxaban + Aspirin</a:t>
            </a:r>
          </a:p>
          <a:p>
            <a:r>
              <a:rPr lang="en-MY" dirty="0"/>
              <a:t>79(3%) of 2474 - Rivaroxaban</a:t>
            </a:r>
          </a:p>
          <a:p>
            <a:r>
              <a:rPr lang="en-MY" dirty="0"/>
              <a:t>48(2%) of 2504 – Aspirin</a:t>
            </a:r>
          </a:p>
          <a:p>
            <a:r>
              <a:rPr lang="en-MY" dirty="0">
                <a:solidFill>
                  <a:srgbClr val="FF0000"/>
                </a:solidFill>
              </a:rPr>
              <a:t>There was a relative increase in major bleeding in the low-dose rivaroxaban plus aspirin group compared with the aspirin alone group</a:t>
            </a:r>
          </a:p>
          <a:p>
            <a:r>
              <a:rPr lang="en-MY" dirty="0">
                <a:solidFill>
                  <a:srgbClr val="FF0000"/>
                </a:solidFill>
              </a:rPr>
              <a:t>(HR 1.61, 95%, CI 1.12-2.31, p=0.0089)</a:t>
            </a:r>
          </a:p>
          <a:p>
            <a:r>
              <a:rPr lang="en-MY" dirty="0">
                <a:solidFill>
                  <a:srgbClr val="FF0000"/>
                </a:solidFill>
              </a:rPr>
              <a:t>There is a relative increase in major bleeding in the rivaroxaban alone group vs aspirin alone (HR 1.68, 95% CI 1.17-2.40 p=0.0043)</a:t>
            </a:r>
          </a:p>
        </p:txBody>
      </p:sp>
    </p:spTree>
    <p:extLst>
      <p:ext uri="{BB962C8B-B14F-4D97-AF65-F5344CB8AC3E}">
        <p14:creationId xmlns:p14="http://schemas.microsoft.com/office/powerpoint/2010/main" val="161131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D4C7B-15FD-4B5D-9A1B-249B4150365A}"/>
              </a:ext>
            </a:extLst>
          </p:cNvPr>
          <p:cNvPicPr>
            <a:picLocks noChangeAspect="1"/>
          </p:cNvPicPr>
          <p:nvPr/>
        </p:nvPicPr>
        <p:blipFill>
          <a:blip r:embed="rId2"/>
          <a:stretch>
            <a:fillRect/>
          </a:stretch>
        </p:blipFill>
        <p:spPr>
          <a:xfrm>
            <a:off x="1378992" y="0"/>
            <a:ext cx="9434015" cy="6858000"/>
          </a:xfrm>
          <a:prstGeom prst="rect">
            <a:avLst/>
          </a:prstGeom>
        </p:spPr>
      </p:pic>
    </p:spTree>
    <p:extLst>
      <p:ext uri="{BB962C8B-B14F-4D97-AF65-F5344CB8AC3E}">
        <p14:creationId xmlns:p14="http://schemas.microsoft.com/office/powerpoint/2010/main" val="371633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E2B02E-004A-49D9-A421-F3D48D393567}"/>
              </a:ext>
            </a:extLst>
          </p:cNvPr>
          <p:cNvPicPr>
            <a:picLocks noChangeAspect="1"/>
          </p:cNvPicPr>
          <p:nvPr/>
        </p:nvPicPr>
        <p:blipFill>
          <a:blip r:embed="rId2"/>
          <a:stretch>
            <a:fillRect/>
          </a:stretch>
        </p:blipFill>
        <p:spPr>
          <a:xfrm>
            <a:off x="3062287" y="490537"/>
            <a:ext cx="6067425" cy="5876925"/>
          </a:xfrm>
          <a:prstGeom prst="rect">
            <a:avLst/>
          </a:prstGeom>
        </p:spPr>
      </p:pic>
    </p:spTree>
    <p:extLst>
      <p:ext uri="{BB962C8B-B14F-4D97-AF65-F5344CB8AC3E}">
        <p14:creationId xmlns:p14="http://schemas.microsoft.com/office/powerpoint/2010/main" val="372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E07A-E87C-4097-877F-2CA10449E001}"/>
              </a:ext>
            </a:extLst>
          </p:cNvPr>
          <p:cNvSpPr>
            <a:spLocks noGrp="1"/>
          </p:cNvSpPr>
          <p:nvPr>
            <p:ph type="title"/>
          </p:nvPr>
        </p:nvSpPr>
        <p:spPr/>
        <p:txBody>
          <a:bodyPr/>
          <a:lstStyle/>
          <a:p>
            <a:r>
              <a:rPr lang="en-MY" b="1" dirty="0"/>
              <a:t>Conclusion</a:t>
            </a:r>
          </a:p>
        </p:txBody>
      </p:sp>
      <p:sp>
        <p:nvSpPr>
          <p:cNvPr id="3" name="Content Placeholder 2">
            <a:extLst>
              <a:ext uri="{FF2B5EF4-FFF2-40B4-BE49-F238E27FC236}">
                <a16:creationId xmlns:a16="http://schemas.microsoft.com/office/drawing/2014/main" id="{4B1C8797-6549-44DF-B690-3677835DB6CD}"/>
              </a:ext>
            </a:extLst>
          </p:cNvPr>
          <p:cNvSpPr>
            <a:spLocks noGrp="1"/>
          </p:cNvSpPr>
          <p:nvPr>
            <p:ph idx="1"/>
          </p:nvPr>
        </p:nvSpPr>
        <p:spPr/>
        <p:txBody>
          <a:bodyPr/>
          <a:lstStyle/>
          <a:p>
            <a:r>
              <a:rPr lang="en-MY" dirty="0"/>
              <a:t>Utilizing rivaroxaban in addition to aspirin had fewer major cardiovascular events by 28% and major adverse limb events by 46%. Although this combination was associated with an increase in risk of major bleeding, there were no excess in fatal or critical organ bleeds and the benefit risk analysis indicates a net benefit.</a:t>
            </a:r>
          </a:p>
          <a:p>
            <a:endParaRPr lang="en-MY" dirty="0"/>
          </a:p>
          <a:p>
            <a:r>
              <a:rPr lang="en-MY" dirty="0"/>
              <a:t>Rivaroxaban 5mg bd when compared with aspirin alone did not significantly decrease major adverse cardiovascular events but decreased limb events and increased major bleeding.</a:t>
            </a:r>
          </a:p>
        </p:txBody>
      </p:sp>
    </p:spTree>
    <p:extLst>
      <p:ext uri="{BB962C8B-B14F-4D97-AF65-F5344CB8AC3E}">
        <p14:creationId xmlns:p14="http://schemas.microsoft.com/office/powerpoint/2010/main" val="90387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5AD7A-5A52-4AF0-8A48-FD6051AEA04D}"/>
              </a:ext>
            </a:extLst>
          </p:cNvPr>
          <p:cNvPicPr>
            <a:picLocks noChangeAspect="1"/>
          </p:cNvPicPr>
          <p:nvPr/>
        </p:nvPicPr>
        <p:blipFill>
          <a:blip r:embed="rId2"/>
          <a:stretch>
            <a:fillRect/>
          </a:stretch>
        </p:blipFill>
        <p:spPr>
          <a:xfrm>
            <a:off x="1288111" y="0"/>
            <a:ext cx="9382539" cy="6858000"/>
          </a:xfrm>
          <a:prstGeom prst="rect">
            <a:avLst/>
          </a:prstGeom>
        </p:spPr>
      </p:pic>
    </p:spTree>
    <p:extLst>
      <p:ext uri="{BB962C8B-B14F-4D97-AF65-F5344CB8AC3E}">
        <p14:creationId xmlns:p14="http://schemas.microsoft.com/office/powerpoint/2010/main" val="112860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D43A-B65F-4F0E-8E93-65F9CD0E70FE}"/>
              </a:ext>
            </a:extLst>
          </p:cNvPr>
          <p:cNvSpPr>
            <a:spLocks noGrp="1"/>
          </p:cNvSpPr>
          <p:nvPr>
            <p:ph type="title"/>
          </p:nvPr>
        </p:nvSpPr>
        <p:spPr/>
        <p:txBody>
          <a:bodyPr/>
          <a:lstStyle/>
          <a:p>
            <a:r>
              <a:rPr lang="en-MY" b="1" dirty="0"/>
              <a:t>Is the conclusion in keeping with the results?</a:t>
            </a:r>
          </a:p>
        </p:txBody>
      </p:sp>
      <p:sp>
        <p:nvSpPr>
          <p:cNvPr id="3" name="Content Placeholder 2">
            <a:extLst>
              <a:ext uri="{FF2B5EF4-FFF2-40B4-BE49-F238E27FC236}">
                <a16:creationId xmlns:a16="http://schemas.microsoft.com/office/drawing/2014/main" id="{1E62A96A-D263-4191-A9E9-FE6D9D808B50}"/>
              </a:ext>
            </a:extLst>
          </p:cNvPr>
          <p:cNvSpPr>
            <a:spLocks noGrp="1"/>
          </p:cNvSpPr>
          <p:nvPr>
            <p:ph idx="1"/>
          </p:nvPr>
        </p:nvSpPr>
        <p:spPr/>
        <p:txBody>
          <a:bodyPr/>
          <a:lstStyle/>
          <a:p>
            <a:r>
              <a:rPr lang="en-MY" dirty="0"/>
              <a:t>Yes, conclusion corresponds with the stated results.</a:t>
            </a:r>
          </a:p>
          <a:p>
            <a:endParaRPr lang="en-MY" dirty="0"/>
          </a:p>
        </p:txBody>
      </p:sp>
    </p:spTree>
    <p:extLst>
      <p:ext uri="{BB962C8B-B14F-4D97-AF65-F5344CB8AC3E}">
        <p14:creationId xmlns:p14="http://schemas.microsoft.com/office/powerpoint/2010/main" val="399405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831D-C0C6-4940-A5AA-C555EA551203}"/>
              </a:ext>
            </a:extLst>
          </p:cNvPr>
          <p:cNvSpPr>
            <a:spLocks noGrp="1"/>
          </p:cNvSpPr>
          <p:nvPr>
            <p:ph type="title"/>
          </p:nvPr>
        </p:nvSpPr>
        <p:spPr/>
        <p:txBody>
          <a:bodyPr/>
          <a:lstStyle/>
          <a:p>
            <a:r>
              <a:rPr lang="en-MY" dirty="0"/>
              <a:t>Further information to obtain?</a:t>
            </a:r>
          </a:p>
        </p:txBody>
      </p:sp>
      <p:sp>
        <p:nvSpPr>
          <p:cNvPr id="3" name="Content Placeholder 2">
            <a:extLst>
              <a:ext uri="{FF2B5EF4-FFF2-40B4-BE49-F238E27FC236}">
                <a16:creationId xmlns:a16="http://schemas.microsoft.com/office/drawing/2014/main" id="{1959598C-8F3B-45C4-A739-20AC473070A1}"/>
              </a:ext>
            </a:extLst>
          </p:cNvPr>
          <p:cNvSpPr>
            <a:spLocks noGrp="1"/>
          </p:cNvSpPr>
          <p:nvPr>
            <p:ph idx="1"/>
          </p:nvPr>
        </p:nvSpPr>
        <p:spPr/>
        <p:txBody>
          <a:bodyPr/>
          <a:lstStyle/>
          <a:p>
            <a:r>
              <a:rPr lang="en-MY" dirty="0"/>
              <a:t>Why the use of PPI was not standardized in all cases? (Only patients who were already on PPI’s were continued on this treatment) As the main source of major bleeding was noted to be gastrointestinal.</a:t>
            </a:r>
          </a:p>
          <a:p>
            <a:r>
              <a:rPr lang="en-MY" dirty="0"/>
              <a:t>Would the results have been skewed if PPI’s were across the board? Did patients with PPI have a significant difference in the rate of gastrointestinal bleeding?</a:t>
            </a:r>
          </a:p>
          <a:p>
            <a:r>
              <a:rPr lang="en-MY" dirty="0"/>
              <a:t>Why were patients that received dual antiplatelet excluded from this study, instead of just placing them in a 4</a:t>
            </a:r>
            <a:r>
              <a:rPr lang="en-MY" baseline="30000" dirty="0"/>
              <a:t>th</a:t>
            </a:r>
            <a:r>
              <a:rPr lang="en-MY" dirty="0"/>
              <a:t> arm?</a:t>
            </a:r>
          </a:p>
        </p:txBody>
      </p:sp>
    </p:spTree>
    <p:extLst>
      <p:ext uri="{BB962C8B-B14F-4D97-AF65-F5344CB8AC3E}">
        <p14:creationId xmlns:p14="http://schemas.microsoft.com/office/powerpoint/2010/main" val="167604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C667-7441-465F-96C4-D0A70C7EFEF3}"/>
              </a:ext>
            </a:extLst>
          </p:cNvPr>
          <p:cNvSpPr>
            <a:spLocks noGrp="1"/>
          </p:cNvSpPr>
          <p:nvPr>
            <p:ph type="title"/>
          </p:nvPr>
        </p:nvSpPr>
        <p:spPr/>
        <p:txBody>
          <a:bodyPr/>
          <a:lstStyle/>
          <a:p>
            <a:r>
              <a:rPr lang="en-MY" dirty="0"/>
              <a:t>Level of Evidence provided by Study</a:t>
            </a:r>
          </a:p>
        </p:txBody>
      </p:sp>
      <p:pic>
        <p:nvPicPr>
          <p:cNvPr id="1026" name="Picture 2" descr="Levels of Evidence | Evidence-based Decision Making: Introduction and  Formulating Good Clinical Questions | Continuing Education Course |  dentalcare.com">
            <a:extLst>
              <a:ext uri="{FF2B5EF4-FFF2-40B4-BE49-F238E27FC236}">
                <a16:creationId xmlns:a16="http://schemas.microsoft.com/office/drawing/2014/main" id="{AE1B49E2-5106-4CBF-93C0-F5B2E0CA4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0"/>
            <a:ext cx="10591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715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89A6-9A9B-47D2-A380-78473A0565B0}"/>
              </a:ext>
            </a:extLst>
          </p:cNvPr>
          <p:cNvSpPr>
            <a:spLocks noGrp="1"/>
          </p:cNvSpPr>
          <p:nvPr>
            <p:ph type="title"/>
          </p:nvPr>
        </p:nvSpPr>
        <p:spPr/>
        <p:txBody>
          <a:bodyPr/>
          <a:lstStyle/>
          <a:p>
            <a:r>
              <a:rPr lang="en-MY" b="1" dirty="0"/>
              <a:t>Would this paper change your practice?</a:t>
            </a:r>
          </a:p>
        </p:txBody>
      </p:sp>
      <p:sp>
        <p:nvSpPr>
          <p:cNvPr id="3" name="Content Placeholder 2">
            <a:extLst>
              <a:ext uri="{FF2B5EF4-FFF2-40B4-BE49-F238E27FC236}">
                <a16:creationId xmlns:a16="http://schemas.microsoft.com/office/drawing/2014/main" id="{0B0E6433-6268-44FF-AC52-4F99031EE34C}"/>
              </a:ext>
            </a:extLst>
          </p:cNvPr>
          <p:cNvSpPr>
            <a:spLocks noGrp="1"/>
          </p:cNvSpPr>
          <p:nvPr>
            <p:ph idx="1"/>
          </p:nvPr>
        </p:nvSpPr>
        <p:spPr/>
        <p:txBody>
          <a:bodyPr/>
          <a:lstStyle/>
          <a:p>
            <a:r>
              <a:rPr lang="en-MY" dirty="0"/>
              <a:t>Not at this time.</a:t>
            </a:r>
          </a:p>
          <a:p>
            <a:r>
              <a:rPr lang="en-MY" dirty="0"/>
              <a:t>NOAC’s are still relatively new and still expensive. Furthermore, the only approved reversal for Rivaroxaban </a:t>
            </a:r>
            <a:r>
              <a:rPr lang="en-MY" dirty="0" err="1"/>
              <a:t>andexanet</a:t>
            </a:r>
            <a:r>
              <a:rPr lang="en-MY" dirty="0"/>
              <a:t> alfa is not widely available in the event of a major bleeding event.</a:t>
            </a:r>
          </a:p>
          <a:p>
            <a:r>
              <a:rPr lang="en-MY" dirty="0"/>
              <a:t>Furthermore, this paper has a lot of bias as many of the authors have received honoraria from Bayer and Novartis.</a:t>
            </a:r>
          </a:p>
        </p:txBody>
      </p:sp>
    </p:spTree>
    <p:extLst>
      <p:ext uri="{BB962C8B-B14F-4D97-AF65-F5344CB8AC3E}">
        <p14:creationId xmlns:p14="http://schemas.microsoft.com/office/powerpoint/2010/main" val="4235538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03D6-B498-4E5D-A764-19F597C62E6D}"/>
              </a:ext>
            </a:extLst>
          </p:cNvPr>
          <p:cNvSpPr>
            <a:spLocks noGrp="1"/>
          </p:cNvSpPr>
          <p:nvPr>
            <p:ph type="title"/>
          </p:nvPr>
        </p:nvSpPr>
        <p:spPr/>
        <p:txBody>
          <a:bodyPr/>
          <a:lstStyle/>
          <a:p>
            <a:r>
              <a:rPr lang="en-US" b="1" dirty="0"/>
              <a:t>How would you design a better study, if money &amp; resources were no object?</a:t>
            </a:r>
            <a:endParaRPr lang="en-MY" dirty="0"/>
          </a:p>
        </p:txBody>
      </p:sp>
      <p:sp>
        <p:nvSpPr>
          <p:cNvPr id="3" name="Content Placeholder 2">
            <a:extLst>
              <a:ext uri="{FF2B5EF4-FFF2-40B4-BE49-F238E27FC236}">
                <a16:creationId xmlns:a16="http://schemas.microsoft.com/office/drawing/2014/main" id="{0C8F02DE-CB9C-417D-95A0-702B24778584}"/>
              </a:ext>
            </a:extLst>
          </p:cNvPr>
          <p:cNvSpPr>
            <a:spLocks noGrp="1"/>
          </p:cNvSpPr>
          <p:nvPr>
            <p:ph idx="1"/>
          </p:nvPr>
        </p:nvSpPr>
        <p:spPr/>
        <p:txBody>
          <a:bodyPr/>
          <a:lstStyle/>
          <a:p>
            <a:r>
              <a:rPr lang="en-MY" dirty="0"/>
              <a:t>If I was to design this study, I would divide it between PAD and Carotid disease. Currently the study aims to consider both these diseases which makes the sample far too broad.</a:t>
            </a:r>
          </a:p>
          <a:p>
            <a:r>
              <a:rPr lang="en-MY" dirty="0"/>
              <a:t>I would consider including other forms of NOAC such as Dabigatran into the arm as well.</a:t>
            </a:r>
          </a:p>
          <a:p>
            <a:r>
              <a:rPr lang="en-MY" dirty="0"/>
              <a:t>Finally would consider a comparison against the double anti-platelet arm to see the risk of major adverse bleeding as well as the other outcomes measured.</a:t>
            </a:r>
          </a:p>
        </p:txBody>
      </p:sp>
    </p:spTree>
    <p:extLst>
      <p:ext uri="{BB962C8B-B14F-4D97-AF65-F5344CB8AC3E}">
        <p14:creationId xmlns:p14="http://schemas.microsoft.com/office/powerpoint/2010/main" val="1965920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0D72-C975-4E04-B951-D1304D3234D0}"/>
              </a:ext>
            </a:extLst>
          </p:cNvPr>
          <p:cNvSpPr>
            <a:spLocks noGrp="1"/>
          </p:cNvSpPr>
          <p:nvPr>
            <p:ph type="title"/>
          </p:nvPr>
        </p:nvSpPr>
        <p:spPr>
          <a:xfrm>
            <a:off x="735564" y="2766218"/>
            <a:ext cx="10515600" cy="1325563"/>
          </a:xfrm>
        </p:spPr>
        <p:txBody>
          <a:bodyPr/>
          <a:lstStyle/>
          <a:p>
            <a:pPr algn="ctr"/>
            <a:r>
              <a:rPr lang="en-MY" b="1" dirty="0"/>
              <a:t>Thank you</a:t>
            </a:r>
          </a:p>
        </p:txBody>
      </p:sp>
    </p:spTree>
    <p:extLst>
      <p:ext uri="{BB962C8B-B14F-4D97-AF65-F5344CB8AC3E}">
        <p14:creationId xmlns:p14="http://schemas.microsoft.com/office/powerpoint/2010/main" val="57296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3EF5F5-0687-4607-A227-AF54E2D6D32B}"/>
              </a:ext>
            </a:extLst>
          </p:cNvPr>
          <p:cNvSpPr>
            <a:spLocks noGrp="1"/>
          </p:cNvSpPr>
          <p:nvPr>
            <p:ph idx="1"/>
          </p:nvPr>
        </p:nvSpPr>
        <p:spPr>
          <a:xfrm>
            <a:off x="1013129" y="402342"/>
            <a:ext cx="10515600" cy="1323091"/>
          </a:xfrm>
        </p:spPr>
        <p:txBody>
          <a:bodyPr/>
          <a:lstStyle/>
          <a:p>
            <a:pPr algn="ctr"/>
            <a:r>
              <a:rPr lang="en-US" dirty="0"/>
              <a:t>Rivaroxaban with or without aspirin in patients with stable peripheral or carotid artery disease: an international, </a:t>
            </a:r>
            <a:r>
              <a:rPr lang="en-US" dirty="0" err="1"/>
              <a:t>randomised</a:t>
            </a:r>
            <a:r>
              <a:rPr lang="en-US" dirty="0"/>
              <a:t>, double-blind, placebo-controlled trial</a:t>
            </a:r>
            <a:endParaRPr lang="en-MY" dirty="0"/>
          </a:p>
        </p:txBody>
      </p:sp>
      <p:sp>
        <p:nvSpPr>
          <p:cNvPr id="4" name="TextBox 3">
            <a:extLst>
              <a:ext uri="{FF2B5EF4-FFF2-40B4-BE49-F238E27FC236}">
                <a16:creationId xmlns:a16="http://schemas.microsoft.com/office/drawing/2014/main" id="{3FB33F71-6F7A-4CE0-AB2D-786FC418A922}"/>
              </a:ext>
            </a:extLst>
          </p:cNvPr>
          <p:cNvSpPr txBox="1"/>
          <p:nvPr/>
        </p:nvSpPr>
        <p:spPr>
          <a:xfrm>
            <a:off x="1343770" y="2083242"/>
            <a:ext cx="10288988" cy="5293757"/>
          </a:xfrm>
          <a:prstGeom prst="rect">
            <a:avLst/>
          </a:prstGeom>
          <a:noFill/>
        </p:spPr>
        <p:txBody>
          <a:bodyPr wrap="square" rtlCol="0">
            <a:spAutoFit/>
          </a:bodyPr>
          <a:lstStyle/>
          <a:p>
            <a:r>
              <a:rPr lang="en-MY" sz="4400" b="1" u="sng" dirty="0"/>
              <a:t>TITLE</a:t>
            </a:r>
          </a:p>
          <a:p>
            <a:endParaRPr lang="en-MY" sz="4400" b="1" u="sng" dirty="0"/>
          </a:p>
          <a:p>
            <a:r>
              <a:rPr lang="en-MY" sz="2800" dirty="0"/>
              <a:t>The title is clear and catchy, however it isn’t concise. It ostensibly is a international multicentre prospective, double blind RCT.</a:t>
            </a:r>
          </a:p>
          <a:p>
            <a:endParaRPr lang="en-MY" sz="2800" dirty="0"/>
          </a:p>
          <a:p>
            <a:r>
              <a:rPr lang="en-MY" sz="2800" dirty="0"/>
              <a:t>Perhaps the duration the study was conducted could be added to the title.</a:t>
            </a:r>
          </a:p>
          <a:p>
            <a:endParaRPr lang="en-MY" sz="2800" dirty="0"/>
          </a:p>
          <a:p>
            <a:endParaRPr lang="en-MY" sz="2800" dirty="0"/>
          </a:p>
          <a:p>
            <a:endParaRPr lang="en-MY" b="1" u="sng" dirty="0"/>
          </a:p>
          <a:p>
            <a:endParaRPr lang="en-MY" b="1" u="sng" dirty="0"/>
          </a:p>
          <a:p>
            <a:endParaRPr lang="en-MY" dirty="0"/>
          </a:p>
        </p:txBody>
      </p:sp>
    </p:spTree>
    <p:extLst>
      <p:ext uri="{BB962C8B-B14F-4D97-AF65-F5344CB8AC3E}">
        <p14:creationId xmlns:p14="http://schemas.microsoft.com/office/powerpoint/2010/main" val="146425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C8BD-9431-428E-8297-E68F04DF766C}"/>
              </a:ext>
            </a:extLst>
          </p:cNvPr>
          <p:cNvSpPr>
            <a:spLocks noGrp="1"/>
          </p:cNvSpPr>
          <p:nvPr>
            <p:ph type="title"/>
          </p:nvPr>
        </p:nvSpPr>
        <p:spPr/>
        <p:txBody>
          <a:bodyPr/>
          <a:lstStyle/>
          <a:p>
            <a:r>
              <a:rPr lang="en-MY" b="1" dirty="0"/>
              <a:t>Credibility of Journal &amp; Timing of Publication</a:t>
            </a:r>
          </a:p>
        </p:txBody>
      </p:sp>
      <p:sp>
        <p:nvSpPr>
          <p:cNvPr id="3" name="Content Placeholder 2">
            <a:extLst>
              <a:ext uri="{FF2B5EF4-FFF2-40B4-BE49-F238E27FC236}">
                <a16:creationId xmlns:a16="http://schemas.microsoft.com/office/drawing/2014/main" id="{A2BB69EC-9C10-42E1-ABEE-57236DF4282D}"/>
              </a:ext>
            </a:extLst>
          </p:cNvPr>
          <p:cNvSpPr>
            <a:spLocks noGrp="1"/>
          </p:cNvSpPr>
          <p:nvPr>
            <p:ph idx="1"/>
          </p:nvPr>
        </p:nvSpPr>
        <p:spPr/>
        <p:txBody>
          <a:bodyPr>
            <a:normAutofit fontScale="92500" lnSpcReduction="10000"/>
          </a:bodyPr>
          <a:lstStyle/>
          <a:p>
            <a:r>
              <a:rPr lang="en-MY" dirty="0"/>
              <a:t>The paper is published in the Lancet.</a:t>
            </a:r>
          </a:p>
          <a:p>
            <a:r>
              <a:rPr lang="en-MY" dirty="0"/>
              <a:t>The Lancet began publishing in 1823.</a:t>
            </a:r>
          </a:p>
          <a:p>
            <a:r>
              <a:rPr lang="en-MY" dirty="0"/>
              <a:t>Q1 Journal for Medicine.</a:t>
            </a:r>
          </a:p>
          <a:p>
            <a:r>
              <a:rPr lang="en-MY" dirty="0"/>
              <a:t>SJR Impact Factor 13 (2020)</a:t>
            </a:r>
          </a:p>
          <a:p>
            <a:endParaRPr lang="en-MY" dirty="0"/>
          </a:p>
          <a:p>
            <a:endParaRPr lang="en-MY" dirty="0"/>
          </a:p>
          <a:p>
            <a:r>
              <a:rPr lang="en-MY" dirty="0"/>
              <a:t>The paper was published on November 10, 2017</a:t>
            </a:r>
          </a:p>
          <a:p>
            <a:r>
              <a:rPr lang="en-MY" dirty="0"/>
              <a:t>Study Period between March 12, 2013 to May 10, 2016</a:t>
            </a:r>
          </a:p>
          <a:p>
            <a:r>
              <a:rPr lang="en-MY" dirty="0"/>
              <a:t>The study involves investigators from the COMPASS Trial (Cardiovascular Outcomes for People Using Anticoagulation Strategies)</a:t>
            </a:r>
          </a:p>
          <a:p>
            <a:endParaRPr lang="en-MY" dirty="0"/>
          </a:p>
          <a:p>
            <a:endParaRPr lang="en-MY" dirty="0"/>
          </a:p>
        </p:txBody>
      </p:sp>
    </p:spTree>
    <p:extLst>
      <p:ext uri="{BB962C8B-B14F-4D97-AF65-F5344CB8AC3E}">
        <p14:creationId xmlns:p14="http://schemas.microsoft.com/office/powerpoint/2010/main" val="351605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85AD-907F-4351-A9D1-725902CF86C0}"/>
              </a:ext>
            </a:extLst>
          </p:cNvPr>
          <p:cNvSpPr>
            <a:spLocks noGrp="1"/>
          </p:cNvSpPr>
          <p:nvPr>
            <p:ph type="title"/>
          </p:nvPr>
        </p:nvSpPr>
        <p:spPr/>
        <p:txBody>
          <a:bodyPr/>
          <a:lstStyle/>
          <a:p>
            <a:r>
              <a:rPr lang="en-MY" b="1" dirty="0"/>
              <a:t>Does the paper address a clinically relevant issue?</a:t>
            </a:r>
          </a:p>
        </p:txBody>
      </p:sp>
      <p:sp>
        <p:nvSpPr>
          <p:cNvPr id="3" name="Content Placeholder 2">
            <a:extLst>
              <a:ext uri="{FF2B5EF4-FFF2-40B4-BE49-F238E27FC236}">
                <a16:creationId xmlns:a16="http://schemas.microsoft.com/office/drawing/2014/main" id="{CFBD7D0D-408F-4854-81A8-C2F36ACAE58B}"/>
              </a:ext>
            </a:extLst>
          </p:cNvPr>
          <p:cNvSpPr>
            <a:spLocks noGrp="1"/>
          </p:cNvSpPr>
          <p:nvPr>
            <p:ph idx="1"/>
          </p:nvPr>
        </p:nvSpPr>
        <p:spPr/>
        <p:txBody>
          <a:bodyPr/>
          <a:lstStyle/>
          <a:p>
            <a:r>
              <a:rPr lang="en-MY" dirty="0"/>
              <a:t>The paper addresses a clinically relevant issue.</a:t>
            </a:r>
          </a:p>
          <a:p>
            <a:r>
              <a:rPr lang="en-MY" dirty="0"/>
              <a:t>Patients with carotid artery disease or PAD of lower extremities are at high risk for major ACE.</a:t>
            </a:r>
          </a:p>
          <a:p>
            <a:r>
              <a:rPr lang="en-MY" dirty="0"/>
              <a:t>Patients with PAD of lower extremities are also at high risk for major adverse limb events such as Severe Limb Ischaemia and Amputation.</a:t>
            </a:r>
          </a:p>
          <a:p>
            <a:r>
              <a:rPr lang="en-MY" dirty="0"/>
              <a:t>As anticoagulant therapies have not been shown to be superior to antiplatelet </a:t>
            </a:r>
            <a:r>
              <a:rPr lang="en-MY" dirty="0" err="1"/>
              <a:t>theraphy</a:t>
            </a:r>
            <a:r>
              <a:rPr lang="en-MY" dirty="0"/>
              <a:t>, they also have an unacceptably high rate of major bleeding. </a:t>
            </a:r>
          </a:p>
        </p:txBody>
      </p:sp>
    </p:spTree>
    <p:extLst>
      <p:ext uri="{BB962C8B-B14F-4D97-AF65-F5344CB8AC3E}">
        <p14:creationId xmlns:p14="http://schemas.microsoft.com/office/powerpoint/2010/main" val="338973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286C-4E16-4C4C-96D6-704D88D7833A}"/>
              </a:ext>
            </a:extLst>
          </p:cNvPr>
          <p:cNvSpPr>
            <a:spLocks noGrp="1"/>
          </p:cNvSpPr>
          <p:nvPr>
            <p:ph type="title"/>
          </p:nvPr>
        </p:nvSpPr>
        <p:spPr/>
        <p:txBody>
          <a:bodyPr>
            <a:normAutofit fontScale="90000"/>
          </a:bodyPr>
          <a:lstStyle/>
          <a:p>
            <a:r>
              <a:rPr lang="en-MY" dirty="0"/>
              <a:t>Does the abstract give sufficient background to support this, and is a clear measurable objective stated?</a:t>
            </a:r>
          </a:p>
        </p:txBody>
      </p:sp>
      <p:sp>
        <p:nvSpPr>
          <p:cNvPr id="3" name="Content Placeholder 2">
            <a:extLst>
              <a:ext uri="{FF2B5EF4-FFF2-40B4-BE49-F238E27FC236}">
                <a16:creationId xmlns:a16="http://schemas.microsoft.com/office/drawing/2014/main" id="{0F38EB0D-EE6C-496E-A6A3-C8BD5B1BBCF8}"/>
              </a:ext>
            </a:extLst>
          </p:cNvPr>
          <p:cNvSpPr>
            <a:spLocks noGrp="1"/>
          </p:cNvSpPr>
          <p:nvPr>
            <p:ph idx="1"/>
          </p:nvPr>
        </p:nvSpPr>
        <p:spPr/>
        <p:txBody>
          <a:bodyPr/>
          <a:lstStyle/>
          <a:p>
            <a:r>
              <a:rPr lang="en-MY" dirty="0"/>
              <a:t>The abstract contents are clear.</a:t>
            </a:r>
          </a:p>
          <a:p>
            <a:r>
              <a:rPr lang="en-MY" dirty="0"/>
              <a:t>The structure is appropriate:-</a:t>
            </a:r>
          </a:p>
          <a:p>
            <a:r>
              <a:rPr lang="en-MY" dirty="0"/>
              <a:t>The background describes the relevance of the study.</a:t>
            </a:r>
          </a:p>
          <a:p>
            <a:r>
              <a:rPr lang="en-MY" dirty="0"/>
              <a:t>The Methods explains the study </a:t>
            </a:r>
            <a:r>
              <a:rPr lang="en-MY" dirty="0" err="1"/>
              <a:t>deisgn</a:t>
            </a:r>
            <a:r>
              <a:rPr lang="en-MY" dirty="0"/>
              <a:t>, the eligibility of recruits, the randomization details, as well as outcomes.</a:t>
            </a:r>
          </a:p>
          <a:p>
            <a:r>
              <a:rPr lang="en-MY" dirty="0"/>
              <a:t>The findings of the study is well elaborated.</a:t>
            </a:r>
          </a:p>
          <a:p>
            <a:r>
              <a:rPr lang="en-MY" dirty="0"/>
              <a:t>The conclusion of the study is summarise</a:t>
            </a:r>
          </a:p>
          <a:p>
            <a:r>
              <a:rPr lang="en-MY" dirty="0"/>
              <a:t>The funding provided </a:t>
            </a:r>
            <a:r>
              <a:rPr lang="en-MY"/>
              <a:t>is declared.</a:t>
            </a:r>
            <a:endParaRPr lang="en-MY" dirty="0"/>
          </a:p>
        </p:txBody>
      </p:sp>
    </p:spTree>
    <p:extLst>
      <p:ext uri="{BB962C8B-B14F-4D97-AF65-F5344CB8AC3E}">
        <p14:creationId xmlns:p14="http://schemas.microsoft.com/office/powerpoint/2010/main" val="53889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D257-7AA9-4559-82D9-509A7F68FC34}"/>
              </a:ext>
            </a:extLst>
          </p:cNvPr>
          <p:cNvSpPr>
            <a:spLocks noGrp="1"/>
          </p:cNvSpPr>
          <p:nvPr>
            <p:ph type="title"/>
          </p:nvPr>
        </p:nvSpPr>
        <p:spPr/>
        <p:txBody>
          <a:bodyPr/>
          <a:lstStyle/>
          <a:p>
            <a:r>
              <a:rPr lang="en-MY" dirty="0"/>
              <a:t>Primary &amp; Secondary Outcomes </a:t>
            </a:r>
          </a:p>
        </p:txBody>
      </p:sp>
      <p:sp>
        <p:nvSpPr>
          <p:cNvPr id="3" name="Content Placeholder 2">
            <a:extLst>
              <a:ext uri="{FF2B5EF4-FFF2-40B4-BE49-F238E27FC236}">
                <a16:creationId xmlns:a16="http://schemas.microsoft.com/office/drawing/2014/main" id="{F7CCCD7E-C141-4514-AB19-8BF61FA78411}"/>
              </a:ext>
            </a:extLst>
          </p:cNvPr>
          <p:cNvSpPr>
            <a:spLocks noGrp="1"/>
          </p:cNvSpPr>
          <p:nvPr>
            <p:ph idx="1"/>
          </p:nvPr>
        </p:nvSpPr>
        <p:spPr/>
        <p:txBody>
          <a:bodyPr/>
          <a:lstStyle/>
          <a:p>
            <a:r>
              <a:rPr lang="en-MY" dirty="0"/>
              <a:t>Primary Outcome – Cardiovascular Death, myocardial infarction, Stroke</a:t>
            </a:r>
          </a:p>
          <a:p>
            <a:endParaRPr lang="en-MY" dirty="0"/>
          </a:p>
          <a:p>
            <a:r>
              <a:rPr lang="en-MY" dirty="0"/>
              <a:t>Primary PAD outcome – Major adverse limb events including major amputations.</a:t>
            </a:r>
          </a:p>
          <a:p>
            <a:endParaRPr lang="en-MY" dirty="0"/>
          </a:p>
          <a:p>
            <a:r>
              <a:rPr lang="en-MY" dirty="0"/>
              <a:t>Secondary Outcome</a:t>
            </a:r>
          </a:p>
          <a:p>
            <a:pPr lvl="1"/>
            <a:r>
              <a:rPr lang="en-MY" dirty="0"/>
              <a:t>Coronary heart disease death</a:t>
            </a:r>
          </a:p>
          <a:p>
            <a:pPr lvl="1"/>
            <a:r>
              <a:rPr lang="en-MY" dirty="0"/>
              <a:t>Chronic Limb Ischaemia</a:t>
            </a:r>
          </a:p>
        </p:txBody>
      </p:sp>
    </p:spTree>
    <p:extLst>
      <p:ext uri="{BB962C8B-B14F-4D97-AF65-F5344CB8AC3E}">
        <p14:creationId xmlns:p14="http://schemas.microsoft.com/office/powerpoint/2010/main" val="253410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5977-9319-46A0-A1D1-0DE390E2E2DA}"/>
              </a:ext>
            </a:extLst>
          </p:cNvPr>
          <p:cNvSpPr>
            <a:spLocks noGrp="1"/>
          </p:cNvSpPr>
          <p:nvPr>
            <p:ph type="title"/>
          </p:nvPr>
        </p:nvSpPr>
        <p:spPr/>
        <p:txBody>
          <a:bodyPr>
            <a:normAutofit fontScale="90000"/>
          </a:bodyPr>
          <a:lstStyle/>
          <a:p>
            <a:r>
              <a:rPr lang="en-MY" dirty="0"/>
              <a:t>Is the methodology appropriate? Comment on study population, study design, statistical analysis</a:t>
            </a:r>
          </a:p>
        </p:txBody>
      </p:sp>
      <p:sp>
        <p:nvSpPr>
          <p:cNvPr id="3" name="Content Placeholder 2">
            <a:extLst>
              <a:ext uri="{FF2B5EF4-FFF2-40B4-BE49-F238E27FC236}">
                <a16:creationId xmlns:a16="http://schemas.microsoft.com/office/drawing/2014/main" id="{440B30E9-2229-4FF7-A767-55D19D1599D4}"/>
              </a:ext>
            </a:extLst>
          </p:cNvPr>
          <p:cNvSpPr>
            <a:spLocks noGrp="1"/>
          </p:cNvSpPr>
          <p:nvPr>
            <p:ph idx="1"/>
          </p:nvPr>
        </p:nvSpPr>
        <p:spPr/>
        <p:txBody>
          <a:bodyPr>
            <a:normAutofit fontScale="92500"/>
          </a:bodyPr>
          <a:lstStyle/>
          <a:p>
            <a:r>
              <a:rPr lang="en-MY" dirty="0"/>
              <a:t>The study design has used the previously published COMPASS study design, multicentre, double-blind, randomised, placebo-controlled trial.</a:t>
            </a:r>
          </a:p>
          <a:p>
            <a:r>
              <a:rPr lang="en-MY" dirty="0"/>
              <a:t>The study compared low-dose rivaroxaban with aspirin or rivaroxaban alone (with aspirin placebo) vs aspirin alone (with rivaroxaban placebo) for prevention of CV death, MI, and stroke in patients with CAD or PAD.</a:t>
            </a:r>
          </a:p>
          <a:p>
            <a:r>
              <a:rPr lang="en-MY" dirty="0"/>
              <a:t>Clear inclusion and exclusion criterion are elucidated. The protocol was approved by health authorities and institutional review boards of all participating countries (33 countries, 602 places of practice)</a:t>
            </a:r>
          </a:p>
          <a:p>
            <a:r>
              <a:rPr lang="en-MY" dirty="0"/>
              <a:t>Randomization 1:1:1 ratio performed using computer-generated randomization. Each treatment group was double dummy.</a:t>
            </a:r>
          </a:p>
          <a:p>
            <a:endParaRPr lang="en-MY" dirty="0"/>
          </a:p>
        </p:txBody>
      </p:sp>
    </p:spTree>
    <p:extLst>
      <p:ext uri="{BB962C8B-B14F-4D97-AF65-F5344CB8AC3E}">
        <p14:creationId xmlns:p14="http://schemas.microsoft.com/office/powerpoint/2010/main" val="374553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A0DDB0-06B2-491C-A72C-9AA52D5EBA80}"/>
              </a:ext>
            </a:extLst>
          </p:cNvPr>
          <p:cNvPicPr>
            <a:picLocks noChangeAspect="1"/>
          </p:cNvPicPr>
          <p:nvPr/>
        </p:nvPicPr>
        <p:blipFill>
          <a:blip r:embed="rId2"/>
          <a:stretch>
            <a:fillRect/>
          </a:stretch>
        </p:blipFill>
        <p:spPr>
          <a:xfrm>
            <a:off x="1728787" y="404812"/>
            <a:ext cx="8734425" cy="6048375"/>
          </a:xfrm>
          <a:prstGeom prst="rect">
            <a:avLst/>
          </a:prstGeom>
        </p:spPr>
      </p:pic>
    </p:spTree>
    <p:extLst>
      <p:ext uri="{BB962C8B-B14F-4D97-AF65-F5344CB8AC3E}">
        <p14:creationId xmlns:p14="http://schemas.microsoft.com/office/powerpoint/2010/main" val="680651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1299</Words>
  <Application>Microsoft Office PowerPoint</Application>
  <PresentationFormat>Widescreen</PresentationFormat>
  <Paragraphs>109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Journal Presentation</vt:lpstr>
      <vt:lpstr>PowerPoint Presentation</vt:lpstr>
      <vt:lpstr>PowerPoint Presentation</vt:lpstr>
      <vt:lpstr>Credibility of Journal &amp; Timing of Publication</vt:lpstr>
      <vt:lpstr>Does the paper address a clinically relevant issue?</vt:lpstr>
      <vt:lpstr>Does the abstract give sufficient background to support this, and is a clear measurable objective stated?</vt:lpstr>
      <vt:lpstr>Primary &amp; Secondary Outcomes </vt:lpstr>
      <vt:lpstr>Is the methodology appropriate? Comment on study population, study design, statistical analysis</vt:lpstr>
      <vt:lpstr>PowerPoint Presentation</vt:lpstr>
      <vt:lpstr>Eligibility of Patients</vt:lpstr>
      <vt:lpstr>Eligibility of patients</vt:lpstr>
      <vt:lpstr>PowerPoint Presentation</vt:lpstr>
      <vt:lpstr>Results</vt:lpstr>
      <vt:lpstr>Outcomes</vt:lpstr>
      <vt:lpstr>Outcomes</vt:lpstr>
      <vt:lpstr>Outcomes</vt:lpstr>
      <vt:lpstr>PowerPoint Presentation</vt:lpstr>
      <vt:lpstr>PowerPoint Presentation</vt:lpstr>
      <vt:lpstr>Conclusion</vt:lpstr>
      <vt:lpstr>Is the conclusion in keeping with the results?</vt:lpstr>
      <vt:lpstr>Further information to obtain?</vt:lpstr>
      <vt:lpstr>Level of Evidence provided by Study</vt:lpstr>
      <vt:lpstr>Would this paper change your practice?</vt:lpstr>
      <vt:lpstr>How would you design a better study, if money &amp; resources were no object?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Presentation</dc:title>
  <dc:creator>Karthik Krishnan</dc:creator>
  <cp:lastModifiedBy>Karthik Krishnan</cp:lastModifiedBy>
  <cp:revision>28</cp:revision>
  <dcterms:created xsi:type="dcterms:W3CDTF">2021-06-08T08:36:35Z</dcterms:created>
  <dcterms:modified xsi:type="dcterms:W3CDTF">2021-06-08T15:38:58Z</dcterms:modified>
</cp:coreProperties>
</file>