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3" r:id="rId7"/>
    <p:sldId id="262" r:id="rId8"/>
    <p:sldId id="265" r:id="rId9"/>
    <p:sldId id="266" r:id="rId10"/>
    <p:sldId id="267" r:id="rId11"/>
    <p:sldId id="264" r:id="rId12"/>
    <p:sldId id="268" r:id="rId13"/>
    <p:sldId id="270" r:id="rId14"/>
    <p:sldId id="271" r:id="rId15"/>
    <p:sldId id="272" r:id="rId16"/>
    <p:sldId id="273" r:id="rId17"/>
    <p:sldId id="274" r:id="rId18"/>
    <p:sldId id="275" r:id="rId19"/>
    <p:sldId id="277" r:id="rId20"/>
    <p:sldId id="276"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7" d="100"/>
          <a:sy n="47" d="100"/>
        </p:scale>
        <p:origin x="72" y="8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1A7-344E-49AF-990B-381B4F5C88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FFAAB0BB-7F7F-4033-9615-E59E5BC317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0C8E9845-BFA8-4E5D-A96E-89F08D223028}"/>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5" name="Footer Placeholder 4">
            <a:extLst>
              <a:ext uri="{FF2B5EF4-FFF2-40B4-BE49-F238E27FC236}">
                <a16:creationId xmlns:a16="http://schemas.microsoft.com/office/drawing/2014/main" id="{39542B57-CBBA-4037-BB6C-C4305D6651F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BE4CA3D-0D59-464F-AA1A-9CA508034748}"/>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24340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96F9-1364-4B9D-89B8-9FB0B620BA6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70E27D1-273C-47CD-960D-BBE8D22FA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C1867E9-0044-4817-9B02-2EFD0864A511}"/>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5" name="Footer Placeholder 4">
            <a:extLst>
              <a:ext uri="{FF2B5EF4-FFF2-40B4-BE49-F238E27FC236}">
                <a16:creationId xmlns:a16="http://schemas.microsoft.com/office/drawing/2014/main" id="{6D58F9CC-AE81-4DB2-A910-C3F0DDC6E8F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808ACC1-65AA-4E3E-B293-44CBDEF9FD07}"/>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184929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0AED3-F81F-45B4-81A2-3C9879A109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C8854BA1-222B-4644-9CBA-0693731C00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C976C6B-A9EF-4FF6-873F-5ED1E04260A8}"/>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5" name="Footer Placeholder 4">
            <a:extLst>
              <a:ext uri="{FF2B5EF4-FFF2-40B4-BE49-F238E27FC236}">
                <a16:creationId xmlns:a16="http://schemas.microsoft.com/office/drawing/2014/main" id="{9390262F-C2E5-4D61-907F-E666843C8EB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5B06AB3-FCD1-439A-810C-1BE483F9501B}"/>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379238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3A01-D4B9-4233-852E-045A7AAA7782}"/>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9FE3E4D-6CEC-468F-9D44-8446F9476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6BD6BDB-146D-441C-9A39-5005D2A40226}"/>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5" name="Footer Placeholder 4">
            <a:extLst>
              <a:ext uri="{FF2B5EF4-FFF2-40B4-BE49-F238E27FC236}">
                <a16:creationId xmlns:a16="http://schemas.microsoft.com/office/drawing/2014/main" id="{6715FDD6-3DA9-40A3-8642-8193E0D88B5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190EF70-A8EA-41B7-9B19-DFB097834512}"/>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281747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8DB9-B34C-4F2B-998B-E7E04CCD9D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EF1FD4F3-26BA-4736-B04C-CFD4EA740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E407B6-9A77-4BF3-ADA9-91119B4A7840}"/>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5" name="Footer Placeholder 4">
            <a:extLst>
              <a:ext uri="{FF2B5EF4-FFF2-40B4-BE49-F238E27FC236}">
                <a16:creationId xmlns:a16="http://schemas.microsoft.com/office/drawing/2014/main" id="{163DD2A6-5886-48D4-932C-0E86DED1190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C1F121D-724D-4258-9315-7D413257308A}"/>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108249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E123-2117-41EC-97A0-6A61916E285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D96789B1-AEB6-44F0-9153-C2C0F03427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94C5F96C-3F0C-45F4-B725-3141C301D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699695E6-A6F8-4F4B-8963-AC57C142769E}"/>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6" name="Footer Placeholder 5">
            <a:extLst>
              <a:ext uri="{FF2B5EF4-FFF2-40B4-BE49-F238E27FC236}">
                <a16:creationId xmlns:a16="http://schemas.microsoft.com/office/drawing/2014/main" id="{B3E70FED-BBFF-4116-B569-C8D6CB14008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4B5BA62-BB19-4B50-9B56-A26D15D3ED65}"/>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403099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9D9F-0EDB-434E-9C54-4A1854E0196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B99EB93-9A7F-4D63-B502-86343641D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ACE4E3-6EEA-41E5-A368-A1FC1EFC5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A71188BD-6F34-45ED-8124-750365175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A6E09-2957-44ED-A477-09A7C27F6D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35DD7600-7984-4344-9903-CDE9938530BD}"/>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8" name="Footer Placeholder 7">
            <a:extLst>
              <a:ext uri="{FF2B5EF4-FFF2-40B4-BE49-F238E27FC236}">
                <a16:creationId xmlns:a16="http://schemas.microsoft.com/office/drawing/2014/main" id="{356AF239-36DC-4BE0-9DB7-91321F40646A}"/>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91762F6A-B8F2-4A49-A6F4-AF14C8799EA7}"/>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288951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989B-970A-4811-9445-B6F5B2A0BE16}"/>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347997D7-F05A-44A7-B6AB-2524A61C924C}"/>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4" name="Footer Placeholder 3">
            <a:extLst>
              <a:ext uri="{FF2B5EF4-FFF2-40B4-BE49-F238E27FC236}">
                <a16:creationId xmlns:a16="http://schemas.microsoft.com/office/drawing/2014/main" id="{267A4462-4EC4-470D-A352-0D7214072A5C}"/>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7E16601D-60EA-49C1-B128-16ACBD76DD20}"/>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229044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CF137-8411-46A0-9BEB-39FCD605CECF}"/>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3" name="Footer Placeholder 2">
            <a:extLst>
              <a:ext uri="{FF2B5EF4-FFF2-40B4-BE49-F238E27FC236}">
                <a16:creationId xmlns:a16="http://schemas.microsoft.com/office/drawing/2014/main" id="{9C502B57-3334-4695-B5CF-61933E27D5D3}"/>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1F9DA2E4-18DA-45DB-8F01-EF21DB7F1E2D}"/>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122289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AF3D-F544-40C7-9B22-2EB5936F9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5FEEF14-1C7E-4603-9B3A-FFDE74596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21AD66A8-A1EE-41F3-9EC7-3C5787584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D644A-1B24-475C-82A9-E815C2F6568D}"/>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6" name="Footer Placeholder 5">
            <a:extLst>
              <a:ext uri="{FF2B5EF4-FFF2-40B4-BE49-F238E27FC236}">
                <a16:creationId xmlns:a16="http://schemas.microsoft.com/office/drawing/2014/main" id="{F432157B-56F3-4714-8F90-ECA8492E3FD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EC781C9-2338-4F92-A845-401E718EFE5C}"/>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429200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5043-F5C7-4A20-87D2-2211D7266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D503914-73BB-43C3-AC44-7D45B6DB4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D13B5352-371D-42CB-BD8D-653BE67EB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D2A1D-CC18-42CA-811D-780CFEB5DD7C}"/>
              </a:ext>
            </a:extLst>
          </p:cNvPr>
          <p:cNvSpPr>
            <a:spLocks noGrp="1"/>
          </p:cNvSpPr>
          <p:nvPr>
            <p:ph type="dt" sz="half" idx="10"/>
          </p:nvPr>
        </p:nvSpPr>
        <p:spPr/>
        <p:txBody>
          <a:bodyPr/>
          <a:lstStyle/>
          <a:p>
            <a:fld id="{2BE44861-9DDE-41F2-A90C-3B00E3E0ED89}" type="datetimeFigureOut">
              <a:rPr lang="en-MY" smtClean="0"/>
              <a:t>12/10/2021</a:t>
            </a:fld>
            <a:endParaRPr lang="en-MY"/>
          </a:p>
        </p:txBody>
      </p:sp>
      <p:sp>
        <p:nvSpPr>
          <p:cNvPr id="6" name="Footer Placeholder 5">
            <a:extLst>
              <a:ext uri="{FF2B5EF4-FFF2-40B4-BE49-F238E27FC236}">
                <a16:creationId xmlns:a16="http://schemas.microsoft.com/office/drawing/2014/main" id="{C13BF443-6F1A-414C-9B8C-B8C3028C7E5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05B4D69-042E-485E-BD3B-7BF445747BB0}"/>
              </a:ext>
            </a:extLst>
          </p:cNvPr>
          <p:cNvSpPr>
            <a:spLocks noGrp="1"/>
          </p:cNvSpPr>
          <p:nvPr>
            <p:ph type="sldNum" sz="quarter" idx="12"/>
          </p:nvPr>
        </p:nvSpPr>
        <p:spPr/>
        <p:txBody>
          <a:bodyPr/>
          <a:lstStyle/>
          <a:p>
            <a:fld id="{562FEFDA-1B97-4D01-8226-88B8F57CAFBD}" type="slidenum">
              <a:rPr lang="en-MY" smtClean="0"/>
              <a:t>‹#›</a:t>
            </a:fld>
            <a:endParaRPr lang="en-MY"/>
          </a:p>
        </p:txBody>
      </p:sp>
    </p:spTree>
    <p:extLst>
      <p:ext uri="{BB962C8B-B14F-4D97-AF65-F5344CB8AC3E}">
        <p14:creationId xmlns:p14="http://schemas.microsoft.com/office/powerpoint/2010/main" val="368468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B4838-4E4A-492F-A7D7-D86520E74B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604CD935-84C6-4928-8D8B-6B89EB0C3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FB7DBBF-5AF2-4C9C-9214-3A48419C2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4861-9DDE-41F2-A90C-3B00E3E0ED89}" type="datetimeFigureOut">
              <a:rPr lang="en-MY" smtClean="0"/>
              <a:t>12/10/2021</a:t>
            </a:fld>
            <a:endParaRPr lang="en-MY"/>
          </a:p>
        </p:txBody>
      </p:sp>
      <p:sp>
        <p:nvSpPr>
          <p:cNvPr id="5" name="Footer Placeholder 4">
            <a:extLst>
              <a:ext uri="{FF2B5EF4-FFF2-40B4-BE49-F238E27FC236}">
                <a16:creationId xmlns:a16="http://schemas.microsoft.com/office/drawing/2014/main" id="{510E2080-9894-43B4-AED0-F85C260C0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E03F19FF-A12B-48B9-AA7D-B68776DAFE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FEFDA-1B97-4D01-8226-88B8F57CAFBD}" type="slidenum">
              <a:rPr lang="en-MY" smtClean="0"/>
              <a:t>‹#›</a:t>
            </a:fld>
            <a:endParaRPr lang="en-MY"/>
          </a:p>
        </p:txBody>
      </p:sp>
    </p:spTree>
    <p:extLst>
      <p:ext uri="{BB962C8B-B14F-4D97-AF65-F5344CB8AC3E}">
        <p14:creationId xmlns:p14="http://schemas.microsoft.com/office/powerpoint/2010/main" val="3530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82EC-20FF-47D9-BCAB-E3425B2E875C}"/>
              </a:ext>
            </a:extLst>
          </p:cNvPr>
          <p:cNvSpPr>
            <a:spLocks noGrp="1"/>
          </p:cNvSpPr>
          <p:nvPr>
            <p:ph type="ctrTitle"/>
          </p:nvPr>
        </p:nvSpPr>
        <p:spPr/>
        <p:txBody>
          <a:bodyPr/>
          <a:lstStyle/>
          <a:p>
            <a:r>
              <a:rPr lang="en-MY" dirty="0"/>
              <a:t>Journal Presentation</a:t>
            </a:r>
          </a:p>
        </p:txBody>
      </p:sp>
      <p:sp>
        <p:nvSpPr>
          <p:cNvPr id="3" name="Subtitle 2">
            <a:extLst>
              <a:ext uri="{FF2B5EF4-FFF2-40B4-BE49-F238E27FC236}">
                <a16:creationId xmlns:a16="http://schemas.microsoft.com/office/drawing/2014/main" id="{3FA6B4D3-CBB9-4F9C-94A7-B1F4B39962DC}"/>
              </a:ext>
            </a:extLst>
          </p:cNvPr>
          <p:cNvSpPr>
            <a:spLocks noGrp="1"/>
          </p:cNvSpPr>
          <p:nvPr>
            <p:ph type="subTitle" idx="1"/>
          </p:nvPr>
        </p:nvSpPr>
        <p:spPr/>
        <p:txBody>
          <a:bodyPr/>
          <a:lstStyle/>
          <a:p>
            <a:r>
              <a:rPr lang="en-MY" dirty="0"/>
              <a:t>Karthik Krishnan</a:t>
            </a:r>
          </a:p>
          <a:p>
            <a:endParaRPr lang="en-MY" dirty="0"/>
          </a:p>
          <a:p>
            <a:r>
              <a:rPr lang="en-MY" dirty="0"/>
              <a:t>Critical Appraisal : </a:t>
            </a:r>
            <a:r>
              <a:rPr lang="en-MY" dirty="0" err="1"/>
              <a:t>Dr.</a:t>
            </a:r>
            <a:r>
              <a:rPr lang="en-MY" dirty="0"/>
              <a:t> </a:t>
            </a:r>
            <a:r>
              <a:rPr lang="en-MY" dirty="0" err="1"/>
              <a:t>Yasine</a:t>
            </a:r>
            <a:endParaRPr lang="en-MY" dirty="0"/>
          </a:p>
        </p:txBody>
      </p:sp>
    </p:spTree>
    <p:extLst>
      <p:ext uri="{BB962C8B-B14F-4D97-AF65-F5344CB8AC3E}">
        <p14:creationId xmlns:p14="http://schemas.microsoft.com/office/powerpoint/2010/main" val="69814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BE7A-E6C9-476E-9FFB-9230A609A622}"/>
              </a:ext>
            </a:extLst>
          </p:cNvPr>
          <p:cNvSpPr>
            <a:spLocks noGrp="1"/>
          </p:cNvSpPr>
          <p:nvPr>
            <p:ph type="title"/>
          </p:nvPr>
        </p:nvSpPr>
        <p:spPr/>
        <p:txBody>
          <a:bodyPr/>
          <a:lstStyle/>
          <a:p>
            <a:r>
              <a:rPr lang="en-MY" dirty="0"/>
              <a:t>Eligibility of patients</a:t>
            </a:r>
          </a:p>
        </p:txBody>
      </p:sp>
      <p:sp>
        <p:nvSpPr>
          <p:cNvPr id="3" name="Content Placeholder 2">
            <a:extLst>
              <a:ext uri="{FF2B5EF4-FFF2-40B4-BE49-F238E27FC236}">
                <a16:creationId xmlns:a16="http://schemas.microsoft.com/office/drawing/2014/main" id="{91F1EA51-D7DA-4800-84CA-B11E7BA00864}"/>
              </a:ext>
            </a:extLst>
          </p:cNvPr>
          <p:cNvSpPr>
            <a:spLocks noGrp="1"/>
          </p:cNvSpPr>
          <p:nvPr>
            <p:ph idx="1"/>
          </p:nvPr>
        </p:nvSpPr>
        <p:spPr/>
        <p:txBody>
          <a:bodyPr>
            <a:normAutofit lnSpcReduction="10000"/>
          </a:bodyPr>
          <a:lstStyle/>
          <a:p>
            <a:r>
              <a:rPr lang="en-MY" dirty="0"/>
              <a:t>Inclusion – Histologically confirmed CRC with Peritoneal Metastases.</a:t>
            </a:r>
          </a:p>
          <a:p>
            <a:pPr lvl="1"/>
            <a:r>
              <a:rPr lang="en-MY" dirty="0"/>
              <a:t>Peritoneal Cancer Index 25 or less</a:t>
            </a:r>
          </a:p>
          <a:p>
            <a:pPr lvl="1"/>
            <a:r>
              <a:rPr lang="en-MY" dirty="0"/>
              <a:t>WHO Performance Status of 0 or 1</a:t>
            </a:r>
          </a:p>
          <a:p>
            <a:pPr lvl="1"/>
            <a:r>
              <a:rPr lang="en-MY" dirty="0"/>
              <a:t>Adequate Haematological function (ANC &gt;1.5, Platelet &gt;100)</a:t>
            </a:r>
          </a:p>
          <a:p>
            <a:pPr lvl="1"/>
            <a:r>
              <a:rPr lang="en-MY" dirty="0"/>
              <a:t>Adequate Liver function </a:t>
            </a:r>
          </a:p>
          <a:p>
            <a:pPr lvl="1"/>
            <a:r>
              <a:rPr lang="en-MY" dirty="0"/>
              <a:t>Creatinine 1.25x ULN</a:t>
            </a:r>
          </a:p>
          <a:p>
            <a:endParaRPr lang="en-MY" dirty="0"/>
          </a:p>
          <a:p>
            <a:r>
              <a:rPr lang="en-MY" dirty="0"/>
              <a:t>Exclusion – Previously received HIPEC</a:t>
            </a:r>
          </a:p>
          <a:p>
            <a:pPr lvl="1"/>
            <a:r>
              <a:rPr lang="en-MY" dirty="0"/>
              <a:t>Extraperitoneal metastases</a:t>
            </a:r>
          </a:p>
          <a:p>
            <a:pPr lvl="1"/>
            <a:r>
              <a:rPr lang="en-MY" dirty="0"/>
              <a:t>Non CR carcinoma</a:t>
            </a:r>
          </a:p>
          <a:p>
            <a:pPr lvl="1"/>
            <a:r>
              <a:rPr lang="en-MY" dirty="0"/>
              <a:t>Grade III or worse peripheral neuropathy</a:t>
            </a:r>
          </a:p>
          <a:p>
            <a:pPr lvl="1"/>
            <a:endParaRPr lang="en-MY" dirty="0"/>
          </a:p>
        </p:txBody>
      </p:sp>
    </p:spTree>
    <p:extLst>
      <p:ext uri="{BB962C8B-B14F-4D97-AF65-F5344CB8AC3E}">
        <p14:creationId xmlns:p14="http://schemas.microsoft.com/office/powerpoint/2010/main" val="254548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with medium confidence">
            <a:extLst>
              <a:ext uri="{FF2B5EF4-FFF2-40B4-BE49-F238E27FC236}">
                <a16:creationId xmlns:a16="http://schemas.microsoft.com/office/drawing/2014/main" id="{2748BDD5-C42B-49C7-A3A1-EAF49167E885}"/>
              </a:ext>
            </a:extLst>
          </p:cNvPr>
          <p:cNvPicPr>
            <a:picLocks noChangeAspect="1"/>
          </p:cNvPicPr>
          <p:nvPr/>
        </p:nvPicPr>
        <p:blipFill>
          <a:blip r:embed="rId2"/>
          <a:stretch>
            <a:fillRect/>
          </a:stretch>
        </p:blipFill>
        <p:spPr>
          <a:xfrm>
            <a:off x="643467" y="2601700"/>
            <a:ext cx="5294716" cy="1654598"/>
          </a:xfrm>
          <a:prstGeom prst="rect">
            <a:avLst/>
          </a:prstGeom>
        </p:spPr>
      </p:pic>
      <p:cxnSp>
        <p:nvCxnSpPr>
          <p:cNvPr id="75" name="Straight Connector 7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Peritoneal Cancer Index (PCI) scoring system. PCI is a diagnostic and prognostic tool that is a sum of scores in thirteen abdominal regions. Each receives a score of 0-3 based on the largest tumor size in each region. Scores range from 0 to 39. Higher scores indicate more widespread and/or larger tumors in the peritoneal cavity. ">
            <a:extLst>
              <a:ext uri="{FF2B5EF4-FFF2-40B4-BE49-F238E27FC236}">
                <a16:creationId xmlns:a16="http://schemas.microsoft.com/office/drawing/2014/main" id="{E84CE20A-57B2-4606-B77F-82DAA3F3A7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817" y="2043030"/>
            <a:ext cx="5294715" cy="277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CE1703-144D-486A-AC67-1696EBF1C6DF}"/>
              </a:ext>
            </a:extLst>
          </p:cNvPr>
          <p:cNvPicPr>
            <a:picLocks noChangeAspect="1"/>
          </p:cNvPicPr>
          <p:nvPr/>
        </p:nvPicPr>
        <p:blipFill>
          <a:blip r:embed="rId2"/>
          <a:stretch>
            <a:fillRect/>
          </a:stretch>
        </p:blipFill>
        <p:spPr>
          <a:xfrm>
            <a:off x="1498600" y="0"/>
            <a:ext cx="9093199" cy="6858000"/>
          </a:xfrm>
          <a:prstGeom prst="rect">
            <a:avLst/>
          </a:prstGeom>
        </p:spPr>
      </p:pic>
    </p:spTree>
    <p:extLst>
      <p:ext uri="{BB962C8B-B14F-4D97-AF65-F5344CB8AC3E}">
        <p14:creationId xmlns:p14="http://schemas.microsoft.com/office/powerpoint/2010/main" val="298105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E39B-CCE8-4B21-988F-71B82601E8A9}"/>
              </a:ext>
            </a:extLst>
          </p:cNvPr>
          <p:cNvSpPr>
            <a:spLocks noGrp="1"/>
          </p:cNvSpPr>
          <p:nvPr>
            <p:ph type="title"/>
          </p:nvPr>
        </p:nvSpPr>
        <p:spPr/>
        <p:txBody>
          <a:bodyPr/>
          <a:lstStyle/>
          <a:p>
            <a:r>
              <a:rPr lang="en-MY" b="1" dirty="0"/>
              <a:t>Results</a:t>
            </a:r>
          </a:p>
        </p:txBody>
      </p:sp>
      <p:sp>
        <p:nvSpPr>
          <p:cNvPr id="3" name="Content Placeholder 2">
            <a:extLst>
              <a:ext uri="{FF2B5EF4-FFF2-40B4-BE49-F238E27FC236}">
                <a16:creationId xmlns:a16="http://schemas.microsoft.com/office/drawing/2014/main" id="{C935D188-BED6-4DEA-9D50-48B14E9C8C7D}"/>
              </a:ext>
            </a:extLst>
          </p:cNvPr>
          <p:cNvSpPr>
            <a:spLocks noGrp="1"/>
          </p:cNvSpPr>
          <p:nvPr>
            <p:ph idx="1"/>
          </p:nvPr>
        </p:nvSpPr>
        <p:spPr/>
        <p:txBody>
          <a:bodyPr>
            <a:normAutofit/>
          </a:bodyPr>
          <a:lstStyle/>
          <a:p>
            <a:r>
              <a:rPr lang="en-MY" dirty="0"/>
              <a:t>A total 265 patients with colorectal cancer and peritoneal metastases were recruited</a:t>
            </a:r>
          </a:p>
          <a:p>
            <a:r>
              <a:rPr lang="en-MY" dirty="0"/>
              <a:t>133 were randomly assigned to the cytoreductive surgery + HIPEC group</a:t>
            </a:r>
          </a:p>
          <a:p>
            <a:r>
              <a:rPr lang="en-MY" dirty="0"/>
              <a:t>132 were randomly assigned </a:t>
            </a:r>
            <a:r>
              <a:rPr lang="en-MY" dirty="0" err="1"/>
              <a:t>ot</a:t>
            </a:r>
            <a:r>
              <a:rPr lang="en-MY" dirty="0"/>
              <a:t> the cytoreductive surgery alone group.</a:t>
            </a:r>
          </a:p>
          <a:p>
            <a:r>
              <a:rPr lang="en-MY" dirty="0"/>
              <a:t>110 in the combination group and 109 in the cytoreductive only group were treated with preoperative </a:t>
            </a:r>
            <a:r>
              <a:rPr lang="en-MY" dirty="0" err="1"/>
              <a:t>chemotheraphy</a:t>
            </a:r>
            <a:r>
              <a:rPr lang="en-MY" dirty="0"/>
              <a:t>.</a:t>
            </a:r>
            <a:endParaRPr lang="en-MY" dirty="0">
              <a:solidFill>
                <a:srgbClr val="FF0000"/>
              </a:solidFill>
            </a:endParaRPr>
          </a:p>
        </p:txBody>
      </p:sp>
    </p:spTree>
    <p:extLst>
      <p:ext uri="{BB962C8B-B14F-4D97-AF65-F5344CB8AC3E}">
        <p14:creationId xmlns:p14="http://schemas.microsoft.com/office/powerpoint/2010/main" val="160739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B25CC7-4ADE-4C1B-A038-AFA84957B4F3}"/>
              </a:ext>
            </a:extLst>
          </p:cNvPr>
          <p:cNvPicPr>
            <a:picLocks noChangeAspect="1"/>
          </p:cNvPicPr>
          <p:nvPr/>
        </p:nvPicPr>
        <p:blipFill>
          <a:blip r:embed="rId2"/>
          <a:stretch>
            <a:fillRect/>
          </a:stretch>
        </p:blipFill>
        <p:spPr>
          <a:xfrm>
            <a:off x="1320800" y="642937"/>
            <a:ext cx="9931400" cy="5572125"/>
          </a:xfrm>
          <a:prstGeom prst="rect">
            <a:avLst/>
          </a:prstGeom>
        </p:spPr>
      </p:pic>
    </p:spTree>
    <p:extLst>
      <p:ext uri="{BB962C8B-B14F-4D97-AF65-F5344CB8AC3E}">
        <p14:creationId xmlns:p14="http://schemas.microsoft.com/office/powerpoint/2010/main" val="344814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CB3B74-CA76-4A09-B897-B634426DAC0A}"/>
              </a:ext>
            </a:extLst>
          </p:cNvPr>
          <p:cNvPicPr>
            <a:picLocks noChangeAspect="1"/>
          </p:cNvPicPr>
          <p:nvPr/>
        </p:nvPicPr>
        <p:blipFill>
          <a:blip r:embed="rId2"/>
          <a:stretch>
            <a:fillRect/>
          </a:stretch>
        </p:blipFill>
        <p:spPr>
          <a:xfrm>
            <a:off x="482600" y="0"/>
            <a:ext cx="11074400" cy="6858000"/>
          </a:xfrm>
          <a:prstGeom prst="rect">
            <a:avLst/>
          </a:prstGeom>
        </p:spPr>
      </p:pic>
    </p:spTree>
    <p:extLst>
      <p:ext uri="{BB962C8B-B14F-4D97-AF65-F5344CB8AC3E}">
        <p14:creationId xmlns:p14="http://schemas.microsoft.com/office/powerpoint/2010/main" val="16284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928A6C-E61A-4AA7-8E5B-264A1E8F6D5C}"/>
              </a:ext>
            </a:extLst>
          </p:cNvPr>
          <p:cNvPicPr>
            <a:picLocks noChangeAspect="1"/>
          </p:cNvPicPr>
          <p:nvPr/>
        </p:nvPicPr>
        <p:blipFill>
          <a:blip r:embed="rId2"/>
          <a:stretch>
            <a:fillRect/>
          </a:stretch>
        </p:blipFill>
        <p:spPr>
          <a:xfrm>
            <a:off x="814387" y="285750"/>
            <a:ext cx="10437813" cy="6572250"/>
          </a:xfrm>
          <a:prstGeom prst="rect">
            <a:avLst/>
          </a:prstGeom>
        </p:spPr>
      </p:pic>
    </p:spTree>
    <p:extLst>
      <p:ext uri="{BB962C8B-B14F-4D97-AF65-F5344CB8AC3E}">
        <p14:creationId xmlns:p14="http://schemas.microsoft.com/office/powerpoint/2010/main" val="395774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FD23BE-D43A-4EA8-ACEE-CE9DDFEC2780}"/>
              </a:ext>
            </a:extLst>
          </p:cNvPr>
          <p:cNvPicPr>
            <a:picLocks noChangeAspect="1"/>
          </p:cNvPicPr>
          <p:nvPr/>
        </p:nvPicPr>
        <p:blipFill>
          <a:blip r:embed="rId2"/>
          <a:stretch>
            <a:fillRect/>
          </a:stretch>
        </p:blipFill>
        <p:spPr>
          <a:xfrm>
            <a:off x="330201" y="609600"/>
            <a:ext cx="11252200" cy="5537200"/>
          </a:xfrm>
          <a:prstGeom prst="rect">
            <a:avLst/>
          </a:prstGeom>
        </p:spPr>
      </p:pic>
    </p:spTree>
    <p:extLst>
      <p:ext uri="{BB962C8B-B14F-4D97-AF65-F5344CB8AC3E}">
        <p14:creationId xmlns:p14="http://schemas.microsoft.com/office/powerpoint/2010/main" val="170403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7EAF-A9CA-4732-93AD-4B670BC59FFD}"/>
              </a:ext>
            </a:extLst>
          </p:cNvPr>
          <p:cNvSpPr>
            <a:spLocks noGrp="1"/>
          </p:cNvSpPr>
          <p:nvPr>
            <p:ph type="title"/>
          </p:nvPr>
        </p:nvSpPr>
        <p:spPr/>
        <p:txBody>
          <a:bodyPr/>
          <a:lstStyle/>
          <a:p>
            <a:r>
              <a:rPr lang="en-MY" dirty="0"/>
              <a:t>Conclusion</a:t>
            </a:r>
          </a:p>
        </p:txBody>
      </p:sp>
      <p:sp>
        <p:nvSpPr>
          <p:cNvPr id="3" name="Content Placeholder 2">
            <a:extLst>
              <a:ext uri="{FF2B5EF4-FFF2-40B4-BE49-F238E27FC236}">
                <a16:creationId xmlns:a16="http://schemas.microsoft.com/office/drawing/2014/main" id="{D9B4903E-6FA0-4C53-9EE6-295B7BEB8382}"/>
              </a:ext>
            </a:extLst>
          </p:cNvPr>
          <p:cNvSpPr>
            <a:spLocks noGrp="1"/>
          </p:cNvSpPr>
          <p:nvPr>
            <p:ph idx="1"/>
          </p:nvPr>
        </p:nvSpPr>
        <p:spPr/>
        <p:txBody>
          <a:bodyPr/>
          <a:lstStyle/>
          <a:p>
            <a:r>
              <a:rPr lang="en-MY" dirty="0"/>
              <a:t>PRODIGE 7 trial showed </a:t>
            </a:r>
            <a:r>
              <a:rPr lang="en-MY" b="1" dirty="0"/>
              <a:t>NO EVIDENCE</a:t>
            </a:r>
            <a:r>
              <a:rPr lang="en-MY" dirty="0"/>
              <a:t> of an overall survival benefit with cytoreductive surgery plus HIPEC compared with </a:t>
            </a:r>
            <a:r>
              <a:rPr lang="en-MY" dirty="0" err="1"/>
              <a:t>cytopreductive</a:t>
            </a:r>
            <a:r>
              <a:rPr lang="en-MY" dirty="0"/>
              <a:t> surgery alone.</a:t>
            </a:r>
          </a:p>
          <a:p>
            <a:r>
              <a:rPr lang="en-MY" dirty="0"/>
              <a:t>This study actually included a cytoreductive only group unlike other HIPEC studies.</a:t>
            </a:r>
          </a:p>
          <a:p>
            <a:r>
              <a:rPr lang="en-MY" dirty="0"/>
              <a:t>In cytoreductive group, overall median survival was 41 months. The finding suggests that completeness of cytoreductive resection is the</a:t>
            </a:r>
            <a:r>
              <a:rPr lang="en-MY" b="1" dirty="0"/>
              <a:t> MOST IMPORTANT</a:t>
            </a:r>
            <a:r>
              <a:rPr lang="en-MY" dirty="0"/>
              <a:t> factor determining survival after surgical treatment of peritoneal metastases.</a:t>
            </a:r>
          </a:p>
          <a:p>
            <a:endParaRPr lang="en-MY" dirty="0"/>
          </a:p>
        </p:txBody>
      </p:sp>
    </p:spTree>
    <p:extLst>
      <p:ext uri="{BB962C8B-B14F-4D97-AF65-F5344CB8AC3E}">
        <p14:creationId xmlns:p14="http://schemas.microsoft.com/office/powerpoint/2010/main" val="52923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D43A-B65F-4F0E-8E93-65F9CD0E70FE}"/>
              </a:ext>
            </a:extLst>
          </p:cNvPr>
          <p:cNvSpPr>
            <a:spLocks noGrp="1"/>
          </p:cNvSpPr>
          <p:nvPr>
            <p:ph type="title"/>
          </p:nvPr>
        </p:nvSpPr>
        <p:spPr/>
        <p:txBody>
          <a:bodyPr/>
          <a:lstStyle/>
          <a:p>
            <a:r>
              <a:rPr lang="en-MY" b="1" dirty="0"/>
              <a:t>Is the conclusion in keeping with the results?</a:t>
            </a:r>
          </a:p>
        </p:txBody>
      </p:sp>
      <p:sp>
        <p:nvSpPr>
          <p:cNvPr id="3" name="Content Placeholder 2">
            <a:extLst>
              <a:ext uri="{FF2B5EF4-FFF2-40B4-BE49-F238E27FC236}">
                <a16:creationId xmlns:a16="http://schemas.microsoft.com/office/drawing/2014/main" id="{1E62A96A-D263-4191-A9E9-FE6D9D808B50}"/>
              </a:ext>
            </a:extLst>
          </p:cNvPr>
          <p:cNvSpPr>
            <a:spLocks noGrp="1"/>
          </p:cNvSpPr>
          <p:nvPr>
            <p:ph idx="1"/>
          </p:nvPr>
        </p:nvSpPr>
        <p:spPr/>
        <p:txBody>
          <a:bodyPr/>
          <a:lstStyle/>
          <a:p>
            <a:r>
              <a:rPr lang="en-MY" dirty="0"/>
              <a:t>Yes, conclusion corresponds with the stated results.</a:t>
            </a:r>
          </a:p>
          <a:p>
            <a:endParaRPr lang="en-MY" dirty="0"/>
          </a:p>
        </p:txBody>
      </p:sp>
    </p:spTree>
    <p:extLst>
      <p:ext uri="{BB962C8B-B14F-4D97-AF65-F5344CB8AC3E}">
        <p14:creationId xmlns:p14="http://schemas.microsoft.com/office/powerpoint/2010/main" val="39940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52AC7D-1293-44DC-8E51-65F892E1811F}"/>
              </a:ext>
            </a:extLst>
          </p:cNvPr>
          <p:cNvPicPr>
            <a:picLocks noChangeAspect="1"/>
          </p:cNvPicPr>
          <p:nvPr/>
        </p:nvPicPr>
        <p:blipFill>
          <a:blip r:embed="rId2"/>
          <a:stretch>
            <a:fillRect/>
          </a:stretch>
        </p:blipFill>
        <p:spPr>
          <a:xfrm>
            <a:off x="1066800" y="0"/>
            <a:ext cx="10744199" cy="6858000"/>
          </a:xfrm>
          <a:prstGeom prst="rect">
            <a:avLst/>
          </a:prstGeom>
        </p:spPr>
      </p:pic>
    </p:spTree>
    <p:extLst>
      <p:ext uri="{BB962C8B-B14F-4D97-AF65-F5344CB8AC3E}">
        <p14:creationId xmlns:p14="http://schemas.microsoft.com/office/powerpoint/2010/main" val="217727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831D-C0C6-4940-A5AA-C555EA551203}"/>
              </a:ext>
            </a:extLst>
          </p:cNvPr>
          <p:cNvSpPr>
            <a:spLocks noGrp="1"/>
          </p:cNvSpPr>
          <p:nvPr>
            <p:ph type="title"/>
          </p:nvPr>
        </p:nvSpPr>
        <p:spPr/>
        <p:txBody>
          <a:bodyPr/>
          <a:lstStyle/>
          <a:p>
            <a:r>
              <a:rPr lang="en-MY" dirty="0"/>
              <a:t>Further information to obtain?</a:t>
            </a:r>
          </a:p>
        </p:txBody>
      </p:sp>
      <p:sp>
        <p:nvSpPr>
          <p:cNvPr id="3" name="Content Placeholder 2">
            <a:extLst>
              <a:ext uri="{FF2B5EF4-FFF2-40B4-BE49-F238E27FC236}">
                <a16:creationId xmlns:a16="http://schemas.microsoft.com/office/drawing/2014/main" id="{1959598C-8F3B-45C4-A739-20AC473070A1}"/>
              </a:ext>
            </a:extLst>
          </p:cNvPr>
          <p:cNvSpPr>
            <a:spLocks noGrp="1"/>
          </p:cNvSpPr>
          <p:nvPr>
            <p:ph idx="1"/>
          </p:nvPr>
        </p:nvSpPr>
        <p:spPr/>
        <p:txBody>
          <a:bodyPr>
            <a:normAutofit/>
          </a:bodyPr>
          <a:lstStyle/>
          <a:p>
            <a:r>
              <a:rPr lang="en-MY" dirty="0"/>
              <a:t>Details regarding the histological subtypes of tumour or specifics of the previous treatments of patients.</a:t>
            </a:r>
          </a:p>
          <a:p>
            <a:r>
              <a:rPr lang="en-MY" dirty="0"/>
              <a:t>Details regarding the systemic </a:t>
            </a:r>
            <a:r>
              <a:rPr lang="en-MY" dirty="0" err="1"/>
              <a:t>chemotheraphy</a:t>
            </a:r>
            <a:r>
              <a:rPr lang="en-MY" dirty="0"/>
              <a:t> given to the patients with peritoneal metastases with details of the agents used and if they are standardized between the arms.</a:t>
            </a:r>
          </a:p>
          <a:p>
            <a:r>
              <a:rPr lang="en-MY" dirty="0"/>
              <a:t>Details regarding time of diagnosis of peritoneal metastasis to randomization. </a:t>
            </a:r>
          </a:p>
          <a:p>
            <a:r>
              <a:rPr lang="en-MY" dirty="0"/>
              <a:t>With regards to crossover patients (treatment of relapse by cytoreductive surgery + HIPEC), how was the statistical analysis handled?</a:t>
            </a:r>
          </a:p>
        </p:txBody>
      </p:sp>
    </p:spTree>
    <p:extLst>
      <p:ext uri="{BB962C8B-B14F-4D97-AF65-F5344CB8AC3E}">
        <p14:creationId xmlns:p14="http://schemas.microsoft.com/office/powerpoint/2010/main" val="167604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89A6-9A9B-47D2-A380-78473A0565B0}"/>
              </a:ext>
            </a:extLst>
          </p:cNvPr>
          <p:cNvSpPr>
            <a:spLocks noGrp="1"/>
          </p:cNvSpPr>
          <p:nvPr>
            <p:ph type="title"/>
          </p:nvPr>
        </p:nvSpPr>
        <p:spPr/>
        <p:txBody>
          <a:bodyPr/>
          <a:lstStyle/>
          <a:p>
            <a:r>
              <a:rPr lang="en-MY" b="1" dirty="0"/>
              <a:t>Would this paper change your practice?</a:t>
            </a:r>
          </a:p>
        </p:txBody>
      </p:sp>
      <p:sp>
        <p:nvSpPr>
          <p:cNvPr id="3" name="Content Placeholder 2">
            <a:extLst>
              <a:ext uri="{FF2B5EF4-FFF2-40B4-BE49-F238E27FC236}">
                <a16:creationId xmlns:a16="http://schemas.microsoft.com/office/drawing/2014/main" id="{0B0E6433-6268-44FF-AC52-4F99031EE34C}"/>
              </a:ext>
            </a:extLst>
          </p:cNvPr>
          <p:cNvSpPr>
            <a:spLocks noGrp="1"/>
          </p:cNvSpPr>
          <p:nvPr>
            <p:ph idx="1"/>
          </p:nvPr>
        </p:nvSpPr>
        <p:spPr/>
        <p:txBody>
          <a:bodyPr/>
          <a:lstStyle/>
          <a:p>
            <a:r>
              <a:rPr lang="en-MY" dirty="0"/>
              <a:t>Yes. The paper shows that cytoreductive surgery remains to be the cornerstone of managing peritoneal metastases, with a combination of systemic </a:t>
            </a:r>
            <a:r>
              <a:rPr lang="en-MY" dirty="0" err="1"/>
              <a:t>chemotheraphy</a:t>
            </a:r>
            <a:r>
              <a:rPr lang="en-MY" dirty="0"/>
              <a:t>.</a:t>
            </a:r>
          </a:p>
          <a:p>
            <a:r>
              <a:rPr lang="en-MY" dirty="0"/>
              <a:t>In patients with </a:t>
            </a:r>
            <a:r>
              <a:rPr lang="en-MY" dirty="0" err="1"/>
              <a:t>oligometastases</a:t>
            </a:r>
            <a:r>
              <a:rPr lang="en-MY" dirty="0"/>
              <a:t> involving peritoneal metastases, cytoreductive resection should be considered in addition to the </a:t>
            </a:r>
            <a:r>
              <a:rPr lang="en-MY" dirty="0" err="1"/>
              <a:t>chemotheraphy</a:t>
            </a:r>
            <a:endParaRPr lang="en-MY" dirty="0"/>
          </a:p>
          <a:p>
            <a:r>
              <a:rPr lang="en-MY" dirty="0"/>
              <a:t>HIPEC is not widely practiced locally, and this study shows that HIPEC on top of the usual intervention does not improve the survival outcome.</a:t>
            </a:r>
          </a:p>
        </p:txBody>
      </p:sp>
    </p:spTree>
    <p:extLst>
      <p:ext uri="{BB962C8B-B14F-4D97-AF65-F5344CB8AC3E}">
        <p14:creationId xmlns:p14="http://schemas.microsoft.com/office/powerpoint/2010/main" val="423553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03D6-B498-4E5D-A764-19F597C62E6D}"/>
              </a:ext>
            </a:extLst>
          </p:cNvPr>
          <p:cNvSpPr>
            <a:spLocks noGrp="1"/>
          </p:cNvSpPr>
          <p:nvPr>
            <p:ph type="title"/>
          </p:nvPr>
        </p:nvSpPr>
        <p:spPr/>
        <p:txBody>
          <a:bodyPr/>
          <a:lstStyle/>
          <a:p>
            <a:r>
              <a:rPr lang="en-US" b="1" dirty="0"/>
              <a:t>How would you design a better study, if money &amp; resources were no object?</a:t>
            </a:r>
            <a:endParaRPr lang="en-MY" dirty="0"/>
          </a:p>
        </p:txBody>
      </p:sp>
      <p:sp>
        <p:nvSpPr>
          <p:cNvPr id="3" name="Content Placeholder 2">
            <a:extLst>
              <a:ext uri="{FF2B5EF4-FFF2-40B4-BE49-F238E27FC236}">
                <a16:creationId xmlns:a16="http://schemas.microsoft.com/office/drawing/2014/main" id="{0C8F02DE-CB9C-417D-95A0-702B24778584}"/>
              </a:ext>
            </a:extLst>
          </p:cNvPr>
          <p:cNvSpPr>
            <a:spLocks noGrp="1"/>
          </p:cNvSpPr>
          <p:nvPr>
            <p:ph idx="1"/>
          </p:nvPr>
        </p:nvSpPr>
        <p:spPr/>
        <p:txBody>
          <a:bodyPr/>
          <a:lstStyle/>
          <a:p>
            <a:r>
              <a:rPr lang="en-MY" dirty="0"/>
              <a:t>If I was to design this study, I would standardize all the systemic </a:t>
            </a:r>
            <a:r>
              <a:rPr lang="en-MY" dirty="0" err="1"/>
              <a:t>chemotheraphy</a:t>
            </a:r>
            <a:r>
              <a:rPr lang="en-MY" dirty="0"/>
              <a:t> given for all the patients to reduce confounding factors</a:t>
            </a:r>
          </a:p>
          <a:p>
            <a:r>
              <a:rPr lang="en-MY" dirty="0"/>
              <a:t>If possible, the tumours should be divided based on their histological grading and the outcomes specifically analysed.</a:t>
            </a:r>
          </a:p>
          <a:p>
            <a:r>
              <a:rPr lang="en-MY" dirty="0"/>
              <a:t>The morbidity is only recorded for 30 days post treatment. Would consider documenting morbidity up to 60 days.</a:t>
            </a:r>
          </a:p>
          <a:p>
            <a:endParaRPr lang="en-MY" dirty="0"/>
          </a:p>
        </p:txBody>
      </p:sp>
    </p:spTree>
    <p:extLst>
      <p:ext uri="{BB962C8B-B14F-4D97-AF65-F5344CB8AC3E}">
        <p14:creationId xmlns:p14="http://schemas.microsoft.com/office/powerpoint/2010/main" val="196592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0D72-C975-4E04-B951-D1304D3234D0}"/>
              </a:ext>
            </a:extLst>
          </p:cNvPr>
          <p:cNvSpPr>
            <a:spLocks noGrp="1"/>
          </p:cNvSpPr>
          <p:nvPr>
            <p:ph type="title"/>
          </p:nvPr>
        </p:nvSpPr>
        <p:spPr>
          <a:xfrm>
            <a:off x="735564" y="2766218"/>
            <a:ext cx="10515600" cy="1325563"/>
          </a:xfrm>
        </p:spPr>
        <p:txBody>
          <a:bodyPr/>
          <a:lstStyle/>
          <a:p>
            <a:pPr algn="ctr"/>
            <a:r>
              <a:rPr lang="en-MY" b="1" dirty="0"/>
              <a:t>Thank you</a:t>
            </a:r>
          </a:p>
        </p:txBody>
      </p:sp>
    </p:spTree>
    <p:extLst>
      <p:ext uri="{BB962C8B-B14F-4D97-AF65-F5344CB8AC3E}">
        <p14:creationId xmlns:p14="http://schemas.microsoft.com/office/powerpoint/2010/main" val="57296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EF5F5-0687-4607-A227-AF54E2D6D32B}"/>
              </a:ext>
            </a:extLst>
          </p:cNvPr>
          <p:cNvSpPr>
            <a:spLocks noGrp="1"/>
          </p:cNvSpPr>
          <p:nvPr>
            <p:ph idx="1"/>
          </p:nvPr>
        </p:nvSpPr>
        <p:spPr>
          <a:xfrm>
            <a:off x="1013129" y="402342"/>
            <a:ext cx="10515600" cy="1323091"/>
          </a:xfrm>
        </p:spPr>
        <p:txBody>
          <a:bodyPr>
            <a:normAutofit fontScale="92500"/>
          </a:bodyPr>
          <a:lstStyle/>
          <a:p>
            <a:pPr algn="ctr"/>
            <a:r>
              <a:rPr lang="en-MY" dirty="0"/>
              <a:t>Cytoreductive surgery plus hyperthermic intraperitoneal chemotherapy versus cytoreductive surgery alone for colorectal peritoneal metastases (PRODIGE 7): a multicentre, randomised, open-label, phase 3 trial</a:t>
            </a:r>
          </a:p>
        </p:txBody>
      </p:sp>
      <p:sp>
        <p:nvSpPr>
          <p:cNvPr id="4" name="TextBox 3">
            <a:extLst>
              <a:ext uri="{FF2B5EF4-FFF2-40B4-BE49-F238E27FC236}">
                <a16:creationId xmlns:a16="http://schemas.microsoft.com/office/drawing/2014/main" id="{3FB33F71-6F7A-4CE0-AB2D-786FC418A922}"/>
              </a:ext>
            </a:extLst>
          </p:cNvPr>
          <p:cNvSpPr txBox="1"/>
          <p:nvPr/>
        </p:nvSpPr>
        <p:spPr>
          <a:xfrm>
            <a:off x="1343770" y="2083242"/>
            <a:ext cx="10288988" cy="6401753"/>
          </a:xfrm>
          <a:prstGeom prst="rect">
            <a:avLst/>
          </a:prstGeom>
          <a:noFill/>
        </p:spPr>
        <p:txBody>
          <a:bodyPr wrap="square" rtlCol="0">
            <a:spAutoFit/>
          </a:bodyPr>
          <a:lstStyle/>
          <a:p>
            <a:r>
              <a:rPr lang="en-MY" sz="4400" b="1" u="sng" dirty="0"/>
              <a:t>TITLE</a:t>
            </a:r>
          </a:p>
          <a:p>
            <a:endParaRPr lang="en-MY" sz="4400" b="1" u="sng" dirty="0"/>
          </a:p>
          <a:p>
            <a:endParaRPr lang="en-MY" sz="4400" b="1" u="sng" dirty="0"/>
          </a:p>
          <a:p>
            <a:r>
              <a:rPr lang="en-MY" sz="2800" dirty="0"/>
              <a:t>The title is clear, and there is a catchy acronym PRODIGE 7 for ease of reference. It’s verbose, but it describes the study in its entirety including the phase of clinical trial.</a:t>
            </a:r>
          </a:p>
          <a:p>
            <a:endParaRPr lang="en-MY" sz="2800" dirty="0"/>
          </a:p>
          <a:p>
            <a:r>
              <a:rPr lang="en-MY" sz="2800" dirty="0"/>
              <a:t>Perhaps the clinical trial phase could be omitted and instead an inclusion of duration of study.</a:t>
            </a:r>
          </a:p>
          <a:p>
            <a:endParaRPr lang="en-MY" sz="2800" dirty="0"/>
          </a:p>
          <a:p>
            <a:endParaRPr lang="en-MY" sz="2800" dirty="0"/>
          </a:p>
          <a:p>
            <a:endParaRPr lang="en-MY" b="1" u="sng" dirty="0"/>
          </a:p>
          <a:p>
            <a:endParaRPr lang="en-MY" b="1" u="sng" dirty="0"/>
          </a:p>
          <a:p>
            <a:endParaRPr lang="en-MY" dirty="0"/>
          </a:p>
        </p:txBody>
      </p:sp>
    </p:spTree>
    <p:extLst>
      <p:ext uri="{BB962C8B-B14F-4D97-AF65-F5344CB8AC3E}">
        <p14:creationId xmlns:p14="http://schemas.microsoft.com/office/powerpoint/2010/main" val="146425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C8BD-9431-428E-8297-E68F04DF766C}"/>
              </a:ext>
            </a:extLst>
          </p:cNvPr>
          <p:cNvSpPr>
            <a:spLocks noGrp="1"/>
          </p:cNvSpPr>
          <p:nvPr>
            <p:ph type="title"/>
          </p:nvPr>
        </p:nvSpPr>
        <p:spPr/>
        <p:txBody>
          <a:bodyPr/>
          <a:lstStyle/>
          <a:p>
            <a:r>
              <a:rPr lang="en-MY" b="1" dirty="0"/>
              <a:t>Credibility of Journal &amp; Timing of Publication</a:t>
            </a:r>
          </a:p>
        </p:txBody>
      </p:sp>
      <p:sp>
        <p:nvSpPr>
          <p:cNvPr id="3" name="Content Placeholder 2">
            <a:extLst>
              <a:ext uri="{FF2B5EF4-FFF2-40B4-BE49-F238E27FC236}">
                <a16:creationId xmlns:a16="http://schemas.microsoft.com/office/drawing/2014/main" id="{A2BB69EC-9C10-42E1-ABEE-57236DF4282D}"/>
              </a:ext>
            </a:extLst>
          </p:cNvPr>
          <p:cNvSpPr>
            <a:spLocks noGrp="1"/>
          </p:cNvSpPr>
          <p:nvPr>
            <p:ph idx="1"/>
          </p:nvPr>
        </p:nvSpPr>
        <p:spPr/>
        <p:txBody>
          <a:bodyPr>
            <a:normAutofit fontScale="92500" lnSpcReduction="10000"/>
          </a:bodyPr>
          <a:lstStyle/>
          <a:p>
            <a:r>
              <a:rPr lang="en-MY" dirty="0"/>
              <a:t>The paper is published in the Lancet Oncology 2021</a:t>
            </a:r>
          </a:p>
          <a:p>
            <a:r>
              <a:rPr lang="en-MY" dirty="0"/>
              <a:t>The Lancet began publishing in 1823.</a:t>
            </a:r>
          </a:p>
          <a:p>
            <a:r>
              <a:rPr lang="en-MY" dirty="0"/>
              <a:t>Q1 Journal for Medicine.</a:t>
            </a:r>
          </a:p>
          <a:p>
            <a:r>
              <a:rPr lang="en-MY" dirty="0"/>
              <a:t>SJR Impact Factor 13 (2020)</a:t>
            </a:r>
          </a:p>
          <a:p>
            <a:endParaRPr lang="en-MY" dirty="0"/>
          </a:p>
          <a:p>
            <a:endParaRPr lang="en-MY" dirty="0"/>
          </a:p>
          <a:p>
            <a:r>
              <a:rPr lang="en-MY" dirty="0"/>
              <a:t>The paper was published on January 18,2021</a:t>
            </a:r>
          </a:p>
          <a:p>
            <a:r>
              <a:rPr lang="en-MY" dirty="0"/>
              <a:t>Study Recruitment Period between February 11, 2008 and January 6, 2014.</a:t>
            </a:r>
          </a:p>
          <a:p>
            <a:r>
              <a:rPr lang="en-MY" dirty="0"/>
              <a:t>The study involves investigators from various French hospitals involving the department of oncology and surgery.</a:t>
            </a:r>
          </a:p>
          <a:p>
            <a:endParaRPr lang="en-MY" dirty="0"/>
          </a:p>
          <a:p>
            <a:endParaRPr lang="en-MY" dirty="0"/>
          </a:p>
          <a:p>
            <a:endParaRPr lang="en-MY" dirty="0"/>
          </a:p>
        </p:txBody>
      </p:sp>
    </p:spTree>
    <p:extLst>
      <p:ext uri="{BB962C8B-B14F-4D97-AF65-F5344CB8AC3E}">
        <p14:creationId xmlns:p14="http://schemas.microsoft.com/office/powerpoint/2010/main" val="351605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85AD-907F-4351-A9D1-725902CF86C0}"/>
              </a:ext>
            </a:extLst>
          </p:cNvPr>
          <p:cNvSpPr>
            <a:spLocks noGrp="1"/>
          </p:cNvSpPr>
          <p:nvPr>
            <p:ph type="title"/>
          </p:nvPr>
        </p:nvSpPr>
        <p:spPr/>
        <p:txBody>
          <a:bodyPr/>
          <a:lstStyle/>
          <a:p>
            <a:r>
              <a:rPr lang="en-MY" b="1" dirty="0"/>
              <a:t>Does the paper address a clinically relevant issue?</a:t>
            </a:r>
          </a:p>
        </p:txBody>
      </p:sp>
      <p:sp>
        <p:nvSpPr>
          <p:cNvPr id="3" name="Content Placeholder 2">
            <a:extLst>
              <a:ext uri="{FF2B5EF4-FFF2-40B4-BE49-F238E27FC236}">
                <a16:creationId xmlns:a16="http://schemas.microsoft.com/office/drawing/2014/main" id="{CFBD7D0D-408F-4854-81A8-C2F36ACAE58B}"/>
              </a:ext>
            </a:extLst>
          </p:cNvPr>
          <p:cNvSpPr>
            <a:spLocks noGrp="1"/>
          </p:cNvSpPr>
          <p:nvPr>
            <p:ph idx="1"/>
          </p:nvPr>
        </p:nvSpPr>
        <p:spPr/>
        <p:txBody>
          <a:bodyPr/>
          <a:lstStyle/>
          <a:p>
            <a:r>
              <a:rPr lang="en-MY" dirty="0"/>
              <a:t>The paper addresses a clinically relevant issue.</a:t>
            </a:r>
          </a:p>
          <a:p>
            <a:r>
              <a:rPr lang="en-MY" dirty="0"/>
              <a:t>Disease progression in the form of synchronous peritoneal metastases accounts for about 7% of CRC. 4% of these cases have Peritoneal disease being their first and only metastatic localization.</a:t>
            </a:r>
          </a:p>
          <a:p>
            <a:r>
              <a:rPr lang="en-MY" dirty="0"/>
              <a:t>Peritoneal disease are associated with significantly worse prognosis compared with non peritoneal metastases.</a:t>
            </a:r>
          </a:p>
        </p:txBody>
      </p:sp>
    </p:spTree>
    <p:extLst>
      <p:ext uri="{BB962C8B-B14F-4D97-AF65-F5344CB8AC3E}">
        <p14:creationId xmlns:p14="http://schemas.microsoft.com/office/powerpoint/2010/main" val="338973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286C-4E16-4C4C-96D6-704D88D7833A}"/>
              </a:ext>
            </a:extLst>
          </p:cNvPr>
          <p:cNvSpPr>
            <a:spLocks noGrp="1"/>
          </p:cNvSpPr>
          <p:nvPr>
            <p:ph type="title"/>
          </p:nvPr>
        </p:nvSpPr>
        <p:spPr/>
        <p:txBody>
          <a:bodyPr>
            <a:normAutofit fontScale="90000"/>
          </a:bodyPr>
          <a:lstStyle/>
          <a:p>
            <a:r>
              <a:rPr lang="en-MY" dirty="0"/>
              <a:t>Does the abstract give sufficient background to support this, and is a clear measurable objective stated?</a:t>
            </a:r>
          </a:p>
        </p:txBody>
      </p:sp>
      <p:sp>
        <p:nvSpPr>
          <p:cNvPr id="3" name="Content Placeholder 2">
            <a:extLst>
              <a:ext uri="{FF2B5EF4-FFF2-40B4-BE49-F238E27FC236}">
                <a16:creationId xmlns:a16="http://schemas.microsoft.com/office/drawing/2014/main" id="{0F38EB0D-EE6C-496E-A6A3-C8BD5B1BBCF8}"/>
              </a:ext>
            </a:extLst>
          </p:cNvPr>
          <p:cNvSpPr>
            <a:spLocks noGrp="1"/>
          </p:cNvSpPr>
          <p:nvPr>
            <p:ph idx="1"/>
          </p:nvPr>
        </p:nvSpPr>
        <p:spPr/>
        <p:txBody>
          <a:bodyPr/>
          <a:lstStyle/>
          <a:p>
            <a:r>
              <a:rPr lang="en-MY" dirty="0"/>
              <a:t>The abstract contents are clear.</a:t>
            </a:r>
          </a:p>
          <a:p>
            <a:r>
              <a:rPr lang="en-MY" dirty="0"/>
              <a:t>The structure is appropriate:-</a:t>
            </a:r>
          </a:p>
          <a:p>
            <a:r>
              <a:rPr lang="en-MY" dirty="0"/>
              <a:t>The background describes the relevance of the study.</a:t>
            </a:r>
          </a:p>
          <a:p>
            <a:r>
              <a:rPr lang="en-MY" dirty="0"/>
              <a:t>The Methods explains the study design, the eligibility of recruits, the randomization details, as well as outcomes.</a:t>
            </a:r>
          </a:p>
          <a:p>
            <a:r>
              <a:rPr lang="en-MY" dirty="0"/>
              <a:t>The findings of the study is well elaborated.</a:t>
            </a:r>
          </a:p>
          <a:p>
            <a:r>
              <a:rPr lang="en-MY" dirty="0"/>
              <a:t>The conclusion of the study is summarised.</a:t>
            </a:r>
          </a:p>
          <a:p>
            <a:r>
              <a:rPr lang="en-MY" dirty="0"/>
              <a:t>The funding provided is declared.</a:t>
            </a:r>
          </a:p>
        </p:txBody>
      </p:sp>
    </p:spTree>
    <p:extLst>
      <p:ext uri="{BB962C8B-B14F-4D97-AF65-F5344CB8AC3E}">
        <p14:creationId xmlns:p14="http://schemas.microsoft.com/office/powerpoint/2010/main" val="53889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D257-7AA9-4559-82D9-509A7F68FC34}"/>
              </a:ext>
            </a:extLst>
          </p:cNvPr>
          <p:cNvSpPr>
            <a:spLocks noGrp="1"/>
          </p:cNvSpPr>
          <p:nvPr>
            <p:ph type="title"/>
          </p:nvPr>
        </p:nvSpPr>
        <p:spPr/>
        <p:txBody>
          <a:bodyPr/>
          <a:lstStyle/>
          <a:p>
            <a:r>
              <a:rPr lang="en-MY" dirty="0"/>
              <a:t>Primary &amp; Secondary Outcomes </a:t>
            </a:r>
          </a:p>
        </p:txBody>
      </p:sp>
      <p:sp>
        <p:nvSpPr>
          <p:cNvPr id="3" name="Content Placeholder 2">
            <a:extLst>
              <a:ext uri="{FF2B5EF4-FFF2-40B4-BE49-F238E27FC236}">
                <a16:creationId xmlns:a16="http://schemas.microsoft.com/office/drawing/2014/main" id="{F7CCCD7E-C141-4514-AB19-8BF61FA78411}"/>
              </a:ext>
            </a:extLst>
          </p:cNvPr>
          <p:cNvSpPr>
            <a:spLocks noGrp="1"/>
          </p:cNvSpPr>
          <p:nvPr>
            <p:ph idx="1"/>
          </p:nvPr>
        </p:nvSpPr>
        <p:spPr/>
        <p:txBody>
          <a:bodyPr>
            <a:normAutofit/>
          </a:bodyPr>
          <a:lstStyle/>
          <a:p>
            <a:r>
              <a:rPr lang="en-MY" dirty="0"/>
              <a:t>Primary Outcome – overall survival (point of randomization to death from any cause)</a:t>
            </a:r>
          </a:p>
          <a:p>
            <a:endParaRPr lang="en-MY" dirty="0"/>
          </a:p>
          <a:p>
            <a:r>
              <a:rPr lang="en-MY" dirty="0"/>
              <a:t>Secondary Outcomes – </a:t>
            </a:r>
            <a:br>
              <a:rPr lang="en-MY" dirty="0"/>
            </a:br>
            <a:r>
              <a:rPr lang="en-MY" dirty="0"/>
              <a:t>* Relapse-free survival (interval between randomisation and first peritoneal/distant relapse or death from any cause)</a:t>
            </a:r>
            <a:br>
              <a:rPr lang="en-MY" dirty="0"/>
            </a:br>
            <a:r>
              <a:rPr lang="en-MY" dirty="0"/>
              <a:t>* Peritoneal-free survival (interval between randomisation and first peritoneal relapse)</a:t>
            </a:r>
            <a:br>
              <a:rPr lang="en-MY" dirty="0"/>
            </a:br>
            <a:r>
              <a:rPr lang="en-MY" dirty="0"/>
              <a:t>* safety and post operative morbidity</a:t>
            </a:r>
          </a:p>
        </p:txBody>
      </p:sp>
    </p:spTree>
    <p:extLst>
      <p:ext uri="{BB962C8B-B14F-4D97-AF65-F5344CB8AC3E}">
        <p14:creationId xmlns:p14="http://schemas.microsoft.com/office/powerpoint/2010/main" val="253410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5977-9319-46A0-A1D1-0DE390E2E2DA}"/>
              </a:ext>
            </a:extLst>
          </p:cNvPr>
          <p:cNvSpPr>
            <a:spLocks noGrp="1"/>
          </p:cNvSpPr>
          <p:nvPr>
            <p:ph type="title"/>
          </p:nvPr>
        </p:nvSpPr>
        <p:spPr/>
        <p:txBody>
          <a:bodyPr>
            <a:normAutofit fontScale="90000"/>
          </a:bodyPr>
          <a:lstStyle/>
          <a:p>
            <a:r>
              <a:rPr lang="en-MY" dirty="0"/>
              <a:t>Is the methodology appropriate? Comment on study population, study design, statistical analysis</a:t>
            </a:r>
          </a:p>
        </p:txBody>
      </p:sp>
      <p:sp>
        <p:nvSpPr>
          <p:cNvPr id="3" name="Content Placeholder 2">
            <a:extLst>
              <a:ext uri="{FF2B5EF4-FFF2-40B4-BE49-F238E27FC236}">
                <a16:creationId xmlns:a16="http://schemas.microsoft.com/office/drawing/2014/main" id="{440B30E9-2229-4FF7-A767-55D19D1599D4}"/>
              </a:ext>
            </a:extLst>
          </p:cNvPr>
          <p:cNvSpPr>
            <a:spLocks noGrp="1"/>
          </p:cNvSpPr>
          <p:nvPr>
            <p:ph idx="1"/>
          </p:nvPr>
        </p:nvSpPr>
        <p:spPr/>
        <p:txBody>
          <a:bodyPr>
            <a:normAutofit fontScale="85000" lnSpcReduction="20000"/>
          </a:bodyPr>
          <a:lstStyle/>
          <a:p>
            <a:endParaRPr lang="en-MY" dirty="0"/>
          </a:p>
          <a:p>
            <a:r>
              <a:rPr lang="en-MY" dirty="0"/>
              <a:t>PRODIGE 7 was a randomised, open-label phase 3 trial done at 17 oncologic centres in France. Study population ranged from 18-70 year olds with a histologically confirmed CRC, peritoneal metastases which offered a wide range of heterogenous data.</a:t>
            </a:r>
          </a:p>
          <a:p>
            <a:r>
              <a:rPr lang="en-MY" dirty="0"/>
              <a:t>The trial aimed to evaluate specific role of HIPEC when added to cytoreductive surgery in patients with peritoneal metastases of colorectal origin.</a:t>
            </a:r>
          </a:p>
          <a:p>
            <a:r>
              <a:rPr lang="en-MY" dirty="0"/>
              <a:t>Clear inclusion and exclusion criterion are elucidated. The main exclusion criteria were extraperitoneal metastases, non-colorectal carcinomatosis and those with previous HIPEC treatment and grade 3 or worse peripheral neuropathy.</a:t>
            </a:r>
          </a:p>
          <a:p>
            <a:r>
              <a:rPr lang="en-MY" dirty="0"/>
              <a:t>Randomization 1:1 assigned to receive either HIPEC or no further treatment after complete cytoreductive surgery. Only patients in whom there was R0 resection or less than 1mm of residual tumour tissue were included.</a:t>
            </a:r>
          </a:p>
          <a:p>
            <a:endParaRPr lang="en-MY" dirty="0"/>
          </a:p>
        </p:txBody>
      </p:sp>
    </p:spTree>
    <p:extLst>
      <p:ext uri="{BB962C8B-B14F-4D97-AF65-F5344CB8AC3E}">
        <p14:creationId xmlns:p14="http://schemas.microsoft.com/office/powerpoint/2010/main" val="374553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44511F-9E16-4383-B1AE-5A504D307080}"/>
              </a:ext>
            </a:extLst>
          </p:cNvPr>
          <p:cNvPicPr>
            <a:picLocks noChangeAspect="1"/>
          </p:cNvPicPr>
          <p:nvPr/>
        </p:nvPicPr>
        <p:blipFill>
          <a:blip r:embed="rId2"/>
          <a:stretch>
            <a:fillRect/>
          </a:stretch>
        </p:blipFill>
        <p:spPr>
          <a:xfrm>
            <a:off x="863600" y="0"/>
            <a:ext cx="10490199" cy="6858000"/>
          </a:xfrm>
          <a:prstGeom prst="rect">
            <a:avLst/>
          </a:prstGeom>
        </p:spPr>
      </p:pic>
    </p:spTree>
    <p:extLst>
      <p:ext uri="{BB962C8B-B14F-4D97-AF65-F5344CB8AC3E}">
        <p14:creationId xmlns:p14="http://schemas.microsoft.com/office/powerpoint/2010/main" val="2044645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956</Words>
  <Application>Microsoft Office PowerPoint</Application>
  <PresentationFormat>Widescreen</PresentationFormat>
  <Paragraphs>84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Journal Presentation</vt:lpstr>
      <vt:lpstr>PowerPoint Presentation</vt:lpstr>
      <vt:lpstr>PowerPoint Presentation</vt:lpstr>
      <vt:lpstr>Credibility of Journal &amp; Timing of Publication</vt:lpstr>
      <vt:lpstr>Does the paper address a clinically relevant issue?</vt:lpstr>
      <vt:lpstr>Does the abstract give sufficient background to support this, and is a clear measurable objective stated?</vt:lpstr>
      <vt:lpstr>Primary &amp; Secondary Outcomes </vt:lpstr>
      <vt:lpstr>Is the methodology appropriate? Comment on study population, study design, statistical analysis</vt:lpstr>
      <vt:lpstr>PowerPoint Presentation</vt:lpstr>
      <vt:lpstr>Eligibility of patients</vt:lpstr>
      <vt:lpstr>PowerPoint Presentation</vt:lpstr>
      <vt:lpstr>PowerPoint Presentation</vt:lpstr>
      <vt:lpstr>Results</vt:lpstr>
      <vt:lpstr>PowerPoint Presentation</vt:lpstr>
      <vt:lpstr>PowerPoint Presentation</vt:lpstr>
      <vt:lpstr>PowerPoint Presentation</vt:lpstr>
      <vt:lpstr>PowerPoint Presentation</vt:lpstr>
      <vt:lpstr>Conclusion</vt:lpstr>
      <vt:lpstr>Is the conclusion in keeping with the results?</vt:lpstr>
      <vt:lpstr>Further information to obtain?</vt:lpstr>
      <vt:lpstr>Would this paper change your practice?</vt:lpstr>
      <vt:lpstr>How would you design a better study, if money &amp; resources were no object?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Presentation</dc:title>
  <dc:creator>Karthik Krishnan</dc:creator>
  <cp:lastModifiedBy>Karthik Krishnan</cp:lastModifiedBy>
  <cp:revision>27</cp:revision>
  <dcterms:created xsi:type="dcterms:W3CDTF">2021-10-12T12:38:52Z</dcterms:created>
  <dcterms:modified xsi:type="dcterms:W3CDTF">2021-10-12T16:33:26Z</dcterms:modified>
</cp:coreProperties>
</file>