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79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89" r:id="rId36"/>
    <p:sldId id="291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A94B5-8FBC-4F23-80A6-8D6E62B54223}" type="datetimeFigureOut">
              <a:rPr lang="en-MY" smtClean="0"/>
              <a:t>28/1/2019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1155D-2012-4808-AA20-49C39E53360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44416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/>
              <a:t>Father had TB – Treated. During Pt’s Teenage Years</a:t>
            </a:r>
          </a:p>
          <a:p>
            <a:r>
              <a:rPr lang="en-MY" dirty="0"/>
              <a:t>Maternal Aunt – Breast Malignancy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1155D-2012-4808-AA20-49C39E53360F}" type="slidenum">
              <a:rPr lang="en-MY" smtClean="0"/>
              <a:t>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3425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2FDD1-6D2A-4133-8D5D-4DC47CC92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9409472" cy="2677648"/>
          </a:xfrm>
        </p:spPr>
        <p:txBody>
          <a:bodyPr/>
          <a:lstStyle/>
          <a:p>
            <a:r>
              <a:rPr lang="en-MY" dirty="0"/>
              <a:t>Nur </a:t>
            </a:r>
            <a:r>
              <a:rPr lang="en-MY" dirty="0" err="1"/>
              <a:t>Zahrawaani</a:t>
            </a:r>
            <a:r>
              <a:rPr lang="en-MY" dirty="0"/>
              <a:t> Binti Jaafar</a:t>
            </a:r>
            <a:br>
              <a:rPr lang="en-MY" dirty="0"/>
            </a:br>
            <a:r>
              <a:rPr lang="en-MY" dirty="0"/>
              <a:t>B691078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9C1BDF-3D83-4C64-B917-B4BE3809A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9311818" cy="861420"/>
          </a:xfrm>
        </p:spPr>
        <p:txBody>
          <a:bodyPr/>
          <a:lstStyle/>
          <a:p>
            <a:r>
              <a:rPr lang="en-MY" dirty="0"/>
              <a:t>Date of Admission : 16/01/2019</a:t>
            </a:r>
          </a:p>
          <a:p>
            <a:r>
              <a:rPr lang="en-MY" dirty="0"/>
              <a:t>Date of death : 28/01/2019</a:t>
            </a:r>
          </a:p>
        </p:txBody>
      </p:sp>
    </p:spTree>
    <p:extLst>
      <p:ext uri="{BB962C8B-B14F-4D97-AF65-F5344CB8AC3E}">
        <p14:creationId xmlns:p14="http://schemas.microsoft.com/office/powerpoint/2010/main" val="207693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D550D-2856-45FF-8CE2-8E164441B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198" y="544460"/>
            <a:ext cx="8761413" cy="706964"/>
          </a:xfrm>
        </p:spPr>
        <p:txBody>
          <a:bodyPr/>
          <a:lstStyle/>
          <a:p>
            <a:r>
              <a:rPr lang="en-MY" dirty="0"/>
              <a:t>Summary of IX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8F1F3235-9549-4CA3-AA8B-BA484DDD92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1780144"/>
              </p:ext>
            </p:extLst>
          </p:nvPr>
        </p:nvGraphicFramePr>
        <p:xfrm>
          <a:off x="1219198" y="1154619"/>
          <a:ext cx="10369424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356">
                  <a:extLst>
                    <a:ext uri="{9D8B030D-6E8A-4147-A177-3AD203B41FA5}">
                      <a16:colId xmlns:a16="http://schemas.microsoft.com/office/drawing/2014/main" val="4097508052"/>
                    </a:ext>
                  </a:extLst>
                </a:gridCol>
                <a:gridCol w="2592356">
                  <a:extLst>
                    <a:ext uri="{9D8B030D-6E8A-4147-A177-3AD203B41FA5}">
                      <a16:colId xmlns:a16="http://schemas.microsoft.com/office/drawing/2014/main" val="2307856800"/>
                    </a:ext>
                  </a:extLst>
                </a:gridCol>
                <a:gridCol w="2592356">
                  <a:extLst>
                    <a:ext uri="{9D8B030D-6E8A-4147-A177-3AD203B41FA5}">
                      <a16:colId xmlns:a16="http://schemas.microsoft.com/office/drawing/2014/main" val="924285041"/>
                    </a:ext>
                  </a:extLst>
                </a:gridCol>
                <a:gridCol w="2592356">
                  <a:extLst>
                    <a:ext uri="{9D8B030D-6E8A-4147-A177-3AD203B41FA5}">
                      <a16:colId xmlns:a16="http://schemas.microsoft.com/office/drawing/2014/main" val="2456654723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r>
                        <a:rPr lang="en-MY" dirty="0"/>
                        <a:t>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12/11/18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13/11/18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18/11/18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738011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r>
                        <a:rPr lang="en-MY" dirty="0"/>
                        <a:t>HB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4090018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r>
                        <a:rPr lang="en-MY" dirty="0"/>
                        <a:t>WC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7.20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9.73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18.5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759120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r>
                        <a:rPr lang="en-MY" dirty="0"/>
                        <a:t>PLT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360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355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330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781375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r>
                        <a:rPr lang="en-MY" dirty="0"/>
                        <a:t>CRP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&gt;200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213263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r>
                        <a:rPr lang="en-MY" dirty="0"/>
                        <a:t>Amylase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473862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r>
                        <a:rPr lang="en-MY" dirty="0"/>
                        <a:t>Blood C&amp;S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Sputum AFB X 1 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HBs Ag Detected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308861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r>
                        <a:rPr lang="en-MY" dirty="0"/>
                        <a:t>CEA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66.5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921299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r>
                        <a:rPr lang="en-MY" dirty="0"/>
                        <a:t>Albumin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584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744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04613-4C59-4B44-9325-310596CDC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Second Admission 19-24/12/18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3412F-1A06-4600-B89D-C4317A5DB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Elective Admission for Colonoscopy. However noted  patient general condition appearing unwell, tachycardic, BP 112/68 PR 95. O/E patient tender over left iliac fossa on deep palpation. PR Showed lateral wall tenderness.</a:t>
            </a:r>
          </a:p>
          <a:p>
            <a:r>
              <a:rPr lang="en-MY" dirty="0"/>
              <a:t>Noted WC 10.67 / HB 9.2 / PLT 74. CRP 42. CRP 42. Alb 23. </a:t>
            </a:r>
          </a:p>
          <a:p>
            <a:r>
              <a:rPr lang="en-MY" dirty="0"/>
              <a:t>Ultrasound Urgent done – Thickened bowel wall at left iliac fossa, with associated minimal interloop fluid at this region.</a:t>
            </a:r>
          </a:p>
          <a:p>
            <a:r>
              <a:rPr lang="en-MY" dirty="0"/>
              <a:t>Antibiotics </a:t>
            </a:r>
            <a:r>
              <a:rPr lang="en-MY" dirty="0" err="1"/>
              <a:t>cefobid</a:t>
            </a:r>
            <a:r>
              <a:rPr lang="en-MY" dirty="0"/>
              <a:t> and </a:t>
            </a:r>
            <a:r>
              <a:rPr lang="en-MY" dirty="0" err="1"/>
              <a:t>flagyl</a:t>
            </a:r>
            <a:r>
              <a:rPr lang="en-MY" dirty="0"/>
              <a:t> started, and planned for CT Abdomen the next day.</a:t>
            </a:r>
          </a:p>
          <a:p>
            <a:r>
              <a:rPr lang="en-MY" dirty="0"/>
              <a:t>Colonoscopy deferred for the time being.</a:t>
            </a:r>
          </a:p>
        </p:txBody>
      </p:sp>
    </p:spTree>
    <p:extLst>
      <p:ext uri="{BB962C8B-B14F-4D97-AF65-F5344CB8AC3E}">
        <p14:creationId xmlns:p14="http://schemas.microsoft.com/office/powerpoint/2010/main" val="3097060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061F655-345C-4AD8-85BC-913D87523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43780CE-2BE5-46F6-97B2-60DF30217E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233DC0E-DE6C-4FB6-A529-51B162641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870477F-E451-4BC3-863F-0E2FC5728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8FBA05C-D740-40CE-9A7D-9E5A715AE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B4A81DE1-E2BC-4A31-99EE-71350421B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FDE8183D-5757-4D73-A338-62BDD88E4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F6ACD5FC-CAFE-48EB-B765-60EED2E0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8D4395-CD00-4D31-AF74-FAB6CC9C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r>
              <a:rPr lang="en-MY">
                <a:solidFill>
                  <a:srgbClr val="EBEBEB"/>
                </a:solidFill>
              </a:rPr>
              <a:t>CT Scan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F263DCC-502C-41A0-A081-53AAA20B4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Content Placeholder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B54F238-1443-4423-9676-FB1CA5AAA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607" y="1631382"/>
            <a:ext cx="6391533" cy="359523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76877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C70F5-BD66-438B-8A57-AC2525BFA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Second Admission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AAF96-8C0E-4977-B71C-AA9EBCD9B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CT Scan findings discussed with Surgeon – Planned to be treated conservatively.</a:t>
            </a:r>
          </a:p>
          <a:p>
            <a:r>
              <a:rPr lang="en-MY" dirty="0"/>
              <a:t>With antibiotics patients abdominal pain resolved, and abdomen was soft, tolerating orally, +PU/BO. Normotensive, however tachycardic 90-96 bpm.</a:t>
            </a:r>
          </a:p>
          <a:p>
            <a:r>
              <a:rPr lang="en-MY" dirty="0"/>
              <a:t>Given 6 days of IV antibiotics, and converted to oral, to be completed for another week.</a:t>
            </a:r>
          </a:p>
          <a:p>
            <a:r>
              <a:rPr lang="en-MY" dirty="0" err="1"/>
              <a:t>Panscope</a:t>
            </a:r>
            <a:r>
              <a:rPr lang="en-MY" dirty="0"/>
              <a:t> as outpatient planned on 17/01/2019 with admission a day prior to procedure.</a:t>
            </a:r>
          </a:p>
          <a:p>
            <a:r>
              <a:rPr lang="en-MY" dirty="0"/>
              <a:t>Subsequently discharged with antibiotics.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63299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A6DD5-8B81-4681-94FB-C0BBF390F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Summary of IX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8004C1A-4AB6-4B63-B252-FBE15DB390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5748485"/>
              </p:ext>
            </p:extLst>
          </p:nvPr>
        </p:nvGraphicFramePr>
        <p:xfrm>
          <a:off x="1155700" y="2603500"/>
          <a:ext cx="8824914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1638">
                  <a:extLst>
                    <a:ext uri="{9D8B030D-6E8A-4147-A177-3AD203B41FA5}">
                      <a16:colId xmlns:a16="http://schemas.microsoft.com/office/drawing/2014/main" val="2555363818"/>
                    </a:ext>
                  </a:extLst>
                </a:gridCol>
                <a:gridCol w="2941638">
                  <a:extLst>
                    <a:ext uri="{9D8B030D-6E8A-4147-A177-3AD203B41FA5}">
                      <a16:colId xmlns:a16="http://schemas.microsoft.com/office/drawing/2014/main" val="1919664349"/>
                    </a:ext>
                  </a:extLst>
                </a:gridCol>
                <a:gridCol w="2941638">
                  <a:extLst>
                    <a:ext uri="{9D8B030D-6E8A-4147-A177-3AD203B41FA5}">
                      <a16:colId xmlns:a16="http://schemas.microsoft.com/office/drawing/2014/main" val="15261364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19/12/2018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23/12/2018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425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WC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10.67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9.60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634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HB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9.2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9.4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598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PLT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532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24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CRP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430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ALB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289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737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K+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13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UREA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088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CREAT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592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932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8E56B-0189-430D-AC4D-69E697431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379307" cy="706964"/>
          </a:xfrm>
        </p:spPr>
        <p:txBody>
          <a:bodyPr/>
          <a:lstStyle/>
          <a:p>
            <a:r>
              <a:rPr lang="en-MY" dirty="0"/>
              <a:t>Third Admission 16/01/2019 – 28/01/2019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B57EA-CE94-43B7-AE8C-466A6D21F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MY" dirty="0"/>
              <a:t>Elective Admission for colonoscope. Has been having intermittent abdominal pain, with further loss of appetite and altered bowel habit.</a:t>
            </a:r>
          </a:p>
          <a:p>
            <a:r>
              <a:rPr lang="en-MY" dirty="0"/>
              <a:t>BP 108/78, PR 96. O/E suprapubic tenderness, non-distended abdomen.</a:t>
            </a:r>
          </a:p>
          <a:p>
            <a:r>
              <a:rPr lang="en-MY" dirty="0"/>
              <a:t>On the night of bowel prep, worsening of abdominal pain at lower part. Unable to sleep due to the pain. Claims difficulty passing flatus.</a:t>
            </a:r>
          </a:p>
          <a:p>
            <a:r>
              <a:rPr lang="en-MY" dirty="0"/>
              <a:t>The next morning planned to postpone the procedure. Started on antibiotics, </a:t>
            </a:r>
            <a:r>
              <a:rPr lang="en-MY" dirty="0" err="1"/>
              <a:t>cefobid</a:t>
            </a:r>
            <a:r>
              <a:rPr lang="en-MY" dirty="0"/>
              <a:t> and </a:t>
            </a:r>
            <a:r>
              <a:rPr lang="en-MY" dirty="0" err="1"/>
              <a:t>flagyl</a:t>
            </a:r>
            <a:r>
              <a:rPr lang="en-MY" dirty="0"/>
              <a:t>.</a:t>
            </a:r>
          </a:p>
          <a:p>
            <a:r>
              <a:rPr lang="en-MY" dirty="0"/>
              <a:t>BP 102/68, hr 100, Afebrile. O/E Tender at lower abdomen, no guarding. PR – No mass / Bogginess.</a:t>
            </a:r>
          </a:p>
          <a:p>
            <a:r>
              <a:rPr lang="en-MY" dirty="0"/>
              <a:t>Urgent USG Done :- Focal Bowel Wall Thickening. No Obvious Collection. Cholelithiasis with no evidence of cholecystitis.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538136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43EF7-C658-4897-8F39-CC33E3058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17/01/2019 – 21/01/2019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C1875-1DBE-44E5-B79A-757E97A20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344" y="2185988"/>
            <a:ext cx="10501312" cy="4672012"/>
          </a:xfrm>
        </p:spPr>
        <p:txBody>
          <a:bodyPr>
            <a:normAutofit/>
          </a:bodyPr>
          <a:lstStyle/>
          <a:p>
            <a:r>
              <a:rPr lang="en-MY" dirty="0"/>
              <a:t>Case was discussed with Surgeon. Planned for diagnostic </a:t>
            </a:r>
            <a:r>
              <a:rPr lang="en-MY" dirty="0" err="1"/>
              <a:t>laparascopy</a:t>
            </a:r>
            <a:r>
              <a:rPr lang="en-MY" dirty="0"/>
              <a:t> and proceed, </a:t>
            </a:r>
            <a:r>
              <a:rPr lang="en-MY" dirty="0" err="1"/>
              <a:t>kiv</a:t>
            </a:r>
            <a:r>
              <a:rPr lang="en-MY" dirty="0"/>
              <a:t> bowel resection, </a:t>
            </a:r>
            <a:r>
              <a:rPr lang="en-MY" dirty="0" err="1"/>
              <a:t>kiv</a:t>
            </a:r>
            <a:r>
              <a:rPr lang="en-MY" dirty="0"/>
              <a:t> stoma on Tuesday Elective List 22/1/2019.</a:t>
            </a:r>
          </a:p>
          <a:p>
            <a:r>
              <a:rPr lang="en-MY" dirty="0"/>
              <a:t>Planned to optimize the patient in the interim.</a:t>
            </a:r>
          </a:p>
          <a:p>
            <a:r>
              <a:rPr lang="en-MY" dirty="0"/>
              <a:t>HB 8.9 / WC 10.74 / PLT 649 / ALB 20 / UREA 3.9 / CREAT 50 / K+ 3.3/ NA 133</a:t>
            </a:r>
          </a:p>
          <a:p>
            <a:r>
              <a:rPr lang="en-MY" dirty="0"/>
              <a:t>One pint transfused on 17/1/2019 (Critical Shortage of A+) and another pint transfused the next day.</a:t>
            </a:r>
          </a:p>
          <a:p>
            <a:r>
              <a:rPr lang="en-MY" dirty="0"/>
              <a:t>*Developed Urticaria after 100cc transfusion of second pint of packed cell. Treated with </a:t>
            </a:r>
            <a:r>
              <a:rPr lang="en-MY" dirty="0" err="1"/>
              <a:t>Piriton</a:t>
            </a:r>
            <a:r>
              <a:rPr lang="en-MY" dirty="0"/>
              <a:t> and </a:t>
            </a:r>
            <a:r>
              <a:rPr lang="en-MY" dirty="0" err="1"/>
              <a:t>hydrocort</a:t>
            </a:r>
            <a:r>
              <a:rPr lang="en-MY" dirty="0"/>
              <a:t>, otherwise uneventful.</a:t>
            </a:r>
          </a:p>
          <a:p>
            <a:r>
              <a:rPr lang="en-MY" dirty="0"/>
              <a:t>The next day post transfusion BP 118/76, PR 69, T 37*c. Still had pain over suprapubic region, however, no peritonitis. </a:t>
            </a:r>
          </a:p>
          <a:p>
            <a:r>
              <a:rPr lang="en-MY" dirty="0"/>
              <a:t>Throughout this period she was tolerating orally, ambulating, and given background IVD. </a:t>
            </a:r>
          </a:p>
          <a:p>
            <a:r>
              <a:rPr lang="en-MY" dirty="0"/>
              <a:t>If she was to have worsening of pain, she was to be posted for emergency laparotomy.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693382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67B24-7618-4E77-9845-EA7A96B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IX Summary	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AB07B7F-C125-4DE6-9FB8-D42E6E3E06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155916"/>
              </p:ext>
            </p:extLst>
          </p:nvPr>
        </p:nvGraphicFramePr>
        <p:xfrm>
          <a:off x="1154955" y="1680632"/>
          <a:ext cx="9882090" cy="4991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6418">
                  <a:extLst>
                    <a:ext uri="{9D8B030D-6E8A-4147-A177-3AD203B41FA5}">
                      <a16:colId xmlns:a16="http://schemas.microsoft.com/office/drawing/2014/main" val="15180747"/>
                    </a:ext>
                  </a:extLst>
                </a:gridCol>
                <a:gridCol w="1976418">
                  <a:extLst>
                    <a:ext uri="{9D8B030D-6E8A-4147-A177-3AD203B41FA5}">
                      <a16:colId xmlns:a16="http://schemas.microsoft.com/office/drawing/2014/main" val="3598081675"/>
                    </a:ext>
                  </a:extLst>
                </a:gridCol>
                <a:gridCol w="1976418">
                  <a:extLst>
                    <a:ext uri="{9D8B030D-6E8A-4147-A177-3AD203B41FA5}">
                      <a16:colId xmlns:a16="http://schemas.microsoft.com/office/drawing/2014/main" val="916424405"/>
                    </a:ext>
                  </a:extLst>
                </a:gridCol>
                <a:gridCol w="1976418">
                  <a:extLst>
                    <a:ext uri="{9D8B030D-6E8A-4147-A177-3AD203B41FA5}">
                      <a16:colId xmlns:a16="http://schemas.microsoft.com/office/drawing/2014/main" val="3072507624"/>
                    </a:ext>
                  </a:extLst>
                </a:gridCol>
                <a:gridCol w="1976418">
                  <a:extLst>
                    <a:ext uri="{9D8B030D-6E8A-4147-A177-3AD203B41FA5}">
                      <a16:colId xmlns:a16="http://schemas.microsoft.com/office/drawing/2014/main" val="2319852516"/>
                    </a:ext>
                  </a:extLst>
                </a:gridCol>
              </a:tblGrid>
              <a:tr h="415969">
                <a:tc>
                  <a:txBody>
                    <a:bodyPr/>
                    <a:lstStyle/>
                    <a:p>
                      <a:r>
                        <a:rPr lang="en-MY" dirty="0"/>
                        <a:t>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16/01/19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17/01/19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19/01/19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21/01/19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563740"/>
                  </a:ext>
                </a:extLst>
              </a:tr>
              <a:tr h="415969">
                <a:tc>
                  <a:txBody>
                    <a:bodyPr/>
                    <a:lstStyle/>
                    <a:p>
                      <a:r>
                        <a:rPr lang="en-MY" dirty="0"/>
                        <a:t>HB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8.9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8.4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391484"/>
                  </a:ext>
                </a:extLst>
              </a:tr>
              <a:tr h="415969">
                <a:tc>
                  <a:txBody>
                    <a:bodyPr/>
                    <a:lstStyle/>
                    <a:p>
                      <a:r>
                        <a:rPr lang="en-MY" dirty="0"/>
                        <a:t>WC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10.74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10.43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12.96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718659"/>
                  </a:ext>
                </a:extLst>
              </a:tr>
              <a:tr h="415969">
                <a:tc>
                  <a:txBody>
                    <a:bodyPr/>
                    <a:lstStyle/>
                    <a:p>
                      <a:r>
                        <a:rPr lang="en-MY" dirty="0"/>
                        <a:t>PLT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649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573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287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630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793115"/>
                  </a:ext>
                </a:extLst>
              </a:tr>
              <a:tr h="415969">
                <a:tc>
                  <a:txBody>
                    <a:bodyPr/>
                    <a:lstStyle/>
                    <a:p>
                      <a:r>
                        <a:rPr lang="en-MY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195053"/>
                  </a:ext>
                </a:extLst>
              </a:tr>
              <a:tr h="415969">
                <a:tc>
                  <a:txBody>
                    <a:bodyPr/>
                    <a:lstStyle/>
                    <a:p>
                      <a:r>
                        <a:rPr lang="en-MY" dirty="0"/>
                        <a:t>K+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3.6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333788"/>
                  </a:ext>
                </a:extLst>
              </a:tr>
              <a:tr h="415969">
                <a:tc>
                  <a:txBody>
                    <a:bodyPr/>
                    <a:lstStyle/>
                    <a:p>
                      <a:r>
                        <a:rPr lang="en-MY" dirty="0"/>
                        <a:t>UREA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951747"/>
                  </a:ext>
                </a:extLst>
              </a:tr>
              <a:tr h="415969">
                <a:tc>
                  <a:txBody>
                    <a:bodyPr/>
                    <a:lstStyle/>
                    <a:p>
                      <a:r>
                        <a:rPr lang="en-MY" dirty="0"/>
                        <a:t>CREAT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609146"/>
                  </a:ext>
                </a:extLst>
              </a:tr>
              <a:tr h="415969">
                <a:tc>
                  <a:txBody>
                    <a:bodyPr/>
                    <a:lstStyle/>
                    <a:p>
                      <a:r>
                        <a:rPr lang="en-MY" dirty="0"/>
                        <a:t>ALB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521605"/>
                  </a:ext>
                </a:extLst>
              </a:tr>
              <a:tr h="415969">
                <a:tc>
                  <a:txBody>
                    <a:bodyPr/>
                    <a:lstStyle/>
                    <a:p>
                      <a:r>
                        <a:rPr lang="en-MY" dirty="0"/>
                        <a:t>P04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1.07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019767"/>
                  </a:ext>
                </a:extLst>
              </a:tr>
              <a:tr h="415969">
                <a:tc>
                  <a:txBody>
                    <a:bodyPr/>
                    <a:lstStyle/>
                    <a:p>
                      <a:r>
                        <a:rPr lang="en-MY" dirty="0"/>
                        <a:t>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0.96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616129"/>
                  </a:ext>
                </a:extLst>
              </a:tr>
              <a:tr h="415969">
                <a:tc>
                  <a:txBody>
                    <a:bodyPr/>
                    <a:lstStyle/>
                    <a:p>
                      <a:r>
                        <a:rPr lang="en-MY" dirty="0"/>
                        <a:t>CA2+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1.88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04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0203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1B41F-5D59-41A4-8CAF-126FF98B9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Surgery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44D33-91FF-42D9-B56D-9830AE021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MY" b="1" dirty="0"/>
              <a:t>Date</a:t>
            </a:r>
            <a:r>
              <a:rPr lang="en-MY" dirty="0"/>
              <a:t> : 22/01/2019</a:t>
            </a:r>
          </a:p>
          <a:p>
            <a:r>
              <a:rPr lang="en-MY" b="1" dirty="0"/>
              <a:t>Duration</a:t>
            </a:r>
            <a:r>
              <a:rPr lang="en-MY" dirty="0"/>
              <a:t> : 1200H – 1740H (5 hours 40 minutes)</a:t>
            </a:r>
          </a:p>
          <a:p>
            <a:r>
              <a:rPr lang="en-MY" b="1" dirty="0"/>
              <a:t>Procedure</a:t>
            </a:r>
            <a:r>
              <a:rPr lang="en-MY" dirty="0"/>
              <a:t> : </a:t>
            </a:r>
            <a:r>
              <a:rPr lang="en-MY" dirty="0" err="1"/>
              <a:t>Laparascopic</a:t>
            </a:r>
            <a:r>
              <a:rPr lang="en-MY" dirty="0"/>
              <a:t> Converted to Open; Hartmann’s Procedure, </a:t>
            </a:r>
            <a:r>
              <a:rPr lang="en-MY" dirty="0" err="1"/>
              <a:t>Adhesiolysis</a:t>
            </a:r>
            <a:r>
              <a:rPr lang="en-MY" dirty="0"/>
              <a:t> and Appendicectomy</a:t>
            </a:r>
          </a:p>
          <a:p>
            <a:r>
              <a:rPr lang="en-MY" b="1" dirty="0"/>
              <a:t>Pre-Op Diagnosis </a:t>
            </a:r>
            <a:r>
              <a:rPr lang="en-MY" dirty="0"/>
              <a:t>: Recurrent Complicated Colonic Diverticulitis</a:t>
            </a:r>
          </a:p>
          <a:p>
            <a:r>
              <a:rPr lang="en-MY" b="1" dirty="0"/>
              <a:t>Post-Op Diagnosis </a:t>
            </a:r>
            <a:r>
              <a:rPr lang="en-MY" dirty="0"/>
              <a:t>: Sealed Perforation of Rectosigmoid Tumour (Clinical Stage T4N2MX)</a:t>
            </a:r>
          </a:p>
          <a:p>
            <a:r>
              <a:rPr lang="en-MY" b="1" dirty="0" err="1"/>
              <a:t>Laparascopic</a:t>
            </a:r>
            <a:r>
              <a:rPr lang="en-MY" b="1" dirty="0"/>
              <a:t> Finding</a:t>
            </a:r>
            <a:r>
              <a:rPr lang="en-MY" dirty="0"/>
              <a:t>:</a:t>
            </a:r>
          </a:p>
          <a:p>
            <a:pPr lvl="1"/>
            <a:r>
              <a:rPr lang="en-MY" dirty="0"/>
              <a:t>Soft adhesion at Splenic flexure. Dense adhesion at left paracolic between bowel and </a:t>
            </a:r>
            <a:r>
              <a:rPr lang="en-MY" dirty="0" err="1"/>
              <a:t>omentum</a:t>
            </a:r>
            <a:r>
              <a:rPr lang="en-MY" dirty="0"/>
              <a:t> to the anterior peritoneal wall. Dense adhesion at pelvic region which could not be released </a:t>
            </a:r>
            <a:r>
              <a:rPr lang="en-MY" dirty="0" err="1"/>
              <a:t>laparascopically</a:t>
            </a:r>
            <a:r>
              <a:rPr lang="en-MY" dirty="0"/>
              <a:t>, therefore converted.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367722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061F655-345C-4AD8-85BC-913D87523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43780CE-2BE5-46F6-97B2-60DF30217E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233DC0E-DE6C-4FB6-A529-51B162641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870477F-E451-4BC3-863F-0E2FC5728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8FBA05C-D740-40CE-9A7D-9E5A715AE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B4A81DE1-E2BC-4A31-99EE-71350421B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FDE8183D-5757-4D73-A338-62BDD88E4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6ACD5FC-CAFE-48EB-B765-60EED2E0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7E19490-6BBE-4901-A322-A5784D4AA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5" y="571500"/>
            <a:ext cx="3650506" cy="5448300"/>
          </a:xfrm>
        </p:spPr>
        <p:txBody>
          <a:bodyPr>
            <a:noAutofit/>
          </a:bodyPr>
          <a:lstStyle/>
          <a:p>
            <a:r>
              <a:rPr lang="en-US" sz="1300" b="1" dirty="0" err="1">
                <a:solidFill>
                  <a:srgbClr val="FFFFFF"/>
                </a:solidFill>
              </a:rPr>
              <a:t>Laparatomy</a:t>
            </a:r>
            <a:r>
              <a:rPr lang="en-US" sz="1300" b="1" dirty="0">
                <a:solidFill>
                  <a:srgbClr val="FFFFFF"/>
                </a:solidFill>
              </a:rPr>
              <a:t> Findings</a:t>
            </a:r>
            <a:r>
              <a:rPr lang="en-US" sz="1300" dirty="0">
                <a:solidFill>
                  <a:srgbClr val="FFFFFF"/>
                </a:solidFill>
              </a:rPr>
              <a:t>:</a:t>
            </a:r>
          </a:p>
          <a:p>
            <a:r>
              <a:rPr lang="en-US" sz="1300" dirty="0">
                <a:solidFill>
                  <a:srgbClr val="FFFFFF"/>
                </a:solidFill>
              </a:rPr>
              <a:t>Clump of distal small bowel, sigmoid, upper rectum, </a:t>
            </a:r>
            <a:r>
              <a:rPr lang="en-US" sz="1300" dirty="0" err="1">
                <a:solidFill>
                  <a:srgbClr val="FFFFFF"/>
                </a:solidFill>
              </a:rPr>
              <a:t>fibriae</a:t>
            </a:r>
            <a:r>
              <a:rPr lang="en-US" sz="1300" dirty="0">
                <a:solidFill>
                  <a:srgbClr val="FFFFFF"/>
                </a:solidFill>
              </a:rPr>
              <a:t>, fallopian tube and </a:t>
            </a:r>
            <a:r>
              <a:rPr lang="en-US" sz="1300" dirty="0" err="1">
                <a:solidFill>
                  <a:srgbClr val="FFFFFF"/>
                </a:solidFill>
              </a:rPr>
              <a:t>omentum</a:t>
            </a:r>
            <a:r>
              <a:rPr lang="en-US" sz="1300" dirty="0">
                <a:solidFill>
                  <a:srgbClr val="FFFFFF"/>
                </a:solidFill>
              </a:rPr>
              <a:t> at pelvis.</a:t>
            </a:r>
          </a:p>
          <a:p>
            <a:r>
              <a:rPr lang="en-US" sz="1300" dirty="0">
                <a:solidFill>
                  <a:srgbClr val="FFFFFF"/>
                </a:solidFill>
              </a:rPr>
              <a:t>Upon releasing clump, noted sealed perforation at sigmoid, upper rectum and mid rectum with contained </a:t>
            </a:r>
            <a:r>
              <a:rPr lang="en-US" sz="1300" dirty="0" err="1">
                <a:solidFill>
                  <a:srgbClr val="FFFFFF"/>
                </a:solidFill>
              </a:rPr>
              <a:t>faecal</a:t>
            </a:r>
            <a:r>
              <a:rPr lang="en-US" sz="1300" dirty="0">
                <a:solidFill>
                  <a:srgbClr val="FFFFFF"/>
                </a:solidFill>
              </a:rPr>
              <a:t> contamination around pelvic region.</a:t>
            </a:r>
          </a:p>
          <a:p>
            <a:r>
              <a:rPr lang="en-US" sz="1300" dirty="0">
                <a:solidFill>
                  <a:srgbClr val="FFFFFF"/>
                </a:solidFill>
              </a:rPr>
              <a:t>Able to get distal margin around 2 cm from </a:t>
            </a:r>
            <a:r>
              <a:rPr lang="en-US" sz="1300" dirty="0" err="1">
                <a:solidFill>
                  <a:srgbClr val="FFFFFF"/>
                </a:solidFill>
              </a:rPr>
              <a:t>tumour</a:t>
            </a:r>
            <a:r>
              <a:rPr lang="en-US" sz="1300" dirty="0">
                <a:solidFill>
                  <a:srgbClr val="FFFFFF"/>
                </a:solidFill>
              </a:rPr>
              <a:t>. Friable mid rectal-stump closed with contour stapler and defect closed double layer with </a:t>
            </a:r>
            <a:r>
              <a:rPr lang="en-US" sz="1300" dirty="0" err="1">
                <a:solidFill>
                  <a:srgbClr val="FFFFFF"/>
                </a:solidFill>
              </a:rPr>
              <a:t>vicryl</a:t>
            </a:r>
            <a:r>
              <a:rPr lang="en-US" sz="1300" dirty="0">
                <a:solidFill>
                  <a:srgbClr val="FFFFFF"/>
                </a:solidFill>
              </a:rPr>
              <a:t> and </a:t>
            </a:r>
            <a:r>
              <a:rPr lang="en-US" sz="1300" dirty="0" err="1">
                <a:solidFill>
                  <a:srgbClr val="FFFFFF"/>
                </a:solidFill>
              </a:rPr>
              <a:t>prolene</a:t>
            </a:r>
            <a:r>
              <a:rPr lang="en-US" sz="1300" dirty="0">
                <a:solidFill>
                  <a:srgbClr val="FFFFFF"/>
                </a:solidFill>
              </a:rPr>
              <a:t> suture. Leak Test – Negative.</a:t>
            </a:r>
          </a:p>
          <a:p>
            <a:r>
              <a:rPr lang="en-US" sz="1300" dirty="0">
                <a:solidFill>
                  <a:srgbClr val="FFFFFF"/>
                </a:solidFill>
              </a:rPr>
              <a:t>Serosal tear at </a:t>
            </a:r>
            <a:r>
              <a:rPr lang="en-US" sz="1300" dirty="0" err="1">
                <a:solidFill>
                  <a:srgbClr val="FFFFFF"/>
                </a:solidFill>
              </a:rPr>
              <a:t>desending</a:t>
            </a:r>
            <a:r>
              <a:rPr lang="en-US" sz="1300" dirty="0">
                <a:solidFill>
                  <a:srgbClr val="FFFFFF"/>
                </a:solidFill>
              </a:rPr>
              <a:t> colon repaired with </a:t>
            </a:r>
            <a:r>
              <a:rPr lang="en-US" sz="1300" dirty="0" err="1">
                <a:solidFill>
                  <a:srgbClr val="FFFFFF"/>
                </a:solidFill>
              </a:rPr>
              <a:t>vicryl</a:t>
            </a:r>
            <a:r>
              <a:rPr lang="en-US" sz="1300" dirty="0">
                <a:solidFill>
                  <a:srgbClr val="FFFFFF"/>
                </a:solidFill>
              </a:rPr>
              <a:t>.</a:t>
            </a:r>
          </a:p>
          <a:p>
            <a:r>
              <a:rPr lang="en-US" sz="1300" dirty="0">
                <a:solidFill>
                  <a:srgbClr val="FFFFFF"/>
                </a:solidFill>
              </a:rPr>
              <a:t>Multiple </a:t>
            </a:r>
            <a:r>
              <a:rPr lang="en-US" sz="1300" b="1" dirty="0">
                <a:solidFill>
                  <a:srgbClr val="FFFFFF"/>
                </a:solidFill>
              </a:rPr>
              <a:t>Mesenteric</a:t>
            </a:r>
            <a:r>
              <a:rPr lang="en-US" sz="1300" dirty="0">
                <a:solidFill>
                  <a:srgbClr val="FFFFFF"/>
                </a:solidFill>
              </a:rPr>
              <a:t> and </a:t>
            </a:r>
            <a:r>
              <a:rPr lang="en-US" sz="1300" b="1" dirty="0">
                <a:solidFill>
                  <a:srgbClr val="FFFFFF"/>
                </a:solidFill>
              </a:rPr>
              <a:t>Para-Aortic</a:t>
            </a:r>
            <a:r>
              <a:rPr lang="en-US" sz="1300" dirty="0">
                <a:solidFill>
                  <a:srgbClr val="FFFFFF"/>
                </a:solidFill>
              </a:rPr>
              <a:t> LN, hard and could not be released.</a:t>
            </a:r>
          </a:p>
          <a:p>
            <a:r>
              <a:rPr lang="en-US" sz="1300" dirty="0">
                <a:solidFill>
                  <a:srgbClr val="FFFFFF"/>
                </a:solidFill>
              </a:rPr>
              <a:t>2 small nodules around 0.5cm at anterior surface of liver.</a:t>
            </a:r>
          </a:p>
          <a:p>
            <a:r>
              <a:rPr lang="en-US" sz="1300" dirty="0">
                <a:solidFill>
                  <a:srgbClr val="FFFFFF"/>
                </a:solidFill>
              </a:rPr>
              <a:t>Gynae Team called on Table – Gynae organs inspected.</a:t>
            </a:r>
          </a:p>
          <a:p>
            <a:r>
              <a:rPr lang="en-US" sz="1300" b="1" dirty="0">
                <a:solidFill>
                  <a:srgbClr val="FFFFFF"/>
                </a:solidFill>
              </a:rPr>
              <a:t>21F </a:t>
            </a:r>
            <a:r>
              <a:rPr lang="en-US" sz="1300" dirty="0" err="1">
                <a:solidFill>
                  <a:srgbClr val="FFFFFF"/>
                </a:solidFill>
              </a:rPr>
              <a:t>blake</a:t>
            </a:r>
            <a:r>
              <a:rPr lang="en-US" sz="1300" dirty="0">
                <a:solidFill>
                  <a:srgbClr val="FFFFFF"/>
                </a:solidFill>
              </a:rPr>
              <a:t> drain inserted at </a:t>
            </a:r>
            <a:r>
              <a:rPr lang="en-US" sz="1300" b="1" dirty="0">
                <a:solidFill>
                  <a:srgbClr val="FFFFFF"/>
                </a:solidFill>
              </a:rPr>
              <a:t>Pelvis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C40D1886-611C-45B5-A623-C1176CBBE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3598" y="441112"/>
            <a:ext cx="4724400" cy="597577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55734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CF6ED-59BF-4969-951A-9E6AF80D5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Background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3F5BB-F8DA-401D-B644-171D80075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40/M/F – Otherwise Well</a:t>
            </a:r>
          </a:p>
          <a:p>
            <a:r>
              <a:rPr lang="en-MY" dirty="0"/>
              <a:t>First Presentation : 12/11/2018 – 20/11/2018</a:t>
            </a:r>
          </a:p>
          <a:p>
            <a:r>
              <a:rPr lang="en-MY" dirty="0"/>
              <a:t>Presenting Complain </a:t>
            </a:r>
          </a:p>
          <a:p>
            <a:pPr lvl="1"/>
            <a:r>
              <a:rPr lang="en-MY" dirty="0"/>
              <a:t>Intermittent Generalised Abdominal Pain for 8/12 (since April 2018). Initially tolerable, and relieved after BO.</a:t>
            </a:r>
          </a:p>
          <a:p>
            <a:pPr lvl="1"/>
            <a:r>
              <a:rPr lang="en-MY" dirty="0"/>
              <a:t>Altered Bowel Habit – constipation alternated with passing loose stool for 2 moths.</a:t>
            </a:r>
          </a:p>
          <a:p>
            <a:pPr lvl="1"/>
            <a:r>
              <a:rPr lang="en-MY" dirty="0"/>
              <a:t>Poor Appetite and Unintentional Weight Loss of 20 KG in 2 months (85-65KG)</a:t>
            </a:r>
          </a:p>
          <a:p>
            <a:pPr lvl="1"/>
            <a:r>
              <a:rPr lang="en-MY" dirty="0"/>
              <a:t>In May 2018 went to private medical centre for severe abdominal pain – treated as dyspepsia.</a:t>
            </a:r>
          </a:p>
          <a:p>
            <a:pPr marL="457200" lvl="1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978518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ABD90-64B3-416D-970E-F7AFCCE4A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Intraoperative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0CAD9-C305-4EBF-8987-2DF8E5653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MY" dirty="0"/>
              <a:t>Intraoperative Fluids:</a:t>
            </a:r>
          </a:p>
          <a:p>
            <a:pPr lvl="1"/>
            <a:r>
              <a:rPr lang="en-MY" dirty="0"/>
              <a:t>Hartman 4 Pints 2L</a:t>
            </a:r>
          </a:p>
          <a:p>
            <a:pPr lvl="1"/>
            <a:r>
              <a:rPr lang="en-MY" dirty="0" err="1"/>
              <a:t>Gelafusine</a:t>
            </a:r>
            <a:r>
              <a:rPr lang="en-MY" dirty="0"/>
              <a:t> 2 pints 1L</a:t>
            </a:r>
          </a:p>
          <a:p>
            <a:pPr lvl="1"/>
            <a:r>
              <a:rPr lang="en-MY" dirty="0"/>
              <a:t>Normal Saline 2 pints 1L</a:t>
            </a:r>
          </a:p>
          <a:p>
            <a:r>
              <a:rPr lang="en-MY" dirty="0"/>
              <a:t>Blood Products</a:t>
            </a:r>
          </a:p>
          <a:p>
            <a:pPr lvl="1"/>
            <a:r>
              <a:rPr lang="en-MY" dirty="0"/>
              <a:t>1 pint packed cell</a:t>
            </a:r>
          </a:p>
          <a:p>
            <a:r>
              <a:rPr lang="en-MY" dirty="0"/>
              <a:t>BP Range 110-160/70-80 PR 90-110</a:t>
            </a:r>
          </a:p>
          <a:p>
            <a:r>
              <a:rPr lang="en-MY" dirty="0"/>
              <a:t>Urine Output 900CC. </a:t>
            </a:r>
          </a:p>
          <a:p>
            <a:r>
              <a:rPr lang="en-MY" dirty="0"/>
              <a:t>Blood Loss Not Documented</a:t>
            </a:r>
          </a:p>
          <a:p>
            <a:endParaRPr lang="en-MY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5190EC2-55D2-41E9-A970-404E48463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479437"/>
              </p:ext>
            </p:extLst>
          </p:nvPr>
        </p:nvGraphicFramePr>
        <p:xfrm>
          <a:off x="6889103" y="1940767"/>
          <a:ext cx="2637453" cy="4371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151">
                  <a:extLst>
                    <a:ext uri="{9D8B030D-6E8A-4147-A177-3AD203B41FA5}">
                      <a16:colId xmlns:a16="http://schemas.microsoft.com/office/drawing/2014/main" val="2137408149"/>
                    </a:ext>
                  </a:extLst>
                </a:gridCol>
                <a:gridCol w="879151">
                  <a:extLst>
                    <a:ext uri="{9D8B030D-6E8A-4147-A177-3AD203B41FA5}">
                      <a16:colId xmlns:a16="http://schemas.microsoft.com/office/drawing/2014/main" val="2804812041"/>
                    </a:ext>
                  </a:extLst>
                </a:gridCol>
                <a:gridCol w="879151">
                  <a:extLst>
                    <a:ext uri="{9D8B030D-6E8A-4147-A177-3AD203B41FA5}">
                      <a16:colId xmlns:a16="http://schemas.microsoft.com/office/drawing/2014/main" val="314627529"/>
                    </a:ext>
                  </a:extLst>
                </a:gridCol>
              </a:tblGrid>
              <a:tr h="624525">
                <a:tc>
                  <a:txBody>
                    <a:bodyPr/>
                    <a:lstStyle/>
                    <a:p>
                      <a:r>
                        <a:rPr lang="en-MY" dirty="0"/>
                        <a:t>ABG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1305H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1546H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208416"/>
                  </a:ext>
                </a:extLst>
              </a:tr>
              <a:tr h="624525">
                <a:tc>
                  <a:txBody>
                    <a:bodyPr/>
                    <a:lstStyle/>
                    <a:p>
                      <a:r>
                        <a:rPr lang="en-MY" dirty="0"/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7.456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7.380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997916"/>
                  </a:ext>
                </a:extLst>
              </a:tr>
              <a:tr h="624525">
                <a:tc>
                  <a:txBody>
                    <a:bodyPr/>
                    <a:lstStyle/>
                    <a:p>
                      <a:r>
                        <a:rPr lang="en-MY" dirty="0"/>
                        <a:t>pCO2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30.4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34.4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30017"/>
                  </a:ext>
                </a:extLst>
              </a:tr>
              <a:tr h="624525">
                <a:tc>
                  <a:txBody>
                    <a:bodyPr/>
                    <a:lstStyle/>
                    <a:p>
                      <a:r>
                        <a:rPr lang="en-MY" dirty="0"/>
                        <a:t>pO2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218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639049"/>
                  </a:ext>
                </a:extLst>
              </a:tr>
              <a:tr h="624525">
                <a:tc>
                  <a:txBody>
                    <a:bodyPr/>
                    <a:lstStyle/>
                    <a:p>
                      <a:r>
                        <a:rPr lang="en-MY" dirty="0"/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-2.2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-4.4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800418"/>
                  </a:ext>
                </a:extLst>
              </a:tr>
              <a:tr h="624525">
                <a:tc>
                  <a:txBody>
                    <a:bodyPr/>
                    <a:lstStyle/>
                    <a:p>
                      <a:r>
                        <a:rPr lang="en-MY" dirty="0"/>
                        <a:t>HCO3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363368"/>
                  </a:ext>
                </a:extLst>
              </a:tr>
              <a:tr h="624525">
                <a:tc>
                  <a:txBody>
                    <a:bodyPr/>
                    <a:lstStyle/>
                    <a:p>
                      <a:r>
                        <a:rPr lang="en-MY" dirty="0"/>
                        <a:t>Lac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931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2117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2C937-5E9F-4017-AE59-8511D5598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Post-Operative Phase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ACDB3-B5F5-4862-ABE7-BC987B7B3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MY" dirty="0"/>
              <a:t>Post Operatively Nursed in 3U. Antibiotics escalated to IV </a:t>
            </a:r>
            <a:r>
              <a:rPr lang="en-MY" dirty="0" err="1"/>
              <a:t>Tazosin</a:t>
            </a:r>
            <a:r>
              <a:rPr lang="en-MY" dirty="0"/>
              <a:t> with Flagyl.</a:t>
            </a:r>
          </a:p>
          <a:p>
            <a:r>
              <a:rPr lang="en-MY" dirty="0"/>
              <a:t>Reviewed 3H post operatively</a:t>
            </a:r>
          </a:p>
          <a:p>
            <a:r>
              <a:rPr lang="en-MY" dirty="0"/>
              <a:t>BP 101/67 PR 119, SPO2 100% UNDER RA, Temp 37 *C</a:t>
            </a:r>
          </a:p>
          <a:p>
            <a:r>
              <a:rPr lang="en-MY" dirty="0"/>
              <a:t>O/e Abdomen soft, not distended. Stoma Pink. Drain </a:t>
            </a:r>
            <a:r>
              <a:rPr lang="en-MY" dirty="0" err="1"/>
              <a:t>haemoserous</a:t>
            </a:r>
            <a:r>
              <a:rPr lang="en-MY" dirty="0"/>
              <a:t> in tubing.</a:t>
            </a:r>
          </a:p>
          <a:p>
            <a:r>
              <a:rPr lang="en-MY" dirty="0"/>
              <a:t>FBC Stat – HB 11.5 -&gt; 10.6 WC 17.76 PLT 431.</a:t>
            </a:r>
          </a:p>
          <a:p>
            <a:r>
              <a:rPr lang="en-MY" dirty="0"/>
              <a:t>Noted at 11.50 PM Urine output @ 10pm 100cc, at 11 PM in tubing. On Maintenance 5 pints. Previously given 1 pint Hartman.</a:t>
            </a:r>
          </a:p>
          <a:p>
            <a:r>
              <a:rPr lang="en-MY" dirty="0"/>
              <a:t>Bp 98/66, PR 108, T 37*c pH 7.433/pC02 35.6/p02 120/Lac 1.1/Hc03 24.5/BE-0.2 (NP02)</a:t>
            </a:r>
          </a:p>
          <a:p>
            <a:r>
              <a:rPr lang="en-MY" dirty="0"/>
              <a:t>Given 2 pints of </a:t>
            </a:r>
            <a:r>
              <a:rPr lang="en-MY" dirty="0" err="1"/>
              <a:t>Gelafundin</a:t>
            </a:r>
            <a:r>
              <a:rPr lang="en-MY" dirty="0"/>
              <a:t>, and planned for another PC Transfusion. (0040H -&gt; 0250H) and 10mg of Frusemide.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734743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AE264-75DD-4976-B2BE-28D9D435E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Post-Operative Phase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32E56-711E-4DBA-9039-2562EFCA7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MY" dirty="0"/>
              <a:t>The Next Morning 23/1/2019</a:t>
            </a:r>
          </a:p>
          <a:p>
            <a:r>
              <a:rPr lang="en-MY" dirty="0"/>
              <a:t>Urine output 15-20cc/hr overnight. Stoma Nil overnight. Drain 400cc.</a:t>
            </a:r>
          </a:p>
          <a:p>
            <a:r>
              <a:rPr lang="en-MY" dirty="0"/>
              <a:t>BP 99/66 PR 109 U/O – 440cc Morning Shift. PA: Dressing not Soaked, mildly distended. Soft. Tender over op site, sluggish bowel </a:t>
            </a:r>
            <a:r>
              <a:rPr lang="en-MY" dirty="0" err="1"/>
              <a:t>sound.Maintainance</a:t>
            </a:r>
            <a:r>
              <a:rPr lang="en-MY" dirty="0"/>
              <a:t> IVD 5 pints, with 1.5g KCL in each pint.</a:t>
            </a:r>
          </a:p>
          <a:p>
            <a:r>
              <a:rPr lang="en-MY" dirty="0"/>
              <a:t>10 am reviewed by surgeon. Blood noted in stoma bag. INR 1.57. Planned to transfuse 4 units of FFP. Allowed sips of clear fluid and prescribed chest physio. </a:t>
            </a:r>
          </a:p>
          <a:p>
            <a:r>
              <a:rPr lang="en-MY" dirty="0"/>
              <a:t>Planned to transfer to SHDU for close monitoring in view of poor urine output.</a:t>
            </a:r>
          </a:p>
          <a:p>
            <a:r>
              <a:rPr lang="en-MY" dirty="0"/>
              <a:t>CVL Inserted and sent to SHDU</a:t>
            </a:r>
          </a:p>
        </p:txBody>
      </p:sp>
    </p:spTree>
    <p:extLst>
      <p:ext uri="{BB962C8B-B14F-4D97-AF65-F5344CB8AC3E}">
        <p14:creationId xmlns:p14="http://schemas.microsoft.com/office/powerpoint/2010/main" val="1874682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52932-51EB-4225-8063-E1A079091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SHDU	23/1/19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1C0A2-2238-4CBC-8E5E-6E1A2AA16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On Arrival to SHDU BP 110/70 PR 84 TEMP 37 SPO2 95% under NPO2</a:t>
            </a:r>
          </a:p>
          <a:p>
            <a:r>
              <a:rPr lang="en-MY" dirty="0"/>
              <a:t>CVP Opening pressure 14</a:t>
            </a:r>
          </a:p>
          <a:p>
            <a:r>
              <a:rPr lang="en-MY" dirty="0"/>
              <a:t>Pain Score 6/10</a:t>
            </a:r>
          </a:p>
          <a:p>
            <a:r>
              <a:rPr lang="en-MY" dirty="0"/>
              <a:t>U/O 20-30CC/HR Increased to 70cc/hr after Lasix</a:t>
            </a:r>
          </a:p>
          <a:p>
            <a:r>
              <a:rPr lang="en-MY" dirty="0"/>
              <a:t>Blake Drain 54cc (serous)</a:t>
            </a:r>
          </a:p>
          <a:p>
            <a:r>
              <a:rPr lang="en-MY" dirty="0"/>
              <a:t>Stoma 5cc (mucous)</a:t>
            </a:r>
          </a:p>
          <a:p>
            <a:r>
              <a:rPr lang="en-MY" dirty="0"/>
              <a:t>First Day Positive Balance 1198</a:t>
            </a:r>
          </a:p>
        </p:txBody>
      </p:sp>
    </p:spTree>
    <p:extLst>
      <p:ext uri="{BB962C8B-B14F-4D97-AF65-F5344CB8AC3E}">
        <p14:creationId xmlns:p14="http://schemas.microsoft.com/office/powerpoint/2010/main" val="3014036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0282B-FB5B-4979-BD62-5250C05F5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SHDU 24/01/19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1524F-3453-45D5-9459-1E59828F0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MY" dirty="0"/>
              <a:t>POD2</a:t>
            </a:r>
          </a:p>
          <a:p>
            <a:r>
              <a:rPr lang="en-MY" dirty="0"/>
              <a:t>BP 117/68, PR 112, CVP 17. T – 36.7 *C U/O 20-25CC/HR +1198 Balance</a:t>
            </a:r>
          </a:p>
          <a:p>
            <a:r>
              <a:rPr lang="en-MY" dirty="0"/>
              <a:t>PA : Soft, mild tenderness over </a:t>
            </a:r>
            <a:r>
              <a:rPr lang="en-MY" dirty="0" err="1"/>
              <a:t>opsite</a:t>
            </a:r>
            <a:r>
              <a:rPr lang="en-MY" dirty="0"/>
              <a:t>. Drain 54cc </a:t>
            </a:r>
            <a:r>
              <a:rPr lang="en-MY" dirty="0" err="1"/>
              <a:t>Haemoserous</a:t>
            </a:r>
            <a:r>
              <a:rPr lang="en-MY" dirty="0"/>
              <a:t>. Stoma not functioning, however appears viable.</a:t>
            </a:r>
          </a:p>
          <a:p>
            <a:r>
              <a:rPr lang="en-MY" dirty="0"/>
              <a:t>HB 10.3 /WC 14 / PLT 228 / Alb17</a:t>
            </a:r>
          </a:p>
          <a:p>
            <a:r>
              <a:rPr lang="en-MY" dirty="0"/>
              <a:t>Planned for Human Albumin 20%. Allowed Nourishing Fluid. Referred Dietician for ONS (Ensure). Transfuse 1 pint packed cell, with IV Lasix 20mg In between transfusion. 1G KCL in 4 pints maintenance. </a:t>
            </a:r>
          </a:p>
          <a:p>
            <a:r>
              <a:rPr lang="en-MY" dirty="0"/>
              <a:t>PCA Off by APS</a:t>
            </a:r>
          </a:p>
          <a:p>
            <a:r>
              <a:rPr lang="en-MY" dirty="0"/>
              <a:t>Urine Output Increase to 50-70cc/hr after transfusion and frusemide. 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656968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BF13C-FC5F-44B4-A965-A64828E28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Summary of IX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2607D68-06F2-4232-835E-09FE052A49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9986654"/>
              </p:ext>
            </p:extLst>
          </p:nvPr>
        </p:nvGraphicFramePr>
        <p:xfrm>
          <a:off x="4033933" y="1825599"/>
          <a:ext cx="4124133" cy="499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791">
                  <a:extLst>
                    <a:ext uri="{9D8B030D-6E8A-4147-A177-3AD203B41FA5}">
                      <a16:colId xmlns:a16="http://schemas.microsoft.com/office/drawing/2014/main" val="2137408149"/>
                    </a:ext>
                  </a:extLst>
                </a:gridCol>
                <a:gridCol w="1017114">
                  <a:extLst>
                    <a:ext uri="{9D8B030D-6E8A-4147-A177-3AD203B41FA5}">
                      <a16:colId xmlns:a16="http://schemas.microsoft.com/office/drawing/2014/main" val="2804812041"/>
                    </a:ext>
                  </a:extLst>
                </a:gridCol>
                <a:gridCol w="1017114">
                  <a:extLst>
                    <a:ext uri="{9D8B030D-6E8A-4147-A177-3AD203B41FA5}">
                      <a16:colId xmlns:a16="http://schemas.microsoft.com/office/drawing/2014/main" val="314627529"/>
                    </a:ext>
                  </a:extLst>
                </a:gridCol>
                <a:gridCol w="1017114">
                  <a:extLst>
                    <a:ext uri="{9D8B030D-6E8A-4147-A177-3AD203B41FA5}">
                      <a16:colId xmlns:a16="http://schemas.microsoft.com/office/drawing/2014/main" val="2774401715"/>
                    </a:ext>
                  </a:extLst>
                </a:gridCol>
              </a:tblGrid>
              <a:tr h="624525">
                <a:tc>
                  <a:txBody>
                    <a:bodyPr/>
                    <a:lstStyle/>
                    <a:p>
                      <a:r>
                        <a:rPr lang="en-MY" dirty="0"/>
                        <a:t>ABG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0625H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1213H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0340H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208416"/>
                  </a:ext>
                </a:extLst>
              </a:tr>
              <a:tr h="624525">
                <a:tc>
                  <a:txBody>
                    <a:bodyPr/>
                    <a:lstStyle/>
                    <a:p>
                      <a:r>
                        <a:rPr lang="en-MY" dirty="0"/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7.458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7.510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7.444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997916"/>
                  </a:ext>
                </a:extLst>
              </a:tr>
              <a:tr h="624525">
                <a:tc>
                  <a:txBody>
                    <a:bodyPr/>
                    <a:lstStyle/>
                    <a:p>
                      <a:r>
                        <a:rPr lang="en-MY" dirty="0"/>
                        <a:t>pCO2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40.0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34.8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40.5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30017"/>
                  </a:ext>
                </a:extLst>
              </a:tr>
              <a:tr h="624525">
                <a:tc>
                  <a:txBody>
                    <a:bodyPr/>
                    <a:lstStyle/>
                    <a:p>
                      <a:r>
                        <a:rPr lang="en-MY" dirty="0"/>
                        <a:t>pO2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639049"/>
                  </a:ext>
                </a:extLst>
              </a:tr>
              <a:tr h="624525">
                <a:tc>
                  <a:txBody>
                    <a:bodyPr/>
                    <a:lstStyle/>
                    <a:p>
                      <a:r>
                        <a:rPr lang="en-MY" dirty="0"/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800418"/>
                  </a:ext>
                </a:extLst>
              </a:tr>
              <a:tr h="624525">
                <a:tc>
                  <a:txBody>
                    <a:bodyPr/>
                    <a:lstStyle/>
                    <a:p>
                      <a:r>
                        <a:rPr lang="en-MY" dirty="0"/>
                        <a:t>HCO3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28.2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28.8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27.5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363368"/>
                  </a:ext>
                </a:extLst>
              </a:tr>
              <a:tr h="624525">
                <a:tc>
                  <a:txBody>
                    <a:bodyPr/>
                    <a:lstStyle/>
                    <a:p>
                      <a:r>
                        <a:rPr lang="en-MY" dirty="0"/>
                        <a:t>Lac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0.85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931328"/>
                  </a:ext>
                </a:extLst>
              </a:tr>
              <a:tr h="624525"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NP02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VM40%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VM40%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649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03285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4ECFA-0476-4D7E-87C0-DE0E82AEC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Summary of 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5BC4F-8159-4F6A-86BD-DF4261AB1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53AAD09-73DF-43F7-B568-D86F3BF5B9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4471540"/>
              </p:ext>
            </p:extLst>
          </p:nvPr>
        </p:nvGraphicFramePr>
        <p:xfrm>
          <a:off x="1268452" y="1680632"/>
          <a:ext cx="9655095" cy="5057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1019">
                  <a:extLst>
                    <a:ext uri="{9D8B030D-6E8A-4147-A177-3AD203B41FA5}">
                      <a16:colId xmlns:a16="http://schemas.microsoft.com/office/drawing/2014/main" val="15180747"/>
                    </a:ext>
                  </a:extLst>
                </a:gridCol>
                <a:gridCol w="1931019">
                  <a:extLst>
                    <a:ext uri="{9D8B030D-6E8A-4147-A177-3AD203B41FA5}">
                      <a16:colId xmlns:a16="http://schemas.microsoft.com/office/drawing/2014/main" val="3598081675"/>
                    </a:ext>
                  </a:extLst>
                </a:gridCol>
                <a:gridCol w="1931019">
                  <a:extLst>
                    <a:ext uri="{9D8B030D-6E8A-4147-A177-3AD203B41FA5}">
                      <a16:colId xmlns:a16="http://schemas.microsoft.com/office/drawing/2014/main" val="916424405"/>
                    </a:ext>
                  </a:extLst>
                </a:gridCol>
                <a:gridCol w="1931019">
                  <a:extLst>
                    <a:ext uri="{9D8B030D-6E8A-4147-A177-3AD203B41FA5}">
                      <a16:colId xmlns:a16="http://schemas.microsoft.com/office/drawing/2014/main" val="3072507624"/>
                    </a:ext>
                  </a:extLst>
                </a:gridCol>
                <a:gridCol w="1931019">
                  <a:extLst>
                    <a:ext uri="{9D8B030D-6E8A-4147-A177-3AD203B41FA5}">
                      <a16:colId xmlns:a16="http://schemas.microsoft.com/office/drawing/2014/main" val="2319852516"/>
                    </a:ext>
                  </a:extLst>
                </a:gridCol>
              </a:tblGrid>
              <a:tr h="389015">
                <a:tc>
                  <a:txBody>
                    <a:bodyPr/>
                    <a:lstStyle/>
                    <a:p>
                      <a:r>
                        <a:rPr lang="en-MY" dirty="0"/>
                        <a:t>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22/01/19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23/01/19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24/01/19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25/01/19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563740"/>
                  </a:ext>
                </a:extLst>
              </a:tr>
              <a:tr h="389015">
                <a:tc>
                  <a:txBody>
                    <a:bodyPr/>
                    <a:lstStyle/>
                    <a:p>
                      <a:r>
                        <a:rPr lang="en-MY" dirty="0"/>
                        <a:t>HB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391484"/>
                  </a:ext>
                </a:extLst>
              </a:tr>
              <a:tr h="389015">
                <a:tc>
                  <a:txBody>
                    <a:bodyPr/>
                    <a:lstStyle/>
                    <a:p>
                      <a:r>
                        <a:rPr lang="en-MY" dirty="0"/>
                        <a:t>WC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17.76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16.15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11.7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718659"/>
                  </a:ext>
                </a:extLst>
              </a:tr>
              <a:tr h="389015">
                <a:tc>
                  <a:txBody>
                    <a:bodyPr/>
                    <a:lstStyle/>
                    <a:p>
                      <a:r>
                        <a:rPr lang="en-MY" dirty="0"/>
                        <a:t>PLT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431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389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228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274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793115"/>
                  </a:ext>
                </a:extLst>
              </a:tr>
              <a:tr h="389015">
                <a:tc>
                  <a:txBody>
                    <a:bodyPr/>
                    <a:lstStyle/>
                    <a:p>
                      <a:r>
                        <a:rPr lang="en-MY" dirty="0"/>
                        <a:t>INR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1.57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1.43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195053"/>
                  </a:ext>
                </a:extLst>
              </a:tr>
              <a:tr h="389015">
                <a:tc>
                  <a:txBody>
                    <a:bodyPr/>
                    <a:lstStyle/>
                    <a:p>
                      <a:r>
                        <a:rPr lang="en-MY" dirty="0"/>
                        <a:t>APTT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45.0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36.90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42.0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333788"/>
                  </a:ext>
                </a:extLst>
              </a:tr>
              <a:tr h="389015">
                <a:tc>
                  <a:txBody>
                    <a:bodyPr/>
                    <a:lstStyle/>
                    <a:p>
                      <a:r>
                        <a:rPr lang="en-MY" dirty="0"/>
                        <a:t>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16.20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17.30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951747"/>
                  </a:ext>
                </a:extLst>
              </a:tr>
              <a:tr h="389015">
                <a:tc>
                  <a:txBody>
                    <a:bodyPr/>
                    <a:lstStyle/>
                    <a:p>
                      <a:r>
                        <a:rPr lang="en-MY" dirty="0"/>
                        <a:t>Urea/</a:t>
                      </a:r>
                      <a:r>
                        <a:rPr lang="en-MY" dirty="0" err="1"/>
                        <a:t>Creat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2.1/46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4.4/45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4.0/43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609146"/>
                  </a:ext>
                </a:extLst>
              </a:tr>
              <a:tr h="389015">
                <a:tc>
                  <a:txBody>
                    <a:bodyPr/>
                    <a:lstStyle/>
                    <a:p>
                      <a:r>
                        <a:rPr lang="en-MY" dirty="0"/>
                        <a:t>ALB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521605"/>
                  </a:ext>
                </a:extLst>
              </a:tr>
              <a:tr h="389015">
                <a:tc>
                  <a:txBody>
                    <a:bodyPr/>
                    <a:lstStyle/>
                    <a:p>
                      <a:r>
                        <a:rPr lang="en-MY" dirty="0"/>
                        <a:t>P04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0.78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019767"/>
                  </a:ext>
                </a:extLst>
              </a:tr>
              <a:tr h="389015">
                <a:tc>
                  <a:txBody>
                    <a:bodyPr/>
                    <a:lstStyle/>
                    <a:p>
                      <a:r>
                        <a:rPr lang="en-MY" dirty="0"/>
                        <a:t>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0.73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0.93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0.79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616129"/>
                  </a:ext>
                </a:extLst>
              </a:tr>
              <a:tr h="389015">
                <a:tc>
                  <a:txBody>
                    <a:bodyPr/>
                    <a:lstStyle/>
                    <a:p>
                      <a:r>
                        <a:rPr lang="en-MY" dirty="0"/>
                        <a:t>CA2+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1.70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04359"/>
                  </a:ext>
                </a:extLst>
              </a:tr>
              <a:tr h="389015">
                <a:tc>
                  <a:txBody>
                    <a:bodyPr/>
                    <a:lstStyle/>
                    <a:p>
                      <a:r>
                        <a:rPr lang="en-MY" dirty="0"/>
                        <a:t>K+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785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5406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9AD89-EEB5-4242-8B66-9CFFA6290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SHDU 25/01/19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877F9-890F-4968-8CD3-CB5EE0BED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Around 0245H patient complained of abdominal pain. Generalised, pain score 6/10. Pain had started after cessation of PCA Morphine</a:t>
            </a:r>
          </a:p>
          <a:p>
            <a:r>
              <a:rPr lang="en-MY" dirty="0"/>
              <a:t>BP 120/80 PR 70 T 36.2*c</a:t>
            </a:r>
          </a:p>
          <a:p>
            <a:r>
              <a:rPr lang="en-MY" dirty="0"/>
              <a:t>O/E Abdomen soft, tender over lower abdomen. Stoma Minimal </a:t>
            </a:r>
            <a:r>
              <a:rPr lang="en-MY" dirty="0" err="1"/>
              <a:t>Haemoserous</a:t>
            </a:r>
            <a:r>
              <a:rPr lang="en-MY" dirty="0"/>
              <a:t>. </a:t>
            </a:r>
          </a:p>
          <a:p>
            <a:r>
              <a:rPr lang="en-MY" dirty="0"/>
              <a:t>Served </a:t>
            </a:r>
            <a:r>
              <a:rPr lang="en-MY" dirty="0" err="1"/>
              <a:t>dynastat</a:t>
            </a:r>
            <a:r>
              <a:rPr lang="en-MY" dirty="0"/>
              <a:t> and patient was subsequently able to sleep with improving abdominal pain.</a:t>
            </a:r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1188414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76AC2-F64E-405A-90DB-CED3556F8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SHDU 25/01/2019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4B967-C714-4DB2-A932-AD8ECEDB0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Review by MO at 0945H</a:t>
            </a:r>
          </a:p>
          <a:p>
            <a:r>
              <a:rPr lang="en-MY" dirty="0"/>
              <a:t>Intermittent abdominal pain over Op site. Otherwise tolerating nourishing fluid, no vomiting.</a:t>
            </a:r>
          </a:p>
          <a:p>
            <a:r>
              <a:rPr lang="en-MY" dirty="0"/>
              <a:t>BP 115/78 PR 71 T 36.7*C U/0 30CC/Hr. CVP 12. (+</a:t>
            </a:r>
            <a:r>
              <a:rPr lang="en-MY" dirty="0" err="1"/>
              <a:t>ve</a:t>
            </a:r>
            <a:r>
              <a:rPr lang="en-MY" dirty="0"/>
              <a:t> balance 1775)</a:t>
            </a:r>
          </a:p>
          <a:p>
            <a:r>
              <a:rPr lang="en-MY" dirty="0"/>
              <a:t>PA :Wound clean and dry. No Pus. Stoma Not functioning yet. Minimal Mucous. Drain 300cc </a:t>
            </a:r>
            <a:r>
              <a:rPr lang="en-MY" dirty="0" err="1"/>
              <a:t>Billious</a:t>
            </a:r>
            <a:r>
              <a:rPr lang="en-MY" dirty="0"/>
              <a:t>.</a:t>
            </a:r>
          </a:p>
          <a:p>
            <a:r>
              <a:rPr lang="en-MY" dirty="0"/>
              <a:t>Given Hartman Bolus – Urine Output Improve. VM02 40% Reduced to NP02.</a:t>
            </a:r>
          </a:p>
          <a:p>
            <a:r>
              <a:rPr lang="en-MY" dirty="0"/>
              <a:t>KIV For CT SCAN after discuss with Surgeon</a:t>
            </a:r>
          </a:p>
          <a:p>
            <a:pPr marL="0" indent="0">
              <a:buNone/>
            </a:pPr>
            <a:endParaRPr lang="en-MY" dirty="0"/>
          </a:p>
          <a:p>
            <a:endParaRPr lang="en-MY" dirty="0"/>
          </a:p>
          <a:p>
            <a:endParaRPr lang="en-MY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798C6A8-2971-4B3B-B22A-13158012C5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769295"/>
              </p:ext>
            </p:extLst>
          </p:nvPr>
        </p:nvGraphicFramePr>
        <p:xfrm>
          <a:off x="10113834" y="2289267"/>
          <a:ext cx="1846424" cy="4044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3212">
                  <a:extLst>
                    <a:ext uri="{9D8B030D-6E8A-4147-A177-3AD203B41FA5}">
                      <a16:colId xmlns:a16="http://schemas.microsoft.com/office/drawing/2014/main" val="712456179"/>
                    </a:ext>
                  </a:extLst>
                </a:gridCol>
                <a:gridCol w="923212">
                  <a:extLst>
                    <a:ext uri="{9D8B030D-6E8A-4147-A177-3AD203B41FA5}">
                      <a16:colId xmlns:a16="http://schemas.microsoft.com/office/drawing/2014/main" val="23440471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MY" dirty="0"/>
                        <a:t>ABG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0700H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766707"/>
                  </a:ext>
                </a:extLst>
              </a:tr>
              <a:tr h="735801">
                <a:tc>
                  <a:txBody>
                    <a:bodyPr/>
                    <a:lstStyle/>
                    <a:p>
                      <a:r>
                        <a:rPr lang="en-MY" dirty="0"/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7.45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00943"/>
                  </a:ext>
                </a:extLst>
              </a:tr>
              <a:tr h="735801">
                <a:tc>
                  <a:txBody>
                    <a:bodyPr/>
                    <a:lstStyle/>
                    <a:p>
                      <a:r>
                        <a:rPr lang="en-MY" dirty="0"/>
                        <a:t>p02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55205"/>
                  </a:ext>
                </a:extLst>
              </a:tr>
              <a:tr h="735801">
                <a:tc>
                  <a:txBody>
                    <a:bodyPr/>
                    <a:lstStyle/>
                    <a:p>
                      <a:r>
                        <a:rPr lang="en-MY" dirty="0"/>
                        <a:t>pC02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394528"/>
                  </a:ext>
                </a:extLst>
              </a:tr>
              <a:tr h="735801">
                <a:tc>
                  <a:txBody>
                    <a:bodyPr/>
                    <a:lstStyle/>
                    <a:p>
                      <a:r>
                        <a:rPr lang="en-MY" dirty="0"/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287011"/>
                  </a:ext>
                </a:extLst>
              </a:tr>
              <a:tr h="735801">
                <a:tc>
                  <a:txBody>
                    <a:bodyPr/>
                    <a:lstStyle/>
                    <a:p>
                      <a:r>
                        <a:rPr lang="en-MY" dirty="0"/>
                        <a:t>HCO3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916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8533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70AA6-8226-415F-B543-A53736017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SHDU 25/01/19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D50DE-E75C-47C3-8E79-3B274B03A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MY" dirty="0"/>
              <a:t>Discussed with Surgeon, For CT Abdomen with Oral and IV Contrast</a:t>
            </a:r>
          </a:p>
          <a:p>
            <a:r>
              <a:rPr lang="en-MY" dirty="0"/>
              <a:t>CT SCAN Done 1600H</a:t>
            </a:r>
          </a:p>
          <a:p>
            <a:pPr lvl="1"/>
            <a:r>
              <a:rPr lang="en-MY" dirty="0"/>
              <a:t>No Extravasation of Contrast</a:t>
            </a:r>
          </a:p>
          <a:p>
            <a:pPr lvl="1"/>
            <a:r>
              <a:rPr lang="en-MY" dirty="0"/>
              <a:t>Liver Lesion Segment 2&amp;4</a:t>
            </a:r>
          </a:p>
          <a:p>
            <a:pPr lvl="1"/>
            <a:r>
              <a:rPr lang="en-MY" dirty="0"/>
              <a:t>B/L Pleural effusion with pneumonic changes</a:t>
            </a:r>
          </a:p>
          <a:p>
            <a:pPr lvl="1"/>
            <a:r>
              <a:rPr lang="en-MY" dirty="0"/>
              <a:t>Small collection over drain site – intramuscular in nature</a:t>
            </a:r>
          </a:p>
          <a:p>
            <a:pPr lvl="1"/>
            <a:r>
              <a:rPr lang="en-MY" dirty="0"/>
              <a:t>CBD Not dilated, Gallstone in Gallbladder</a:t>
            </a:r>
          </a:p>
          <a:p>
            <a:pPr lvl="1"/>
            <a:r>
              <a:rPr lang="en-MY" dirty="0"/>
              <a:t>Dilated Stomach and </a:t>
            </a:r>
            <a:r>
              <a:rPr lang="en-MY" dirty="0" err="1"/>
              <a:t>Jejenum</a:t>
            </a:r>
            <a:r>
              <a:rPr lang="en-MY" dirty="0"/>
              <a:t> (5cm)</a:t>
            </a:r>
          </a:p>
          <a:p>
            <a:pPr marL="457200" lvl="1" indent="0">
              <a:buNone/>
            </a:pPr>
            <a:r>
              <a:rPr lang="en-MY" dirty="0"/>
              <a:t>Plan for RT insertion, free flow and 4 hourly estimate. Continue Antibiotics.  Maintain urine output at least 0.5cc/hr (40-50cc/hr) </a:t>
            </a:r>
          </a:p>
        </p:txBody>
      </p:sp>
    </p:spTree>
    <p:extLst>
      <p:ext uri="{BB962C8B-B14F-4D97-AF65-F5344CB8AC3E}">
        <p14:creationId xmlns:p14="http://schemas.microsoft.com/office/powerpoint/2010/main" val="1415622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BD204-D814-403E-B3E3-640A5B4EE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Initial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D59A9-92AA-46D3-BB2D-84462AA8B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Came to Emergency department on 12/11/2018 </a:t>
            </a:r>
          </a:p>
          <a:p>
            <a:r>
              <a:rPr lang="en-MY" dirty="0"/>
              <a:t>Complain of epigastric pain for 5 days</a:t>
            </a:r>
          </a:p>
          <a:p>
            <a:pPr lvl="1"/>
            <a:r>
              <a:rPr lang="en-MY" dirty="0"/>
              <a:t>Colicky In Nature</a:t>
            </a:r>
          </a:p>
          <a:p>
            <a:pPr lvl="1"/>
            <a:r>
              <a:rPr lang="en-MY" dirty="0"/>
              <a:t>Radiate to LIF and became generalised</a:t>
            </a:r>
          </a:p>
          <a:p>
            <a:pPr lvl="1"/>
            <a:r>
              <a:rPr lang="en-MY" dirty="0"/>
              <a:t>Vomiting &gt;3 episodes per day. Greenish Vomitus</a:t>
            </a:r>
          </a:p>
          <a:p>
            <a:pPr lvl="1"/>
            <a:r>
              <a:rPr lang="en-MY" dirty="0"/>
              <a:t>Able to BO Daily, soft stool, no blood.</a:t>
            </a:r>
          </a:p>
          <a:p>
            <a:pPr lvl="1"/>
            <a:r>
              <a:rPr lang="en-MY" dirty="0"/>
              <a:t>Otherwise no fever, no diarrhoea </a:t>
            </a:r>
          </a:p>
          <a:p>
            <a:pPr marL="457200" lvl="1" indent="0">
              <a:buNone/>
            </a:pPr>
            <a:endParaRPr lang="en-MY" dirty="0"/>
          </a:p>
          <a:p>
            <a:pPr marL="457200" lvl="1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433703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E3A12-8626-46AA-A4D9-5D858A1DD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SHDU 25/01/2019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65CB0-D32F-476D-AFFF-28BFC7970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9 PM Review By Surgeon</a:t>
            </a:r>
          </a:p>
          <a:p>
            <a:r>
              <a:rPr lang="en-MY" dirty="0"/>
              <a:t>BP 107/74, PR 110, T 37*C CVP 10, Urine Output 25-30cc/hr</a:t>
            </a:r>
          </a:p>
          <a:p>
            <a:r>
              <a:rPr lang="en-MY" dirty="0"/>
              <a:t>PA : Soft, tender over right iliac fossa and lumbar region.</a:t>
            </a:r>
          </a:p>
          <a:p>
            <a:r>
              <a:rPr lang="en-MY" dirty="0"/>
              <a:t>Drain : 500cc Small bowel Content. RT Free Flow – 300cc.</a:t>
            </a:r>
          </a:p>
          <a:p>
            <a:r>
              <a:rPr lang="en-MY" dirty="0"/>
              <a:t>Plan – Repeat AXR, aim CVP 8-12. Human Albumin 20%. Post case CM for Exploratory </a:t>
            </a:r>
            <a:r>
              <a:rPr lang="en-MY" dirty="0" err="1"/>
              <a:t>Laparatomy</a:t>
            </a:r>
            <a:r>
              <a:rPr lang="en-MY" dirty="0"/>
              <a:t> and Proceed. For 4 units FFP before surgery. To resuscitate patient overnight.</a:t>
            </a:r>
          </a:p>
        </p:txBody>
      </p:sp>
    </p:spTree>
    <p:extLst>
      <p:ext uri="{BB962C8B-B14F-4D97-AF65-F5344CB8AC3E}">
        <p14:creationId xmlns:p14="http://schemas.microsoft.com/office/powerpoint/2010/main" val="37609669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C3E65-C3E1-4D79-8DF0-34F0A874E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SHDU 26/01/2019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07942-AD3F-42A0-924D-1CF33C671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Review by Surgical MO 0030H</a:t>
            </a:r>
          </a:p>
          <a:p>
            <a:r>
              <a:rPr lang="en-MY" dirty="0"/>
              <a:t>Noted Patient Tachycardic, and </a:t>
            </a:r>
            <a:r>
              <a:rPr lang="en-MY" dirty="0" err="1"/>
              <a:t>tachypnoic</a:t>
            </a:r>
            <a:endParaRPr lang="en-MY" dirty="0"/>
          </a:p>
          <a:p>
            <a:r>
              <a:rPr lang="en-MY" dirty="0"/>
              <a:t>BP 102/70, PR 110, T 37*C, U/0 25CC/HR </a:t>
            </a:r>
          </a:p>
          <a:p>
            <a:r>
              <a:rPr lang="en-MY" dirty="0"/>
              <a:t>PA : Tender over lower abdomen. No Peritonitis. Auscultation Reduce a/e B/L LZ. Drain 200cc small bowel content. CVP 10.5</a:t>
            </a:r>
          </a:p>
          <a:p>
            <a:r>
              <a:rPr lang="en-MY" dirty="0"/>
              <a:t>Repeated AXR – Dilated Small Bowel. No contrast in stoma seen. Contrast Seen in Pelvic Region.</a:t>
            </a:r>
          </a:p>
          <a:p>
            <a:r>
              <a:rPr lang="en-MY" dirty="0"/>
              <a:t>Antibiotics escalated to IV Meropenem. Given IV Lasix 20mg stat (Urine Output Increase 80-100cc/hr)</a:t>
            </a:r>
          </a:p>
        </p:txBody>
      </p:sp>
    </p:spTree>
    <p:extLst>
      <p:ext uri="{BB962C8B-B14F-4D97-AF65-F5344CB8AC3E}">
        <p14:creationId xmlns:p14="http://schemas.microsoft.com/office/powerpoint/2010/main" val="3446594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B36B5-CCB0-4535-8929-925B4BAA5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5A34E-2807-4350-8338-037D5C820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3F52300-1786-4915-BFD6-1809A379B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1749662"/>
            <a:ext cx="9407038" cy="478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6337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7FFF4-F793-46E2-8911-5D4310E78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SHDU 26/01/2019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4A212-9E02-4633-8240-48F8587E3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MY" dirty="0"/>
              <a:t>POD4 on VM02. Seen by MO at 0815H</a:t>
            </a:r>
          </a:p>
          <a:p>
            <a:r>
              <a:rPr lang="en-MY" dirty="0"/>
              <a:t>Tachycardic last night HR 110-120.  BP 124/69. This morning at 8 am HR 130</a:t>
            </a:r>
          </a:p>
          <a:p>
            <a:r>
              <a:rPr lang="en-MY" dirty="0"/>
              <a:t>CVP at 5 am 11. However rechecked at 10AM; 1.</a:t>
            </a:r>
          </a:p>
          <a:p>
            <a:r>
              <a:rPr lang="en-MY" dirty="0"/>
              <a:t>Abdomen remains soft, no guarding. Stoma not functioning. Lungs reduce air entry bilateral lower zone. RT Free flow 300cc, drain 500cc bilious. Urine Output overnight 70-100cc/hr.</a:t>
            </a:r>
          </a:p>
          <a:p>
            <a:r>
              <a:rPr lang="en-MY" dirty="0"/>
              <a:t>Imp: Sepsis 2* Perforated Bowel</a:t>
            </a:r>
          </a:p>
          <a:p>
            <a:r>
              <a:rPr lang="en-MY" dirty="0"/>
              <a:t>To Post for Exploratory </a:t>
            </a:r>
            <a:r>
              <a:rPr lang="en-MY" dirty="0" err="1"/>
              <a:t>Laparatomy</a:t>
            </a:r>
            <a:r>
              <a:rPr lang="en-MY" dirty="0"/>
              <a:t> KIV Proceed. FFP 4 units prior to surgery.</a:t>
            </a:r>
          </a:p>
          <a:p>
            <a:r>
              <a:rPr lang="en-MY" dirty="0"/>
              <a:t>Patient developed urticaria during second FFP Transfusion. Given </a:t>
            </a:r>
            <a:r>
              <a:rPr lang="en-MY" dirty="0" err="1"/>
              <a:t>Hydrocort</a:t>
            </a:r>
            <a:r>
              <a:rPr lang="en-MY" dirty="0"/>
              <a:t> and </a:t>
            </a:r>
            <a:r>
              <a:rPr lang="en-MY" dirty="0" err="1"/>
              <a:t>Piriton</a:t>
            </a:r>
            <a:r>
              <a:rPr lang="en-MY" dirty="0"/>
              <a:t> and completed remainder FFP Transfusion.</a:t>
            </a:r>
          </a:p>
        </p:txBody>
      </p:sp>
    </p:spTree>
    <p:extLst>
      <p:ext uri="{BB962C8B-B14F-4D97-AF65-F5344CB8AC3E}">
        <p14:creationId xmlns:p14="http://schemas.microsoft.com/office/powerpoint/2010/main" val="24565708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09367-C207-4BAC-A3B8-C7695BDAB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26/01/19 Results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059FF7E-59F2-4FA2-BDC8-96706D892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877318"/>
              </p:ext>
            </p:extLst>
          </p:nvPr>
        </p:nvGraphicFramePr>
        <p:xfrm>
          <a:off x="1910702" y="2175240"/>
          <a:ext cx="252134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670">
                  <a:extLst>
                    <a:ext uri="{9D8B030D-6E8A-4147-A177-3AD203B41FA5}">
                      <a16:colId xmlns:a16="http://schemas.microsoft.com/office/drawing/2014/main" val="47504720"/>
                    </a:ext>
                  </a:extLst>
                </a:gridCol>
                <a:gridCol w="1260670">
                  <a:extLst>
                    <a:ext uri="{9D8B030D-6E8A-4147-A177-3AD203B41FA5}">
                      <a16:colId xmlns:a16="http://schemas.microsoft.com/office/drawing/2014/main" val="299904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Result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806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HB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14.4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903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WC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7.46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903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PLT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257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41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Urea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54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 err="1"/>
                        <a:t>Creat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019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076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K+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3.3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763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20.60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25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INR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1.79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535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APTT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42.80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122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Alb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11174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E2C3C55-6BD1-4FC6-80F1-C2B4E02D3C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010186"/>
              </p:ext>
            </p:extLst>
          </p:nvPr>
        </p:nvGraphicFramePr>
        <p:xfrm>
          <a:off x="5997511" y="2175240"/>
          <a:ext cx="2661298" cy="4528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0649">
                  <a:extLst>
                    <a:ext uri="{9D8B030D-6E8A-4147-A177-3AD203B41FA5}">
                      <a16:colId xmlns:a16="http://schemas.microsoft.com/office/drawing/2014/main" val="1198522125"/>
                    </a:ext>
                  </a:extLst>
                </a:gridCol>
                <a:gridCol w="1330649">
                  <a:extLst>
                    <a:ext uri="{9D8B030D-6E8A-4147-A177-3AD203B41FA5}">
                      <a16:colId xmlns:a16="http://schemas.microsoft.com/office/drawing/2014/main" val="1385153102"/>
                    </a:ext>
                  </a:extLst>
                </a:gridCol>
              </a:tblGrid>
              <a:tr h="449210">
                <a:tc>
                  <a:txBody>
                    <a:bodyPr/>
                    <a:lstStyle/>
                    <a:p>
                      <a:r>
                        <a:rPr lang="en-MY" dirty="0"/>
                        <a:t>ABG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Result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060017"/>
                  </a:ext>
                </a:extLst>
              </a:tr>
              <a:tr h="582704">
                <a:tc>
                  <a:txBody>
                    <a:bodyPr/>
                    <a:lstStyle/>
                    <a:p>
                      <a:r>
                        <a:rPr lang="en-MY" dirty="0"/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7.424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75348"/>
                  </a:ext>
                </a:extLst>
              </a:tr>
              <a:tr h="582704">
                <a:tc>
                  <a:txBody>
                    <a:bodyPr/>
                    <a:lstStyle/>
                    <a:p>
                      <a:r>
                        <a:rPr lang="en-MY" dirty="0"/>
                        <a:t>pC02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31.5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844873"/>
                  </a:ext>
                </a:extLst>
              </a:tr>
              <a:tr h="582704">
                <a:tc>
                  <a:txBody>
                    <a:bodyPr/>
                    <a:lstStyle/>
                    <a:p>
                      <a:r>
                        <a:rPr lang="en-MY" dirty="0"/>
                        <a:t>pO2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67.9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638677"/>
                  </a:ext>
                </a:extLst>
              </a:tr>
              <a:tr h="582704">
                <a:tc>
                  <a:txBody>
                    <a:bodyPr/>
                    <a:lstStyle/>
                    <a:p>
                      <a:r>
                        <a:rPr lang="en-MY" dirty="0"/>
                        <a:t>HC03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506747"/>
                  </a:ext>
                </a:extLst>
              </a:tr>
              <a:tr h="582704">
                <a:tc>
                  <a:txBody>
                    <a:bodyPr/>
                    <a:lstStyle/>
                    <a:p>
                      <a:r>
                        <a:rPr lang="en-MY" dirty="0"/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-2.9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13485"/>
                  </a:ext>
                </a:extLst>
              </a:tr>
              <a:tr h="582704">
                <a:tc>
                  <a:txBody>
                    <a:bodyPr/>
                    <a:lstStyle/>
                    <a:p>
                      <a:r>
                        <a:rPr lang="en-MY" dirty="0"/>
                        <a:t>LAC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3.3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327954"/>
                  </a:ext>
                </a:extLst>
              </a:tr>
              <a:tr h="582704">
                <a:tc>
                  <a:txBody>
                    <a:bodyPr/>
                    <a:lstStyle/>
                    <a:p>
                      <a:r>
                        <a:rPr lang="en-MY" dirty="0"/>
                        <a:t>VM40%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198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42119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8CCAE-C2C1-4471-A382-DD924573A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SHDU 26/1/19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5A434-3183-4EC1-9ED8-7512BF617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At 1320H, informed by </a:t>
            </a:r>
            <a:r>
              <a:rPr lang="en-MY" dirty="0" err="1"/>
              <a:t>anaest</a:t>
            </a:r>
            <a:r>
              <a:rPr lang="en-MY" dirty="0"/>
              <a:t> team, in view of increasing tachycardia, tachypnoea, with increased O2 requirement (VM50% 15L/Min) high risk for PE. Well Score 7. </a:t>
            </a:r>
          </a:p>
          <a:p>
            <a:r>
              <a:rPr lang="en-MY" dirty="0"/>
              <a:t>In view of this finding, </a:t>
            </a:r>
            <a:r>
              <a:rPr lang="en-MY" dirty="0" err="1"/>
              <a:t>anaest</a:t>
            </a:r>
            <a:r>
              <a:rPr lang="en-MY" dirty="0"/>
              <a:t> team insist on doing CTPA prior to calling the case.</a:t>
            </a:r>
          </a:p>
          <a:p>
            <a:r>
              <a:rPr lang="en-MY" dirty="0"/>
              <a:t>CTPA done at 1645H. Verbal Report at 1750H – No PE. Transfused another 2 units FFP in view of INR 1.7. Post Second unit FFP, developed </a:t>
            </a:r>
            <a:r>
              <a:rPr lang="en-MY" dirty="0" err="1"/>
              <a:t>urticaric</a:t>
            </a:r>
            <a:r>
              <a:rPr lang="en-MY" dirty="0"/>
              <a:t> rash at OT Airlock (1930H). Given IV </a:t>
            </a:r>
            <a:r>
              <a:rPr lang="en-MY" dirty="0" err="1"/>
              <a:t>Hydrocort</a:t>
            </a:r>
            <a:r>
              <a:rPr lang="en-MY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26271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9FD3F-0795-4BBF-A130-B0704D915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Surgery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D1FF3-696F-460D-8F5E-F6AA247BE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MY" b="1" dirty="0"/>
              <a:t>Date</a:t>
            </a:r>
            <a:r>
              <a:rPr lang="en-MY" dirty="0"/>
              <a:t> : 26/01/2019</a:t>
            </a:r>
          </a:p>
          <a:p>
            <a:r>
              <a:rPr lang="en-MY" b="1" dirty="0"/>
              <a:t>Duration</a:t>
            </a:r>
            <a:r>
              <a:rPr lang="en-MY" dirty="0"/>
              <a:t> : 0825H – 1035H(2 Hours and 10 minutes)</a:t>
            </a:r>
          </a:p>
          <a:p>
            <a:r>
              <a:rPr lang="en-MY" b="1" dirty="0"/>
              <a:t>Procedure</a:t>
            </a:r>
            <a:r>
              <a:rPr lang="en-MY" dirty="0"/>
              <a:t> : Exploratory </a:t>
            </a:r>
            <a:r>
              <a:rPr lang="en-MY" dirty="0" err="1"/>
              <a:t>Laparatomy</a:t>
            </a:r>
            <a:r>
              <a:rPr lang="en-MY" dirty="0"/>
              <a:t>, Small Bowel Perforation Repair and Peritoneal Lavage</a:t>
            </a:r>
          </a:p>
          <a:p>
            <a:r>
              <a:rPr lang="en-MY" b="1" dirty="0"/>
              <a:t>Pre-Op Diagnosis </a:t>
            </a:r>
            <a:r>
              <a:rPr lang="en-MY" dirty="0"/>
              <a:t>: TRO Small Bowel Perforation Post Hartmann Procedure</a:t>
            </a:r>
          </a:p>
          <a:p>
            <a:r>
              <a:rPr lang="en-MY" b="1" dirty="0"/>
              <a:t>Post-Op Diagnosis </a:t>
            </a:r>
            <a:r>
              <a:rPr lang="en-MY" dirty="0"/>
              <a:t>: Small Bowel Perforation Post Hartmann Procedure</a:t>
            </a:r>
          </a:p>
          <a:p>
            <a:r>
              <a:rPr lang="en-MY" b="1" dirty="0"/>
              <a:t>Finding</a:t>
            </a:r>
            <a:r>
              <a:rPr lang="en-MY" dirty="0"/>
              <a:t>:</a:t>
            </a:r>
          </a:p>
          <a:p>
            <a:pPr lvl="1"/>
            <a:r>
              <a:rPr lang="en-MY" dirty="0"/>
              <a:t>There is subcutaneous collection of faecal material upon opening the incision. About </a:t>
            </a:r>
            <a:r>
              <a:rPr lang="en-MY" b="1" dirty="0"/>
              <a:t>600cc</a:t>
            </a:r>
            <a:r>
              <a:rPr lang="en-MY" dirty="0"/>
              <a:t> </a:t>
            </a:r>
            <a:r>
              <a:rPr lang="en-MY" dirty="0" err="1"/>
              <a:t>faeculant</a:t>
            </a:r>
            <a:r>
              <a:rPr lang="en-MY" dirty="0"/>
              <a:t> fluid intraperitoneally with loose interloop slough over small bowel. </a:t>
            </a:r>
            <a:r>
              <a:rPr lang="en-MY" dirty="0" err="1"/>
              <a:t>Faeculent</a:t>
            </a:r>
            <a:r>
              <a:rPr lang="en-MY" dirty="0"/>
              <a:t> collection and slough more over the right side of the abdomen.</a:t>
            </a:r>
          </a:p>
          <a:p>
            <a:pPr lvl="1"/>
            <a:r>
              <a:rPr lang="en-MY" dirty="0"/>
              <a:t>There is a </a:t>
            </a:r>
            <a:r>
              <a:rPr lang="en-MY" b="1" dirty="0"/>
              <a:t>0.5 x 0.5cm</a:t>
            </a:r>
            <a:r>
              <a:rPr lang="en-MY" dirty="0"/>
              <a:t> perforation at mesenteric border of small bowel about </a:t>
            </a:r>
            <a:r>
              <a:rPr lang="en-MY" b="1" dirty="0"/>
              <a:t>40cm</a:t>
            </a:r>
            <a:r>
              <a:rPr lang="en-MY" dirty="0"/>
              <a:t> from </a:t>
            </a:r>
            <a:r>
              <a:rPr lang="en-MY" dirty="0" err="1"/>
              <a:t>ileocaecal</a:t>
            </a:r>
            <a:r>
              <a:rPr lang="en-MY" dirty="0"/>
              <a:t> junction. Repaired with </a:t>
            </a:r>
            <a:r>
              <a:rPr lang="en-MY" dirty="0" err="1"/>
              <a:t>Vicryl</a:t>
            </a:r>
            <a:r>
              <a:rPr lang="en-MY" dirty="0"/>
              <a:t> 3/0 in 2 layers. Jacuzzi test done – No Leak.</a:t>
            </a:r>
          </a:p>
          <a:p>
            <a:pPr lvl="1"/>
            <a:r>
              <a:rPr lang="en-MY" dirty="0"/>
              <a:t>Small Bowel proximal to perforation site dilated. Appendix stump, rectal stump intact. No leaks.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7601861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ABD90-64B3-416D-970E-F7AFCCE4A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Intraoperative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0CAD9-C305-4EBF-8987-2DF8E5653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MY" dirty="0"/>
              <a:t>Intraoperative Fluids:</a:t>
            </a:r>
          </a:p>
          <a:p>
            <a:pPr lvl="1"/>
            <a:r>
              <a:rPr lang="en-MY" dirty="0"/>
              <a:t>Albumin 5% 250ML</a:t>
            </a:r>
          </a:p>
          <a:p>
            <a:pPr lvl="1"/>
            <a:r>
              <a:rPr lang="en-MY" dirty="0" err="1"/>
              <a:t>Sterofundin</a:t>
            </a:r>
            <a:r>
              <a:rPr lang="en-MY" dirty="0"/>
              <a:t> 2 pints 1L</a:t>
            </a:r>
          </a:p>
          <a:p>
            <a:pPr lvl="1"/>
            <a:r>
              <a:rPr lang="en-MY" dirty="0"/>
              <a:t>Normal Saline 2 pints 1L</a:t>
            </a:r>
          </a:p>
          <a:p>
            <a:r>
              <a:rPr lang="en-MY" dirty="0"/>
              <a:t>Blood Products</a:t>
            </a:r>
          </a:p>
          <a:p>
            <a:pPr lvl="1"/>
            <a:r>
              <a:rPr lang="en-MY" dirty="0"/>
              <a:t>2 pint packed cell</a:t>
            </a:r>
          </a:p>
          <a:p>
            <a:pPr lvl="1"/>
            <a:r>
              <a:rPr lang="en-MY" dirty="0"/>
              <a:t>4 units FFP</a:t>
            </a:r>
          </a:p>
          <a:p>
            <a:r>
              <a:rPr lang="en-MY" dirty="0"/>
              <a:t>BP Range 110-140/50-90 PR 110-150</a:t>
            </a:r>
          </a:p>
          <a:p>
            <a:r>
              <a:rPr lang="en-MY" dirty="0"/>
              <a:t>Urine Output 3200CC</a:t>
            </a:r>
          </a:p>
          <a:p>
            <a:r>
              <a:rPr lang="en-MY" dirty="0"/>
              <a:t>Blood Loss 1L, Faecal Contamination 1L, </a:t>
            </a:r>
            <a:br>
              <a:rPr lang="en-MY" dirty="0"/>
            </a:br>
            <a:r>
              <a:rPr lang="en-MY" dirty="0"/>
              <a:t>Peritoneal Fluid 1L</a:t>
            </a:r>
          </a:p>
          <a:p>
            <a:r>
              <a:rPr lang="en-MY" dirty="0"/>
              <a:t>On Noradrenaline 8mg, 1cc/hr -&gt; 4cc/hr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5190EC2-55D2-41E9-A970-404E48463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188290"/>
              </p:ext>
            </p:extLst>
          </p:nvPr>
        </p:nvGraphicFramePr>
        <p:xfrm>
          <a:off x="6889103" y="1940767"/>
          <a:ext cx="2637453" cy="4371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151">
                  <a:extLst>
                    <a:ext uri="{9D8B030D-6E8A-4147-A177-3AD203B41FA5}">
                      <a16:colId xmlns:a16="http://schemas.microsoft.com/office/drawing/2014/main" val="2137408149"/>
                    </a:ext>
                  </a:extLst>
                </a:gridCol>
                <a:gridCol w="879151">
                  <a:extLst>
                    <a:ext uri="{9D8B030D-6E8A-4147-A177-3AD203B41FA5}">
                      <a16:colId xmlns:a16="http://schemas.microsoft.com/office/drawing/2014/main" val="2804812041"/>
                    </a:ext>
                  </a:extLst>
                </a:gridCol>
                <a:gridCol w="879151">
                  <a:extLst>
                    <a:ext uri="{9D8B030D-6E8A-4147-A177-3AD203B41FA5}">
                      <a16:colId xmlns:a16="http://schemas.microsoft.com/office/drawing/2014/main" val="314627529"/>
                    </a:ext>
                  </a:extLst>
                </a:gridCol>
              </a:tblGrid>
              <a:tr h="624525">
                <a:tc>
                  <a:txBody>
                    <a:bodyPr/>
                    <a:lstStyle/>
                    <a:p>
                      <a:r>
                        <a:rPr lang="en-MY" dirty="0"/>
                        <a:t>ABG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1953H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2123H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208416"/>
                  </a:ext>
                </a:extLst>
              </a:tr>
              <a:tr h="624525">
                <a:tc>
                  <a:txBody>
                    <a:bodyPr/>
                    <a:lstStyle/>
                    <a:p>
                      <a:r>
                        <a:rPr lang="en-MY" dirty="0"/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7.439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7.388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997916"/>
                  </a:ext>
                </a:extLst>
              </a:tr>
              <a:tr h="624525">
                <a:tc>
                  <a:txBody>
                    <a:bodyPr/>
                    <a:lstStyle/>
                    <a:p>
                      <a:r>
                        <a:rPr lang="en-MY" dirty="0"/>
                        <a:t>pCO2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37.6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37.7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30017"/>
                  </a:ext>
                </a:extLst>
              </a:tr>
              <a:tr h="624525">
                <a:tc>
                  <a:txBody>
                    <a:bodyPr/>
                    <a:lstStyle/>
                    <a:p>
                      <a:r>
                        <a:rPr lang="en-MY" dirty="0"/>
                        <a:t>pO2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80.6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89.4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639049"/>
                  </a:ext>
                </a:extLst>
              </a:tr>
              <a:tr h="624525">
                <a:tc>
                  <a:txBody>
                    <a:bodyPr/>
                    <a:lstStyle/>
                    <a:p>
                      <a:r>
                        <a:rPr lang="en-MY" dirty="0"/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-2.3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800418"/>
                  </a:ext>
                </a:extLst>
              </a:tr>
              <a:tr h="624525">
                <a:tc>
                  <a:txBody>
                    <a:bodyPr/>
                    <a:lstStyle/>
                    <a:p>
                      <a:r>
                        <a:rPr lang="en-MY" dirty="0"/>
                        <a:t>HCO3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25.7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22.7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363368"/>
                  </a:ext>
                </a:extLst>
              </a:tr>
              <a:tr h="624525">
                <a:tc>
                  <a:txBody>
                    <a:bodyPr/>
                    <a:lstStyle/>
                    <a:p>
                      <a:r>
                        <a:rPr lang="en-MY" dirty="0"/>
                        <a:t>Lac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931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19296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29240-AC88-46C7-9189-FB0256EE1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Post-Operative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60134-0563-44D8-8508-46ABF0CC1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630" y="2468032"/>
            <a:ext cx="8825659" cy="3416300"/>
          </a:xfrm>
        </p:spPr>
        <p:txBody>
          <a:bodyPr/>
          <a:lstStyle/>
          <a:p>
            <a:r>
              <a:rPr lang="en-MY" dirty="0"/>
              <a:t>Post Operatively transferred back to SHDU.</a:t>
            </a:r>
          </a:p>
          <a:p>
            <a:r>
              <a:rPr lang="en-MY" dirty="0"/>
              <a:t>When returned to SHDU – </a:t>
            </a:r>
            <a:r>
              <a:rPr lang="en-MY" dirty="0" err="1"/>
              <a:t>Norad</a:t>
            </a:r>
            <a:r>
              <a:rPr lang="en-MY" dirty="0"/>
              <a:t> 8MG @ 10cc/hr</a:t>
            </a:r>
          </a:p>
          <a:p>
            <a:r>
              <a:rPr lang="en-MY" dirty="0"/>
              <a:t>Urine output Minimal 5-10cc/hr, CVP 12</a:t>
            </a:r>
          </a:p>
          <a:p>
            <a:r>
              <a:rPr lang="en-MY" dirty="0"/>
              <a:t>Bp 100/80 PR 150-160, Temp 36.8*C </a:t>
            </a:r>
          </a:p>
          <a:p>
            <a:endParaRPr lang="en-MY" dirty="0"/>
          </a:p>
          <a:p>
            <a:endParaRPr lang="en-MY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7DAED74-1DC3-4B54-B3D9-190C6743E8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252775"/>
              </p:ext>
            </p:extLst>
          </p:nvPr>
        </p:nvGraphicFramePr>
        <p:xfrm>
          <a:off x="7399176" y="1801067"/>
          <a:ext cx="2905448" cy="4528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724">
                  <a:extLst>
                    <a:ext uri="{9D8B030D-6E8A-4147-A177-3AD203B41FA5}">
                      <a16:colId xmlns:a16="http://schemas.microsoft.com/office/drawing/2014/main" val="1198522125"/>
                    </a:ext>
                  </a:extLst>
                </a:gridCol>
                <a:gridCol w="1452724">
                  <a:extLst>
                    <a:ext uri="{9D8B030D-6E8A-4147-A177-3AD203B41FA5}">
                      <a16:colId xmlns:a16="http://schemas.microsoft.com/office/drawing/2014/main" val="1385153102"/>
                    </a:ext>
                  </a:extLst>
                </a:gridCol>
              </a:tblGrid>
              <a:tr h="449210">
                <a:tc>
                  <a:txBody>
                    <a:bodyPr/>
                    <a:lstStyle/>
                    <a:p>
                      <a:r>
                        <a:rPr lang="en-MY" dirty="0"/>
                        <a:t>ABG 0158H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Result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060017"/>
                  </a:ext>
                </a:extLst>
              </a:tr>
              <a:tr h="582704">
                <a:tc>
                  <a:txBody>
                    <a:bodyPr/>
                    <a:lstStyle/>
                    <a:p>
                      <a:r>
                        <a:rPr lang="en-MY" dirty="0"/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7.279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75348"/>
                  </a:ext>
                </a:extLst>
              </a:tr>
              <a:tr h="582704">
                <a:tc>
                  <a:txBody>
                    <a:bodyPr/>
                    <a:lstStyle/>
                    <a:p>
                      <a:r>
                        <a:rPr lang="en-MY" dirty="0"/>
                        <a:t>pC02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25.1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844873"/>
                  </a:ext>
                </a:extLst>
              </a:tr>
              <a:tr h="582704">
                <a:tc>
                  <a:txBody>
                    <a:bodyPr/>
                    <a:lstStyle/>
                    <a:p>
                      <a:r>
                        <a:rPr lang="en-MY" dirty="0"/>
                        <a:t>pO2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638677"/>
                  </a:ext>
                </a:extLst>
              </a:tr>
              <a:tr h="582704">
                <a:tc>
                  <a:txBody>
                    <a:bodyPr/>
                    <a:lstStyle/>
                    <a:p>
                      <a:r>
                        <a:rPr lang="en-MY" dirty="0"/>
                        <a:t>HC03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14.3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506747"/>
                  </a:ext>
                </a:extLst>
              </a:tr>
              <a:tr h="582704">
                <a:tc>
                  <a:txBody>
                    <a:bodyPr/>
                    <a:lstStyle/>
                    <a:p>
                      <a:r>
                        <a:rPr lang="en-MY" dirty="0"/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-14.1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13485"/>
                  </a:ext>
                </a:extLst>
              </a:tr>
              <a:tr h="582704">
                <a:tc>
                  <a:txBody>
                    <a:bodyPr/>
                    <a:lstStyle/>
                    <a:p>
                      <a:r>
                        <a:rPr lang="en-MY" dirty="0"/>
                        <a:t>LAC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6.0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327954"/>
                  </a:ext>
                </a:extLst>
              </a:tr>
              <a:tr h="582704">
                <a:tc>
                  <a:txBody>
                    <a:bodyPr/>
                    <a:lstStyle/>
                    <a:p>
                      <a:r>
                        <a:rPr lang="en-MY" dirty="0"/>
                        <a:t>SIMV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198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0841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171D7-E28B-4E15-ADD3-26FC345A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Post-Operative 27/01/2019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21D88-3F58-46EF-9C67-D830C2484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730" y="2230276"/>
            <a:ext cx="4387430" cy="4413120"/>
          </a:xfrm>
        </p:spPr>
        <p:txBody>
          <a:bodyPr>
            <a:normAutofit lnSpcReduction="10000"/>
          </a:bodyPr>
          <a:lstStyle/>
          <a:p>
            <a:r>
              <a:rPr lang="en-MY" dirty="0"/>
              <a:t>Inotropic requirement periodically increased from Midnight till 6 am. Noradrenaline 8mg from 10cc/hr -&gt; 25cc/hr.</a:t>
            </a:r>
          </a:p>
          <a:p>
            <a:r>
              <a:rPr lang="en-MY" dirty="0"/>
              <a:t>Following day urine output nil from 6 am. Prior to that about 10cc/hr.</a:t>
            </a:r>
          </a:p>
          <a:p>
            <a:r>
              <a:rPr lang="en-MY" dirty="0"/>
              <a:t>CVP 22. BP 70/40 PR 150, T 36.8*c, CBS 5.5 RT 100CC light green, Stoma minimal blood clots, Drain 100cc </a:t>
            </a:r>
            <a:r>
              <a:rPr lang="en-MY" dirty="0" err="1"/>
              <a:t>Haemoserous</a:t>
            </a:r>
            <a:endParaRPr lang="en-MY" dirty="0"/>
          </a:p>
          <a:p>
            <a:r>
              <a:rPr lang="en-MY" dirty="0"/>
              <a:t>PA: Not distended. No Guarding. Dressing Dry.</a:t>
            </a:r>
          </a:p>
          <a:p>
            <a:r>
              <a:rPr lang="en-MY" dirty="0"/>
              <a:t>Imp : Multiorgan Failure 2* Severe Sepsis with CIN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28FD4E4-21D0-41A3-9D8A-4493965861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213497"/>
              </p:ext>
            </p:extLst>
          </p:nvPr>
        </p:nvGraphicFramePr>
        <p:xfrm>
          <a:off x="5353698" y="2230276"/>
          <a:ext cx="252134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670">
                  <a:extLst>
                    <a:ext uri="{9D8B030D-6E8A-4147-A177-3AD203B41FA5}">
                      <a16:colId xmlns:a16="http://schemas.microsoft.com/office/drawing/2014/main" val="47504720"/>
                    </a:ext>
                  </a:extLst>
                </a:gridCol>
                <a:gridCol w="1260670">
                  <a:extLst>
                    <a:ext uri="{9D8B030D-6E8A-4147-A177-3AD203B41FA5}">
                      <a16:colId xmlns:a16="http://schemas.microsoft.com/office/drawing/2014/main" val="299904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Result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806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HB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903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WC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8.61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903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PLT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41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Urea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3.6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54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 err="1"/>
                        <a:t>Creat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019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076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K+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7.3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763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38.9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25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INR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3.85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535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APTT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42.80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122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Alb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11174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662BB2-6AA2-41AE-8224-E1B0E07CF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994190"/>
              </p:ext>
            </p:extLst>
          </p:nvPr>
        </p:nvGraphicFramePr>
        <p:xfrm>
          <a:off x="8406882" y="2171139"/>
          <a:ext cx="2840134" cy="4528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0067">
                  <a:extLst>
                    <a:ext uri="{9D8B030D-6E8A-4147-A177-3AD203B41FA5}">
                      <a16:colId xmlns:a16="http://schemas.microsoft.com/office/drawing/2014/main" val="1198522125"/>
                    </a:ext>
                  </a:extLst>
                </a:gridCol>
                <a:gridCol w="1420067">
                  <a:extLst>
                    <a:ext uri="{9D8B030D-6E8A-4147-A177-3AD203B41FA5}">
                      <a16:colId xmlns:a16="http://schemas.microsoft.com/office/drawing/2014/main" val="1385153102"/>
                    </a:ext>
                  </a:extLst>
                </a:gridCol>
              </a:tblGrid>
              <a:tr h="449210">
                <a:tc>
                  <a:txBody>
                    <a:bodyPr/>
                    <a:lstStyle/>
                    <a:p>
                      <a:r>
                        <a:rPr lang="en-MY" dirty="0"/>
                        <a:t>ABG 0530H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Result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060017"/>
                  </a:ext>
                </a:extLst>
              </a:tr>
              <a:tr h="582704">
                <a:tc>
                  <a:txBody>
                    <a:bodyPr/>
                    <a:lstStyle/>
                    <a:p>
                      <a:r>
                        <a:rPr lang="en-MY" dirty="0"/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6.882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75348"/>
                  </a:ext>
                </a:extLst>
              </a:tr>
              <a:tr h="582704">
                <a:tc>
                  <a:txBody>
                    <a:bodyPr/>
                    <a:lstStyle/>
                    <a:p>
                      <a:r>
                        <a:rPr lang="en-MY" dirty="0"/>
                        <a:t>pC02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24.8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844873"/>
                  </a:ext>
                </a:extLst>
              </a:tr>
              <a:tr h="582704">
                <a:tc>
                  <a:txBody>
                    <a:bodyPr/>
                    <a:lstStyle/>
                    <a:p>
                      <a:r>
                        <a:rPr lang="en-MY" dirty="0"/>
                        <a:t>pO2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638677"/>
                  </a:ext>
                </a:extLst>
              </a:tr>
              <a:tr h="582704">
                <a:tc>
                  <a:txBody>
                    <a:bodyPr/>
                    <a:lstStyle/>
                    <a:p>
                      <a:r>
                        <a:rPr lang="en-MY" dirty="0"/>
                        <a:t>HC03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5.9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506747"/>
                  </a:ext>
                </a:extLst>
              </a:tr>
              <a:tr h="582704">
                <a:tc>
                  <a:txBody>
                    <a:bodyPr/>
                    <a:lstStyle/>
                    <a:p>
                      <a:r>
                        <a:rPr lang="en-MY" dirty="0"/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-25.8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13485"/>
                  </a:ext>
                </a:extLst>
              </a:tr>
              <a:tr h="582704">
                <a:tc>
                  <a:txBody>
                    <a:bodyPr/>
                    <a:lstStyle/>
                    <a:p>
                      <a:r>
                        <a:rPr lang="en-MY" dirty="0"/>
                        <a:t>LAC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327954"/>
                  </a:ext>
                </a:extLst>
              </a:tr>
              <a:tr h="582704">
                <a:tc>
                  <a:txBody>
                    <a:bodyPr/>
                    <a:lstStyle/>
                    <a:p>
                      <a:r>
                        <a:rPr lang="en-MY" dirty="0"/>
                        <a:t>SIMV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198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9540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A20BD-EE18-41D9-AF84-4700F6B68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Initial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3F1B3-3B4B-49E6-B825-C0B218462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258268"/>
            <a:ext cx="8825659" cy="3416300"/>
          </a:xfrm>
        </p:spPr>
        <p:txBody>
          <a:bodyPr/>
          <a:lstStyle/>
          <a:p>
            <a:r>
              <a:rPr lang="en-MY" dirty="0"/>
              <a:t>O/E BP 103/66 PR 96 T: 37*C PA : Abdomen Soft. Distended. Hyperresonance on percussion. Fullness felt over suprapubic area. PR – Empty Rectum.</a:t>
            </a:r>
          </a:p>
          <a:p>
            <a:pPr marL="0" indent="0">
              <a:buNone/>
            </a:pPr>
            <a:endParaRPr lang="en-MY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DB6BFB5-D9F2-452E-BECA-D53A2C2AC9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778891"/>
              </p:ext>
            </p:extLst>
          </p:nvPr>
        </p:nvGraphicFramePr>
        <p:xfrm>
          <a:off x="2451877" y="3220269"/>
          <a:ext cx="252134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670">
                  <a:extLst>
                    <a:ext uri="{9D8B030D-6E8A-4147-A177-3AD203B41FA5}">
                      <a16:colId xmlns:a16="http://schemas.microsoft.com/office/drawing/2014/main" val="47504720"/>
                    </a:ext>
                  </a:extLst>
                </a:gridCol>
                <a:gridCol w="1260670">
                  <a:extLst>
                    <a:ext uri="{9D8B030D-6E8A-4147-A177-3AD203B41FA5}">
                      <a16:colId xmlns:a16="http://schemas.microsoft.com/office/drawing/2014/main" val="299904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Result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806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HB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903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WC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6.8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903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PLT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367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41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Urea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8.7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54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 err="1"/>
                        <a:t>Creat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019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076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K+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763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Amylase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2550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7438EEC-5B50-4DCC-9EDD-367E403C57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678149"/>
              </p:ext>
            </p:extLst>
          </p:nvPr>
        </p:nvGraphicFramePr>
        <p:xfrm>
          <a:off x="6529355" y="3220269"/>
          <a:ext cx="2661298" cy="3362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0649">
                  <a:extLst>
                    <a:ext uri="{9D8B030D-6E8A-4147-A177-3AD203B41FA5}">
                      <a16:colId xmlns:a16="http://schemas.microsoft.com/office/drawing/2014/main" val="1198522125"/>
                    </a:ext>
                  </a:extLst>
                </a:gridCol>
                <a:gridCol w="1330649">
                  <a:extLst>
                    <a:ext uri="{9D8B030D-6E8A-4147-A177-3AD203B41FA5}">
                      <a16:colId xmlns:a16="http://schemas.microsoft.com/office/drawing/2014/main" val="1385153102"/>
                    </a:ext>
                  </a:extLst>
                </a:gridCol>
              </a:tblGrid>
              <a:tr h="449210">
                <a:tc>
                  <a:txBody>
                    <a:bodyPr/>
                    <a:lstStyle/>
                    <a:p>
                      <a:r>
                        <a:rPr lang="en-MY" dirty="0"/>
                        <a:t>VBG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Result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060017"/>
                  </a:ext>
                </a:extLst>
              </a:tr>
              <a:tr h="582704">
                <a:tc>
                  <a:txBody>
                    <a:bodyPr/>
                    <a:lstStyle/>
                    <a:p>
                      <a:r>
                        <a:rPr lang="en-MY" dirty="0"/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7.449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75348"/>
                  </a:ext>
                </a:extLst>
              </a:tr>
              <a:tr h="582704">
                <a:tc>
                  <a:txBody>
                    <a:bodyPr/>
                    <a:lstStyle/>
                    <a:p>
                      <a:r>
                        <a:rPr lang="en-MY" dirty="0"/>
                        <a:t>pC02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41.7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844873"/>
                  </a:ext>
                </a:extLst>
              </a:tr>
              <a:tr h="582704">
                <a:tc>
                  <a:txBody>
                    <a:bodyPr/>
                    <a:lstStyle/>
                    <a:p>
                      <a:r>
                        <a:rPr lang="en-MY" dirty="0"/>
                        <a:t>pO2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19.5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638677"/>
                  </a:ext>
                </a:extLst>
              </a:tr>
              <a:tr h="582704">
                <a:tc>
                  <a:txBody>
                    <a:bodyPr/>
                    <a:lstStyle/>
                    <a:p>
                      <a:r>
                        <a:rPr lang="en-MY" dirty="0"/>
                        <a:t>HC03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26.8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506747"/>
                  </a:ext>
                </a:extLst>
              </a:tr>
              <a:tr h="582704">
                <a:tc>
                  <a:txBody>
                    <a:bodyPr/>
                    <a:lstStyle/>
                    <a:p>
                      <a:r>
                        <a:rPr lang="en-MY" dirty="0"/>
                        <a:t>Lactate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13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1494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885B7-9837-429B-9D27-8B453EBA3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Post-Operative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2916F-23E4-40DD-8930-05ECCB5D8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MY" dirty="0"/>
              <a:t>Started HC03 infusion, added dopamine. Refer </a:t>
            </a:r>
            <a:r>
              <a:rPr lang="en-MY" dirty="0" err="1"/>
              <a:t>Nephro</a:t>
            </a:r>
            <a:r>
              <a:rPr lang="en-MY" dirty="0"/>
              <a:t> for CRRT. Given lytic cocktail (K+ 4.5)</a:t>
            </a:r>
          </a:p>
          <a:p>
            <a:r>
              <a:rPr lang="en-MY" dirty="0"/>
              <a:t>Urine output Nil. Planned by </a:t>
            </a:r>
            <a:r>
              <a:rPr lang="en-MY" dirty="0" err="1"/>
              <a:t>Nephro</a:t>
            </a:r>
            <a:r>
              <a:rPr lang="en-MY" dirty="0"/>
              <a:t> to continue hydrating patient. However, still no improvement so planned for CRRT once patient transferred to SICU.</a:t>
            </a:r>
          </a:p>
          <a:p>
            <a:r>
              <a:rPr lang="en-MY" dirty="0"/>
              <a:t>Patient transferred to ICU @ 1130H.  </a:t>
            </a:r>
          </a:p>
          <a:p>
            <a:pPr lvl="1"/>
            <a:r>
              <a:rPr lang="en-MY" dirty="0"/>
              <a:t>Noradrenaline increased to 16mg, 12-15cc/hr</a:t>
            </a:r>
          </a:p>
          <a:p>
            <a:pPr lvl="1"/>
            <a:r>
              <a:rPr lang="en-MY" dirty="0"/>
              <a:t>Dobutamine 500mg 2.5ml/hr</a:t>
            </a:r>
          </a:p>
          <a:p>
            <a:pPr lvl="1"/>
            <a:r>
              <a:rPr lang="en-MY" dirty="0"/>
              <a:t>Urine output remain Nil</a:t>
            </a:r>
          </a:p>
          <a:p>
            <a:pPr lvl="1"/>
            <a:r>
              <a:rPr lang="en-MY" dirty="0"/>
              <a:t>Bp 90-100/50-65 </a:t>
            </a:r>
            <a:r>
              <a:rPr lang="en-MY" dirty="0" err="1"/>
              <a:t>pr</a:t>
            </a:r>
            <a:r>
              <a:rPr lang="en-MY" dirty="0"/>
              <a:t> 140-160</a:t>
            </a:r>
          </a:p>
        </p:txBody>
      </p:sp>
    </p:spTree>
    <p:extLst>
      <p:ext uri="{BB962C8B-B14F-4D97-AF65-F5344CB8AC3E}">
        <p14:creationId xmlns:p14="http://schemas.microsoft.com/office/powerpoint/2010/main" val="5897451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86ECE-176B-457F-A2FA-3DF68B1C3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ABG PROGRESS IN SHDU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B866713-F535-40F4-AC3C-99FD86598F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127195"/>
              </p:ext>
            </p:extLst>
          </p:nvPr>
        </p:nvGraphicFramePr>
        <p:xfrm>
          <a:off x="3119962" y="1980269"/>
          <a:ext cx="2415698" cy="4487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3440">
                  <a:extLst>
                    <a:ext uri="{9D8B030D-6E8A-4147-A177-3AD203B41FA5}">
                      <a16:colId xmlns:a16="http://schemas.microsoft.com/office/drawing/2014/main" val="2495145493"/>
                    </a:ext>
                  </a:extLst>
                </a:gridCol>
                <a:gridCol w="862258">
                  <a:extLst>
                    <a:ext uri="{9D8B030D-6E8A-4147-A177-3AD203B41FA5}">
                      <a16:colId xmlns:a16="http://schemas.microsoft.com/office/drawing/2014/main" val="1819075994"/>
                    </a:ext>
                  </a:extLst>
                </a:gridCol>
              </a:tblGrid>
              <a:tr h="408994">
                <a:tc>
                  <a:txBody>
                    <a:bodyPr/>
                    <a:lstStyle/>
                    <a:p>
                      <a:r>
                        <a:rPr lang="en-MY" dirty="0"/>
                        <a:t>ABG 0808H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Result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819785"/>
                  </a:ext>
                </a:extLst>
              </a:tr>
              <a:tr h="582704">
                <a:tc>
                  <a:txBody>
                    <a:bodyPr/>
                    <a:lstStyle/>
                    <a:p>
                      <a:r>
                        <a:rPr lang="en-MY" dirty="0"/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6.995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740152"/>
                  </a:ext>
                </a:extLst>
              </a:tr>
              <a:tr h="582704">
                <a:tc>
                  <a:txBody>
                    <a:bodyPr/>
                    <a:lstStyle/>
                    <a:p>
                      <a:r>
                        <a:rPr lang="en-MY" dirty="0"/>
                        <a:t>pC02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34.8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098887"/>
                  </a:ext>
                </a:extLst>
              </a:tr>
              <a:tr h="582704">
                <a:tc>
                  <a:txBody>
                    <a:bodyPr/>
                    <a:lstStyle/>
                    <a:p>
                      <a:r>
                        <a:rPr lang="en-MY" dirty="0"/>
                        <a:t>pO2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262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385730"/>
                  </a:ext>
                </a:extLst>
              </a:tr>
              <a:tr h="582704">
                <a:tc>
                  <a:txBody>
                    <a:bodyPr/>
                    <a:lstStyle/>
                    <a:p>
                      <a:r>
                        <a:rPr lang="en-MY" dirty="0"/>
                        <a:t>HC03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936368"/>
                  </a:ext>
                </a:extLst>
              </a:tr>
              <a:tr h="582704">
                <a:tc>
                  <a:txBody>
                    <a:bodyPr/>
                    <a:lstStyle/>
                    <a:p>
                      <a:r>
                        <a:rPr lang="en-MY" dirty="0"/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-22.9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505197"/>
                  </a:ext>
                </a:extLst>
              </a:tr>
              <a:tr h="582704">
                <a:tc>
                  <a:txBody>
                    <a:bodyPr/>
                    <a:lstStyle/>
                    <a:p>
                      <a:r>
                        <a:rPr lang="en-MY" dirty="0"/>
                        <a:t>LAC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100533"/>
                  </a:ext>
                </a:extLst>
              </a:tr>
              <a:tr h="582704">
                <a:tc>
                  <a:txBody>
                    <a:bodyPr/>
                    <a:lstStyle/>
                    <a:p>
                      <a:r>
                        <a:rPr lang="en-MY" dirty="0"/>
                        <a:t>SIMV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27004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698C4E1-092A-4552-B6B2-58EED61F1F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125353"/>
              </p:ext>
            </p:extLst>
          </p:nvPr>
        </p:nvGraphicFramePr>
        <p:xfrm>
          <a:off x="350005" y="1980269"/>
          <a:ext cx="2415698" cy="4487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3440">
                  <a:extLst>
                    <a:ext uri="{9D8B030D-6E8A-4147-A177-3AD203B41FA5}">
                      <a16:colId xmlns:a16="http://schemas.microsoft.com/office/drawing/2014/main" val="1198522125"/>
                    </a:ext>
                  </a:extLst>
                </a:gridCol>
                <a:gridCol w="862258">
                  <a:extLst>
                    <a:ext uri="{9D8B030D-6E8A-4147-A177-3AD203B41FA5}">
                      <a16:colId xmlns:a16="http://schemas.microsoft.com/office/drawing/2014/main" val="1385153102"/>
                    </a:ext>
                  </a:extLst>
                </a:gridCol>
              </a:tblGrid>
              <a:tr h="408994">
                <a:tc>
                  <a:txBody>
                    <a:bodyPr/>
                    <a:lstStyle/>
                    <a:p>
                      <a:r>
                        <a:rPr lang="en-MY" dirty="0"/>
                        <a:t>ABG 0530H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Result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060017"/>
                  </a:ext>
                </a:extLst>
              </a:tr>
              <a:tr h="582704">
                <a:tc>
                  <a:txBody>
                    <a:bodyPr/>
                    <a:lstStyle/>
                    <a:p>
                      <a:r>
                        <a:rPr lang="en-MY" dirty="0"/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6.882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75348"/>
                  </a:ext>
                </a:extLst>
              </a:tr>
              <a:tr h="582704">
                <a:tc>
                  <a:txBody>
                    <a:bodyPr/>
                    <a:lstStyle/>
                    <a:p>
                      <a:r>
                        <a:rPr lang="en-MY" dirty="0"/>
                        <a:t>pC02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24.8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844873"/>
                  </a:ext>
                </a:extLst>
              </a:tr>
              <a:tr h="582704">
                <a:tc>
                  <a:txBody>
                    <a:bodyPr/>
                    <a:lstStyle/>
                    <a:p>
                      <a:r>
                        <a:rPr lang="en-MY" dirty="0"/>
                        <a:t>pO2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638677"/>
                  </a:ext>
                </a:extLst>
              </a:tr>
              <a:tr h="582704">
                <a:tc>
                  <a:txBody>
                    <a:bodyPr/>
                    <a:lstStyle/>
                    <a:p>
                      <a:r>
                        <a:rPr lang="en-MY" dirty="0"/>
                        <a:t>HC03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5.9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506747"/>
                  </a:ext>
                </a:extLst>
              </a:tr>
              <a:tr h="582704">
                <a:tc>
                  <a:txBody>
                    <a:bodyPr/>
                    <a:lstStyle/>
                    <a:p>
                      <a:r>
                        <a:rPr lang="en-MY" dirty="0"/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-25.8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13485"/>
                  </a:ext>
                </a:extLst>
              </a:tr>
              <a:tr h="582704">
                <a:tc>
                  <a:txBody>
                    <a:bodyPr/>
                    <a:lstStyle/>
                    <a:p>
                      <a:r>
                        <a:rPr lang="en-MY" dirty="0"/>
                        <a:t>LAC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327954"/>
                  </a:ext>
                </a:extLst>
              </a:tr>
              <a:tr h="582704">
                <a:tc>
                  <a:txBody>
                    <a:bodyPr/>
                    <a:lstStyle/>
                    <a:p>
                      <a:r>
                        <a:rPr lang="en-MY" dirty="0"/>
                        <a:t>SIMV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19824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CA03F9F-3795-407A-82BD-445E0351B5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344724"/>
              </p:ext>
            </p:extLst>
          </p:nvPr>
        </p:nvGraphicFramePr>
        <p:xfrm>
          <a:off x="5753268" y="1998930"/>
          <a:ext cx="2415698" cy="4469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3440">
                  <a:extLst>
                    <a:ext uri="{9D8B030D-6E8A-4147-A177-3AD203B41FA5}">
                      <a16:colId xmlns:a16="http://schemas.microsoft.com/office/drawing/2014/main" val="2495145493"/>
                    </a:ext>
                  </a:extLst>
                </a:gridCol>
                <a:gridCol w="862258">
                  <a:extLst>
                    <a:ext uri="{9D8B030D-6E8A-4147-A177-3AD203B41FA5}">
                      <a16:colId xmlns:a16="http://schemas.microsoft.com/office/drawing/2014/main" val="1819075994"/>
                    </a:ext>
                  </a:extLst>
                </a:gridCol>
              </a:tblGrid>
              <a:tr h="407294">
                <a:tc>
                  <a:txBody>
                    <a:bodyPr/>
                    <a:lstStyle/>
                    <a:p>
                      <a:r>
                        <a:rPr lang="en-MY" dirty="0"/>
                        <a:t>ABG 0930H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Result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819785"/>
                  </a:ext>
                </a:extLst>
              </a:tr>
              <a:tr h="580281">
                <a:tc>
                  <a:txBody>
                    <a:bodyPr/>
                    <a:lstStyle/>
                    <a:p>
                      <a:r>
                        <a:rPr lang="en-MY" dirty="0"/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7.063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740152"/>
                  </a:ext>
                </a:extLst>
              </a:tr>
              <a:tr h="580281">
                <a:tc>
                  <a:txBody>
                    <a:bodyPr/>
                    <a:lstStyle/>
                    <a:p>
                      <a:r>
                        <a:rPr lang="en-MY" dirty="0"/>
                        <a:t>pC02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38.4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098887"/>
                  </a:ext>
                </a:extLst>
              </a:tr>
              <a:tr h="580281">
                <a:tc>
                  <a:txBody>
                    <a:bodyPr/>
                    <a:lstStyle/>
                    <a:p>
                      <a:r>
                        <a:rPr lang="en-MY" dirty="0"/>
                        <a:t>pO2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385730"/>
                  </a:ext>
                </a:extLst>
              </a:tr>
              <a:tr h="580281">
                <a:tc>
                  <a:txBody>
                    <a:bodyPr/>
                    <a:lstStyle/>
                    <a:p>
                      <a:r>
                        <a:rPr lang="en-MY" dirty="0"/>
                        <a:t>HC03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936368"/>
                  </a:ext>
                </a:extLst>
              </a:tr>
              <a:tr h="580281">
                <a:tc>
                  <a:txBody>
                    <a:bodyPr/>
                    <a:lstStyle/>
                    <a:p>
                      <a:r>
                        <a:rPr lang="en-MY" dirty="0"/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-17.8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505197"/>
                  </a:ext>
                </a:extLst>
              </a:tr>
              <a:tr h="580281">
                <a:tc>
                  <a:txBody>
                    <a:bodyPr/>
                    <a:lstStyle/>
                    <a:p>
                      <a:r>
                        <a:rPr lang="en-MY" dirty="0"/>
                        <a:t>LAC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100533"/>
                  </a:ext>
                </a:extLst>
              </a:tr>
              <a:tr h="580281">
                <a:tc>
                  <a:txBody>
                    <a:bodyPr/>
                    <a:lstStyle/>
                    <a:p>
                      <a:r>
                        <a:rPr lang="en-MY" dirty="0"/>
                        <a:t>SIMV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27004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2D817F0-EA76-4207-BC9E-829B41D72E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644767"/>
              </p:ext>
            </p:extLst>
          </p:nvPr>
        </p:nvGraphicFramePr>
        <p:xfrm>
          <a:off x="8386574" y="1998930"/>
          <a:ext cx="2415698" cy="4487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3440">
                  <a:extLst>
                    <a:ext uri="{9D8B030D-6E8A-4147-A177-3AD203B41FA5}">
                      <a16:colId xmlns:a16="http://schemas.microsoft.com/office/drawing/2014/main" val="2495145493"/>
                    </a:ext>
                  </a:extLst>
                </a:gridCol>
                <a:gridCol w="862258">
                  <a:extLst>
                    <a:ext uri="{9D8B030D-6E8A-4147-A177-3AD203B41FA5}">
                      <a16:colId xmlns:a16="http://schemas.microsoft.com/office/drawing/2014/main" val="1819075994"/>
                    </a:ext>
                  </a:extLst>
                </a:gridCol>
              </a:tblGrid>
              <a:tr h="408994">
                <a:tc>
                  <a:txBody>
                    <a:bodyPr/>
                    <a:lstStyle/>
                    <a:p>
                      <a:r>
                        <a:rPr lang="en-MY" dirty="0"/>
                        <a:t>ABG 1230H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Result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819785"/>
                  </a:ext>
                </a:extLst>
              </a:tr>
              <a:tr h="582704">
                <a:tc>
                  <a:txBody>
                    <a:bodyPr/>
                    <a:lstStyle/>
                    <a:p>
                      <a:r>
                        <a:rPr lang="en-MY" dirty="0"/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7.214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740152"/>
                  </a:ext>
                </a:extLst>
              </a:tr>
              <a:tr h="582704">
                <a:tc>
                  <a:txBody>
                    <a:bodyPr/>
                    <a:lstStyle/>
                    <a:p>
                      <a:r>
                        <a:rPr lang="en-MY" dirty="0"/>
                        <a:t>pC02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37.2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098887"/>
                  </a:ext>
                </a:extLst>
              </a:tr>
              <a:tr h="582704">
                <a:tc>
                  <a:txBody>
                    <a:bodyPr/>
                    <a:lstStyle/>
                    <a:p>
                      <a:r>
                        <a:rPr lang="en-MY" dirty="0"/>
                        <a:t>pO2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64.4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385730"/>
                  </a:ext>
                </a:extLst>
              </a:tr>
              <a:tr h="582704">
                <a:tc>
                  <a:txBody>
                    <a:bodyPr/>
                    <a:lstStyle/>
                    <a:p>
                      <a:r>
                        <a:rPr lang="en-MY" dirty="0"/>
                        <a:t>HC03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14.8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936368"/>
                  </a:ext>
                </a:extLst>
              </a:tr>
              <a:tr h="582704">
                <a:tc>
                  <a:txBody>
                    <a:bodyPr/>
                    <a:lstStyle/>
                    <a:p>
                      <a:r>
                        <a:rPr lang="en-MY" dirty="0"/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-11.8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505197"/>
                  </a:ext>
                </a:extLst>
              </a:tr>
              <a:tr h="582704">
                <a:tc>
                  <a:txBody>
                    <a:bodyPr/>
                    <a:lstStyle/>
                    <a:p>
                      <a:r>
                        <a:rPr lang="en-MY" dirty="0"/>
                        <a:t>LAC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9.9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100533"/>
                  </a:ext>
                </a:extLst>
              </a:tr>
              <a:tr h="582704">
                <a:tc>
                  <a:txBody>
                    <a:bodyPr/>
                    <a:lstStyle/>
                    <a:p>
                      <a:r>
                        <a:rPr lang="en-MY" dirty="0"/>
                        <a:t>SIMV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270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45831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257F2-B0BF-436C-AB1A-A2E19132B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ICU Phase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D47E0-8267-4AED-8B79-56D54A826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MY" dirty="0"/>
              <a:t>Coagulopathy corrected in ICU, Femoral Line Inserted. SLEDD performed.</a:t>
            </a:r>
          </a:p>
          <a:p>
            <a:r>
              <a:rPr lang="en-MY" dirty="0"/>
              <a:t>3</a:t>
            </a:r>
            <a:r>
              <a:rPr lang="en-MY" baseline="30000" dirty="0"/>
              <a:t>rd</a:t>
            </a:r>
            <a:r>
              <a:rPr lang="en-MY" dirty="0"/>
              <a:t> Inotrope, Vasopressin Started, however BP 85/48 </a:t>
            </a:r>
            <a:r>
              <a:rPr lang="en-MY" dirty="0" err="1"/>
              <a:t>pr</a:t>
            </a:r>
            <a:r>
              <a:rPr lang="en-MY" dirty="0"/>
              <a:t> 122</a:t>
            </a:r>
          </a:p>
          <a:p>
            <a:r>
              <a:rPr lang="en-MY" dirty="0"/>
              <a:t>ABG Persistent acidosis, pH 7.279, BE -18 Hc03 12. Coagulopathy INR 2.6 APTT 72.</a:t>
            </a:r>
          </a:p>
          <a:p>
            <a:r>
              <a:rPr lang="en-MY" dirty="0"/>
              <a:t>Challenged with Fluid Bolus, repeated hypotensive episodes during SLEDD. Completed SLEDD 0230H however persistent hypotension.</a:t>
            </a:r>
          </a:p>
          <a:p>
            <a:r>
              <a:rPr lang="en-MY" dirty="0"/>
              <a:t>Critical condition explained to family members, poor prognosis explained. DIL Issued, Family Opted for No Chest Compression.</a:t>
            </a:r>
          </a:p>
          <a:p>
            <a:r>
              <a:rPr lang="en-MY" dirty="0"/>
              <a:t>Succumbed on 28/1/19 at 0445H</a:t>
            </a:r>
          </a:p>
          <a:p>
            <a:r>
              <a:rPr lang="en-MY" dirty="0"/>
              <a:t>Cause of Death : SEVERE SEPSIS 2* TO SMALL BOWEL INJURY POST HARTMANN’S PROCEDURE FOR RECTOSIGMOID CA T4N2M1</a:t>
            </a:r>
          </a:p>
        </p:txBody>
      </p:sp>
    </p:spTree>
    <p:extLst>
      <p:ext uri="{BB962C8B-B14F-4D97-AF65-F5344CB8AC3E}">
        <p14:creationId xmlns:p14="http://schemas.microsoft.com/office/powerpoint/2010/main" val="8574666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D0ACC-B08E-4B65-B79A-B99AAA3D6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SUMMARY OF IX @ ICU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2113F-FC5B-4BB0-AE22-57B4D049F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038BAAE-A2F5-47D6-A476-DE32B2C7E8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120146"/>
              </p:ext>
            </p:extLst>
          </p:nvPr>
        </p:nvGraphicFramePr>
        <p:xfrm>
          <a:off x="875004" y="2015672"/>
          <a:ext cx="252134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670">
                  <a:extLst>
                    <a:ext uri="{9D8B030D-6E8A-4147-A177-3AD203B41FA5}">
                      <a16:colId xmlns:a16="http://schemas.microsoft.com/office/drawing/2014/main" val="47504720"/>
                    </a:ext>
                  </a:extLst>
                </a:gridCol>
                <a:gridCol w="1260670">
                  <a:extLst>
                    <a:ext uri="{9D8B030D-6E8A-4147-A177-3AD203B41FA5}">
                      <a16:colId xmlns:a16="http://schemas.microsoft.com/office/drawing/2014/main" val="299904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Result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806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HB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903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WC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13.09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903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PLT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41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Urea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4.1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54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 err="1"/>
                        <a:t>Creat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019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076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K+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4.3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763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78.6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25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INR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10.09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535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APTT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240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122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Alb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11174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8B86C0C-6F4A-40D0-92D1-2E19F0A39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174221"/>
              </p:ext>
            </p:extLst>
          </p:nvPr>
        </p:nvGraphicFramePr>
        <p:xfrm>
          <a:off x="3676294" y="2015672"/>
          <a:ext cx="2415698" cy="4487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3440">
                  <a:extLst>
                    <a:ext uri="{9D8B030D-6E8A-4147-A177-3AD203B41FA5}">
                      <a16:colId xmlns:a16="http://schemas.microsoft.com/office/drawing/2014/main" val="1198522125"/>
                    </a:ext>
                  </a:extLst>
                </a:gridCol>
                <a:gridCol w="862258">
                  <a:extLst>
                    <a:ext uri="{9D8B030D-6E8A-4147-A177-3AD203B41FA5}">
                      <a16:colId xmlns:a16="http://schemas.microsoft.com/office/drawing/2014/main" val="1385153102"/>
                    </a:ext>
                  </a:extLst>
                </a:gridCol>
              </a:tblGrid>
              <a:tr h="408994">
                <a:tc>
                  <a:txBody>
                    <a:bodyPr/>
                    <a:lstStyle/>
                    <a:p>
                      <a:r>
                        <a:rPr lang="en-MY" dirty="0"/>
                        <a:t>ABG 1627H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Result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060017"/>
                  </a:ext>
                </a:extLst>
              </a:tr>
              <a:tr h="582704">
                <a:tc>
                  <a:txBody>
                    <a:bodyPr/>
                    <a:lstStyle/>
                    <a:p>
                      <a:r>
                        <a:rPr lang="en-MY" dirty="0"/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7.371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75348"/>
                  </a:ext>
                </a:extLst>
              </a:tr>
              <a:tr h="582704">
                <a:tc>
                  <a:txBody>
                    <a:bodyPr/>
                    <a:lstStyle/>
                    <a:p>
                      <a:r>
                        <a:rPr lang="en-MY" dirty="0"/>
                        <a:t>pC02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30.2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844873"/>
                  </a:ext>
                </a:extLst>
              </a:tr>
              <a:tr h="582704">
                <a:tc>
                  <a:txBody>
                    <a:bodyPr/>
                    <a:lstStyle/>
                    <a:p>
                      <a:r>
                        <a:rPr lang="en-MY" dirty="0"/>
                        <a:t>pO2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638677"/>
                  </a:ext>
                </a:extLst>
              </a:tr>
              <a:tr h="582704">
                <a:tc>
                  <a:txBody>
                    <a:bodyPr/>
                    <a:lstStyle/>
                    <a:p>
                      <a:r>
                        <a:rPr lang="en-MY" dirty="0"/>
                        <a:t>HC03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506747"/>
                  </a:ext>
                </a:extLst>
              </a:tr>
              <a:tr h="582704">
                <a:tc>
                  <a:txBody>
                    <a:bodyPr/>
                    <a:lstStyle/>
                    <a:p>
                      <a:r>
                        <a:rPr lang="en-MY" dirty="0"/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-7.2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13485"/>
                  </a:ext>
                </a:extLst>
              </a:tr>
              <a:tr h="582704">
                <a:tc>
                  <a:txBody>
                    <a:bodyPr/>
                    <a:lstStyle/>
                    <a:p>
                      <a:r>
                        <a:rPr lang="en-MY" dirty="0"/>
                        <a:t>LAC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327954"/>
                  </a:ext>
                </a:extLst>
              </a:tr>
              <a:tr h="582704">
                <a:tc>
                  <a:txBody>
                    <a:bodyPr/>
                    <a:lstStyle/>
                    <a:p>
                      <a:r>
                        <a:rPr lang="en-MY" dirty="0"/>
                        <a:t>SIMV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19824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B0514C7-A54C-421F-B530-43735E4CFD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467251"/>
              </p:ext>
            </p:extLst>
          </p:nvPr>
        </p:nvGraphicFramePr>
        <p:xfrm>
          <a:off x="6480217" y="2015932"/>
          <a:ext cx="2415698" cy="4487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3440">
                  <a:extLst>
                    <a:ext uri="{9D8B030D-6E8A-4147-A177-3AD203B41FA5}">
                      <a16:colId xmlns:a16="http://schemas.microsoft.com/office/drawing/2014/main" val="1198522125"/>
                    </a:ext>
                  </a:extLst>
                </a:gridCol>
                <a:gridCol w="862258">
                  <a:extLst>
                    <a:ext uri="{9D8B030D-6E8A-4147-A177-3AD203B41FA5}">
                      <a16:colId xmlns:a16="http://schemas.microsoft.com/office/drawing/2014/main" val="1385153102"/>
                    </a:ext>
                  </a:extLst>
                </a:gridCol>
              </a:tblGrid>
              <a:tr h="408994">
                <a:tc>
                  <a:txBody>
                    <a:bodyPr/>
                    <a:lstStyle/>
                    <a:p>
                      <a:r>
                        <a:rPr lang="en-MY" dirty="0"/>
                        <a:t>ABG 1902H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Result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060017"/>
                  </a:ext>
                </a:extLst>
              </a:tr>
              <a:tr h="582704">
                <a:tc>
                  <a:txBody>
                    <a:bodyPr/>
                    <a:lstStyle/>
                    <a:p>
                      <a:r>
                        <a:rPr lang="en-MY" dirty="0"/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7.326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75348"/>
                  </a:ext>
                </a:extLst>
              </a:tr>
              <a:tr h="582704">
                <a:tc>
                  <a:txBody>
                    <a:bodyPr/>
                    <a:lstStyle/>
                    <a:p>
                      <a:r>
                        <a:rPr lang="en-MY" dirty="0"/>
                        <a:t>pC02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26.4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844873"/>
                  </a:ext>
                </a:extLst>
              </a:tr>
              <a:tr h="582704">
                <a:tc>
                  <a:txBody>
                    <a:bodyPr/>
                    <a:lstStyle/>
                    <a:p>
                      <a:r>
                        <a:rPr lang="en-MY" dirty="0"/>
                        <a:t>pO2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638677"/>
                  </a:ext>
                </a:extLst>
              </a:tr>
              <a:tr h="582704">
                <a:tc>
                  <a:txBody>
                    <a:bodyPr/>
                    <a:lstStyle/>
                    <a:p>
                      <a:r>
                        <a:rPr lang="en-MY" dirty="0"/>
                        <a:t>HC03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506747"/>
                  </a:ext>
                </a:extLst>
              </a:tr>
              <a:tr h="582704">
                <a:tc>
                  <a:txBody>
                    <a:bodyPr/>
                    <a:lstStyle/>
                    <a:p>
                      <a:r>
                        <a:rPr lang="en-MY" dirty="0"/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-11.4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13485"/>
                  </a:ext>
                </a:extLst>
              </a:tr>
              <a:tr h="582704">
                <a:tc>
                  <a:txBody>
                    <a:bodyPr/>
                    <a:lstStyle/>
                    <a:p>
                      <a:r>
                        <a:rPr lang="en-MY" dirty="0"/>
                        <a:t>LAC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327954"/>
                  </a:ext>
                </a:extLst>
              </a:tr>
              <a:tr h="582704">
                <a:tc>
                  <a:txBody>
                    <a:bodyPr/>
                    <a:lstStyle/>
                    <a:p>
                      <a:r>
                        <a:rPr lang="en-MY" dirty="0"/>
                        <a:t>SIMV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0.7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19824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DE58CD0-037F-45F0-B011-E750DBF47F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652118"/>
              </p:ext>
            </p:extLst>
          </p:nvPr>
        </p:nvGraphicFramePr>
        <p:xfrm>
          <a:off x="9284140" y="2015672"/>
          <a:ext cx="2415698" cy="4487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3440">
                  <a:extLst>
                    <a:ext uri="{9D8B030D-6E8A-4147-A177-3AD203B41FA5}">
                      <a16:colId xmlns:a16="http://schemas.microsoft.com/office/drawing/2014/main" val="1198522125"/>
                    </a:ext>
                  </a:extLst>
                </a:gridCol>
                <a:gridCol w="862258">
                  <a:extLst>
                    <a:ext uri="{9D8B030D-6E8A-4147-A177-3AD203B41FA5}">
                      <a16:colId xmlns:a16="http://schemas.microsoft.com/office/drawing/2014/main" val="1385153102"/>
                    </a:ext>
                  </a:extLst>
                </a:gridCol>
              </a:tblGrid>
              <a:tr h="408994">
                <a:tc>
                  <a:txBody>
                    <a:bodyPr/>
                    <a:lstStyle/>
                    <a:p>
                      <a:r>
                        <a:rPr lang="en-MY" dirty="0"/>
                        <a:t>ABG 0022H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Result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060017"/>
                  </a:ext>
                </a:extLst>
              </a:tr>
              <a:tr h="582704">
                <a:tc>
                  <a:txBody>
                    <a:bodyPr/>
                    <a:lstStyle/>
                    <a:p>
                      <a:r>
                        <a:rPr lang="en-MY" dirty="0"/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7.279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75348"/>
                  </a:ext>
                </a:extLst>
              </a:tr>
              <a:tr h="582704">
                <a:tc>
                  <a:txBody>
                    <a:bodyPr/>
                    <a:lstStyle/>
                    <a:p>
                      <a:r>
                        <a:rPr lang="en-MY" dirty="0"/>
                        <a:t>pC02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18.1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844873"/>
                  </a:ext>
                </a:extLst>
              </a:tr>
              <a:tr h="582704">
                <a:tc>
                  <a:txBody>
                    <a:bodyPr/>
                    <a:lstStyle/>
                    <a:p>
                      <a:r>
                        <a:rPr lang="en-MY" dirty="0"/>
                        <a:t>pO2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638677"/>
                  </a:ext>
                </a:extLst>
              </a:tr>
              <a:tr h="582704">
                <a:tc>
                  <a:txBody>
                    <a:bodyPr/>
                    <a:lstStyle/>
                    <a:p>
                      <a:r>
                        <a:rPr lang="en-MY" dirty="0"/>
                        <a:t>HC03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506747"/>
                  </a:ext>
                </a:extLst>
              </a:tr>
              <a:tr h="582704">
                <a:tc>
                  <a:txBody>
                    <a:bodyPr/>
                    <a:lstStyle/>
                    <a:p>
                      <a:r>
                        <a:rPr lang="en-MY" dirty="0"/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-17.5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13485"/>
                  </a:ext>
                </a:extLst>
              </a:tr>
              <a:tr h="582704">
                <a:tc>
                  <a:txBody>
                    <a:bodyPr/>
                    <a:lstStyle/>
                    <a:p>
                      <a:r>
                        <a:rPr lang="en-MY" dirty="0"/>
                        <a:t>LAC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327954"/>
                  </a:ext>
                </a:extLst>
              </a:tr>
              <a:tr h="582704">
                <a:tc>
                  <a:txBody>
                    <a:bodyPr/>
                    <a:lstStyle/>
                    <a:p>
                      <a:r>
                        <a:rPr lang="en-MY" dirty="0"/>
                        <a:t>SIMV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0.7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198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90787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57808-E9E7-4C72-AB42-64A52D935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DB38E-4650-4ADE-8264-90D7A643F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CEA from First Presentation was Significantly High. However Still treated with the impression of diverticulitis. Delay in Diagnosis?</a:t>
            </a:r>
          </a:p>
          <a:p>
            <a:r>
              <a:rPr lang="en-MY" dirty="0"/>
              <a:t>CT Scan in the First 2 Admission were suggestive of Diverticulitis. Red herring? </a:t>
            </a:r>
          </a:p>
          <a:p>
            <a:r>
              <a:rPr lang="en-MY" dirty="0"/>
              <a:t>When Identified BILE in the Pelvic Drain, Is there a Delay by planning for CT Scan? Furthermore CT Scan did not show any evidence of leak / patient in Ileus</a:t>
            </a:r>
          </a:p>
          <a:p>
            <a:r>
              <a:rPr lang="en-MY" dirty="0"/>
              <a:t>Further delay and second insult to kidneys by doing CTPA. Eventually patient had renal shutdown possibly due to CIN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52877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F34E8-17B6-4ABB-80B4-41C68B5A5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Initial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E2A5F-630B-4CBE-9D30-4761033B5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1A2CF0F-9AE7-4283-A264-362CC94CB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2317129"/>
            <a:ext cx="7843069" cy="398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755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FD134-EB7D-4DEF-85EB-8275EF0AA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Initial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255F4-D869-4B1F-83B5-3B5226E61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2855052-3DAC-4AAB-AFD3-98A9588F8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7" y="2302932"/>
            <a:ext cx="8963025" cy="422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307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61F655-345C-4AD8-85BC-913D87523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43780CE-2BE5-46F6-97B2-60DF30217E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233DC0E-DE6C-4FB6-A529-51B162641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870477F-E451-4BC3-863F-0E2FC5728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8FBA05C-D740-40CE-9A7D-9E5A715AE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4A81DE1-E2BC-4A31-99EE-71350421B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FDE8183D-5757-4D73-A338-62BDD88E4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F6ACD5FC-CAFE-48EB-B765-60EED2E0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94D26FF-9813-4900-B73E-86FDAEF26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MY" sz="3300">
                <a:solidFill>
                  <a:srgbClr val="EBEBEB"/>
                </a:solidFill>
              </a:rPr>
              <a:t>Initial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4C3ED-C2EF-4C71-8FF7-F599F75A7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r>
              <a:rPr lang="en-MY">
                <a:solidFill>
                  <a:srgbClr val="FFFFFF"/>
                </a:solidFill>
              </a:rPr>
              <a:t>Admission Diagnosis : Subacute Intestional Obstruction TRO Cause</a:t>
            </a:r>
          </a:p>
          <a:p>
            <a:r>
              <a:rPr lang="en-MY">
                <a:solidFill>
                  <a:srgbClr val="FFFFFF"/>
                </a:solidFill>
              </a:rPr>
              <a:t>Admitted to 3U for further workup. CT Abdomen Pelvis with Contrast Performed the next day after covering with Prednisolone in view of Seafood allergy.</a:t>
            </a:r>
          </a:p>
          <a:p>
            <a:endParaRPr lang="en-MY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B9AAC0-1C43-4ED0-8453-667C9DB27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288" y="1160733"/>
            <a:ext cx="7112588" cy="536998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45716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6A61A-CE0A-4287-9E74-193ADD983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Initial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F647B-692E-4811-818C-D6DEB38C1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Treated as ?Perforated Diverticulum, TRO GI Malignancy</a:t>
            </a:r>
          </a:p>
          <a:p>
            <a:r>
              <a:rPr lang="en-MY" dirty="0"/>
              <a:t>Started on Antibiotics – </a:t>
            </a:r>
            <a:r>
              <a:rPr lang="en-MY" dirty="0" err="1"/>
              <a:t>Cefobid</a:t>
            </a:r>
            <a:r>
              <a:rPr lang="en-MY" dirty="0"/>
              <a:t> and Flagyl</a:t>
            </a:r>
          </a:p>
          <a:p>
            <a:r>
              <a:rPr lang="en-MY" dirty="0"/>
              <a:t>CEA taken</a:t>
            </a:r>
          </a:p>
          <a:p>
            <a:r>
              <a:rPr lang="en-MY" dirty="0"/>
              <a:t>Planned for Colonoscopy at a later time.</a:t>
            </a:r>
          </a:p>
          <a:p>
            <a:r>
              <a:rPr lang="en-MY" dirty="0"/>
              <a:t>Case discussed with Surgeon;</a:t>
            </a:r>
          </a:p>
          <a:p>
            <a:r>
              <a:rPr lang="en-MY" dirty="0"/>
              <a:t>Impression Perforated Diverticulitis Hinchey’s 2</a:t>
            </a:r>
          </a:p>
          <a:p>
            <a:r>
              <a:rPr lang="en-MY" dirty="0"/>
              <a:t>If fever or signs of sepsis, to escalate Abx to </a:t>
            </a:r>
            <a:r>
              <a:rPr lang="en-MY" dirty="0" err="1"/>
              <a:t>Tazosin</a:t>
            </a:r>
            <a:r>
              <a:rPr lang="en-MY" dirty="0"/>
              <a:t> and post case for diverting stoma with washout.</a:t>
            </a:r>
          </a:p>
        </p:txBody>
      </p:sp>
    </p:spTree>
    <p:extLst>
      <p:ext uri="{BB962C8B-B14F-4D97-AF65-F5344CB8AC3E}">
        <p14:creationId xmlns:p14="http://schemas.microsoft.com/office/powerpoint/2010/main" val="1683626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D8859-3573-40AE-8682-FFD85C9CE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Initial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9CE60-CF44-4967-9EF9-7519A5B3E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In view of increase in white count, from 7-&gt;11 and persistent tenderness over the abdomen, antibiotic escalated to IV </a:t>
            </a:r>
            <a:r>
              <a:rPr lang="en-MY" dirty="0" err="1"/>
              <a:t>Tazosin</a:t>
            </a:r>
            <a:r>
              <a:rPr lang="en-MY" dirty="0"/>
              <a:t>. </a:t>
            </a:r>
          </a:p>
          <a:p>
            <a:r>
              <a:rPr lang="en-MY" dirty="0"/>
              <a:t>After escalation, able to initiate feeding, abdominal pain improved and eventually resolved.</a:t>
            </a:r>
          </a:p>
          <a:p>
            <a:r>
              <a:rPr lang="en-MY" dirty="0"/>
              <a:t>No fever and otherwise well. Planned to complete antibiotics for 1/52</a:t>
            </a:r>
          </a:p>
          <a:p>
            <a:endParaRPr lang="en-MY" dirty="0"/>
          </a:p>
          <a:p>
            <a:r>
              <a:rPr lang="en-MY" dirty="0"/>
              <a:t>Allowed Discharge on 20/11/18 and planned for colonoscopy on 20/12/18.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655893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1517</TotalTime>
  <Words>3310</Words>
  <Application>Microsoft Office PowerPoint</Application>
  <PresentationFormat>Widescreen</PresentationFormat>
  <Paragraphs>750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Century Gothic</vt:lpstr>
      <vt:lpstr>Wingdings 3</vt:lpstr>
      <vt:lpstr>Ion Boardroom</vt:lpstr>
      <vt:lpstr>Nur Zahrawaani Binti Jaafar B691078</vt:lpstr>
      <vt:lpstr>Background History</vt:lpstr>
      <vt:lpstr>Initial Presentation</vt:lpstr>
      <vt:lpstr>Initial Presentation</vt:lpstr>
      <vt:lpstr>Initial Presentation</vt:lpstr>
      <vt:lpstr>Initial Presentation</vt:lpstr>
      <vt:lpstr>Initial Presentation</vt:lpstr>
      <vt:lpstr>Initial Presentation</vt:lpstr>
      <vt:lpstr>Initial Presentation</vt:lpstr>
      <vt:lpstr>Summary of IX</vt:lpstr>
      <vt:lpstr>Second Admission 19-24/12/18</vt:lpstr>
      <vt:lpstr>CT Scan</vt:lpstr>
      <vt:lpstr>Second Admission</vt:lpstr>
      <vt:lpstr>Summary of IX</vt:lpstr>
      <vt:lpstr>Third Admission 16/01/2019 – 28/01/2019</vt:lpstr>
      <vt:lpstr>17/01/2019 – 21/01/2019 </vt:lpstr>
      <vt:lpstr>IX Summary </vt:lpstr>
      <vt:lpstr>Surgery</vt:lpstr>
      <vt:lpstr>PowerPoint Presentation</vt:lpstr>
      <vt:lpstr>Intraoperative </vt:lpstr>
      <vt:lpstr>Post-Operative Phase</vt:lpstr>
      <vt:lpstr>Post-Operative Phase </vt:lpstr>
      <vt:lpstr>SHDU 23/1/19</vt:lpstr>
      <vt:lpstr>SHDU 24/01/19</vt:lpstr>
      <vt:lpstr>Summary of IX</vt:lpstr>
      <vt:lpstr>Summary of IX</vt:lpstr>
      <vt:lpstr>SHDU 25/01/19</vt:lpstr>
      <vt:lpstr>SHDU 25/01/2019</vt:lpstr>
      <vt:lpstr>SHDU 25/01/19</vt:lpstr>
      <vt:lpstr>SHDU 25/01/2019 </vt:lpstr>
      <vt:lpstr>SHDU 26/01/2019</vt:lpstr>
      <vt:lpstr>PowerPoint Presentation</vt:lpstr>
      <vt:lpstr>SHDU 26/01/2019</vt:lpstr>
      <vt:lpstr>26/01/19 Results</vt:lpstr>
      <vt:lpstr>SHDU 26/1/19</vt:lpstr>
      <vt:lpstr>Surgery</vt:lpstr>
      <vt:lpstr>Intraoperative </vt:lpstr>
      <vt:lpstr>Post-Operative</vt:lpstr>
      <vt:lpstr>Post-Operative 27/01/2019</vt:lpstr>
      <vt:lpstr>Post-Operative </vt:lpstr>
      <vt:lpstr>ABG PROGRESS IN SHDU</vt:lpstr>
      <vt:lpstr>ICU Phase </vt:lpstr>
      <vt:lpstr>SUMMARY OF IX @ ICU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 Zahrawaani Binti Jaafar B691078</dc:title>
  <dc:creator>Karthik Krishnan</dc:creator>
  <cp:lastModifiedBy>Karthik Krishnan</cp:lastModifiedBy>
  <cp:revision>51</cp:revision>
  <dcterms:created xsi:type="dcterms:W3CDTF">2019-01-28T10:15:24Z</dcterms:created>
  <dcterms:modified xsi:type="dcterms:W3CDTF">2019-01-29T11:32:45Z</dcterms:modified>
</cp:coreProperties>
</file>