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5" r:id="rId1"/>
  </p:sldMasterIdLst>
  <p:sldIdLst>
    <p:sldId id="256" r:id="rId2"/>
    <p:sldId id="257" r:id="rId3"/>
    <p:sldId id="258" r:id="rId4"/>
    <p:sldId id="259" r:id="rId5"/>
    <p:sldId id="260" r:id="rId6"/>
    <p:sldId id="261" r:id="rId7"/>
    <p:sldId id="270" r:id="rId8"/>
    <p:sldId id="271" r:id="rId9"/>
    <p:sldId id="272" r:id="rId10"/>
    <p:sldId id="262" r:id="rId11"/>
    <p:sldId id="263" r:id="rId12"/>
    <p:sldId id="264" r:id="rId13"/>
    <p:sldId id="265" r:id="rId14"/>
    <p:sldId id="266" r:id="rId15"/>
    <p:sldId id="267" r:id="rId16"/>
    <p:sldId id="268" r:id="rId17"/>
    <p:sldId id="269"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58" y="2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Delayed Primary Fascial Closure Rates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FEFD-497F-BB14-03B77121064D}"/>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FEFD-497F-BB14-03B77121064D}"/>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FEFD-497F-BB14-03B77121064D}"/>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FEFD-497F-BB14-03B77121064D}"/>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FEFD-497F-BB14-03B77121064D}"/>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FEFD-497F-BB14-03B77121064D}"/>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NPWT</c:v>
                </c:pt>
                <c:pt idx="1">
                  <c:v>Wittmann Patch</c:v>
                </c:pt>
                <c:pt idx="2">
                  <c:v>Zipper</c:v>
                </c:pt>
                <c:pt idx="3">
                  <c:v>Mesh</c:v>
                </c:pt>
                <c:pt idx="4">
                  <c:v>Bogota</c:v>
                </c:pt>
                <c:pt idx="5">
                  <c:v>Packing</c:v>
                </c:pt>
              </c:strCache>
            </c:strRef>
          </c:cat>
          <c:val>
            <c:numRef>
              <c:f>Sheet1!$B$2:$B$7</c:f>
              <c:numCache>
                <c:formatCode>0%</c:formatCode>
                <c:ptCount val="6"/>
                <c:pt idx="0">
                  <c:v>0.57999999999999996</c:v>
                </c:pt>
                <c:pt idx="1">
                  <c:v>0.78</c:v>
                </c:pt>
                <c:pt idx="2">
                  <c:v>0.44</c:v>
                </c:pt>
                <c:pt idx="3">
                  <c:v>0.36</c:v>
                </c:pt>
                <c:pt idx="4">
                  <c:v>0.28000000000000003</c:v>
                </c:pt>
                <c:pt idx="5">
                  <c:v>0.13</c:v>
                </c:pt>
              </c:numCache>
            </c:numRef>
          </c:val>
          <c:extLst>
            <c:ext xmlns:c16="http://schemas.microsoft.com/office/drawing/2014/chart" uri="{C3380CC4-5D6E-409C-BE32-E72D297353CC}">
              <c16:uniqueId val="{00000000-4D68-42BC-A0AD-2CBED8DAB594}"/>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Intervention</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1B58-4A7E-8888-5CA1A0E75A9E}"/>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1B58-4A7E-8888-5CA1A0E75A9E}"/>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1B58-4A7E-8888-5CA1A0E75A9E}"/>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1B58-4A7E-8888-5CA1A0E75A9E}"/>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2"/>
                <c:pt idx="0">
                  <c:v>NPWT</c:v>
                </c:pt>
                <c:pt idx="1">
                  <c:v>Other</c:v>
                </c:pt>
              </c:strCache>
            </c:strRef>
          </c:cat>
          <c:val>
            <c:numRef>
              <c:f>Sheet1!$B$2:$B$5</c:f>
              <c:numCache>
                <c:formatCode>0%</c:formatCode>
                <c:ptCount val="4"/>
                <c:pt idx="0">
                  <c:v>0.12</c:v>
                </c:pt>
                <c:pt idx="1">
                  <c:v>0.17</c:v>
                </c:pt>
              </c:numCache>
            </c:numRef>
          </c:val>
          <c:extLst>
            <c:ext xmlns:c16="http://schemas.microsoft.com/office/drawing/2014/chart" uri="{C3380CC4-5D6E-409C-BE32-E72D297353CC}">
              <c16:uniqueId val="{00000000-7F1E-4BC9-85A7-BF28BAF52524}"/>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egendEntry>
        <c:idx val="2"/>
        <c:delete val="1"/>
      </c:legendEntry>
      <c:legendEntry>
        <c:idx val="3"/>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Delayed Primary Fascial Closure Rates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996C-45F2-846C-281C60EAD10F}"/>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996C-45F2-846C-281C60EAD10F}"/>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996C-45F2-846C-281C60EAD10F}"/>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996C-45F2-846C-281C60EAD10F}"/>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2"/>
                <c:pt idx="0">
                  <c:v>NPWT</c:v>
                </c:pt>
                <c:pt idx="1">
                  <c:v>Other</c:v>
                </c:pt>
              </c:strCache>
            </c:strRef>
          </c:cat>
          <c:val>
            <c:numRef>
              <c:f>Sheet1!$B$2:$B$5</c:f>
              <c:numCache>
                <c:formatCode>0%</c:formatCode>
                <c:ptCount val="4"/>
                <c:pt idx="0">
                  <c:v>0.45</c:v>
                </c:pt>
                <c:pt idx="1">
                  <c:v>0.61</c:v>
                </c:pt>
              </c:numCache>
            </c:numRef>
          </c:val>
          <c:extLst>
            <c:ext xmlns:c16="http://schemas.microsoft.com/office/drawing/2014/chart" uri="{C3380CC4-5D6E-409C-BE32-E72D297353CC}">
              <c16:uniqueId val="{00000000-A14B-42B5-93B3-1FBCEF79C9E8}"/>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egendEntry>
        <c:idx val="2"/>
        <c:delete val="1"/>
      </c:legendEntry>
      <c:legendEntry>
        <c:idx val="3"/>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Prosthetic Replacement of Abdominal Wall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6B84-4DEB-9421-24C283D7858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6B84-4DEB-9421-24C283D7858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6B84-4DEB-9421-24C283D7858B}"/>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6B84-4DEB-9421-24C283D7858B}"/>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6B84-4DEB-9421-24C283D7858B}"/>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2"/>
                <c:pt idx="0">
                  <c:v>NPWT</c:v>
                </c:pt>
                <c:pt idx="1">
                  <c:v>Others</c:v>
                </c:pt>
              </c:strCache>
            </c:strRef>
          </c:cat>
          <c:val>
            <c:numRef>
              <c:f>Sheet1!$B$2:$B$6</c:f>
              <c:numCache>
                <c:formatCode>0%</c:formatCode>
                <c:ptCount val="5"/>
                <c:pt idx="0">
                  <c:v>0.14000000000000001</c:v>
                </c:pt>
                <c:pt idx="1">
                  <c:v>0.11</c:v>
                </c:pt>
              </c:numCache>
            </c:numRef>
          </c:val>
          <c:extLst>
            <c:ext xmlns:c16="http://schemas.microsoft.com/office/drawing/2014/chart" uri="{C3380CC4-5D6E-409C-BE32-E72D297353CC}">
              <c16:uniqueId val="{00000000-C4A3-4546-98FA-99CDBD758658}"/>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egendEntry>
        <c:idx val="2"/>
        <c:delete val="1"/>
      </c:legendEntry>
      <c:legendEntry>
        <c:idx val="3"/>
        <c:delete val="1"/>
      </c:legendEntry>
      <c:legendEntry>
        <c:idx val="4"/>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Mortality Rate</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1F64-464F-A087-1CBA9D020C28}"/>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1F64-464F-A087-1CBA9D020C28}"/>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1F64-464F-A087-1CBA9D020C28}"/>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1F64-464F-A087-1CBA9D020C28}"/>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1F64-464F-A087-1CBA9D020C28}"/>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1F64-464F-A087-1CBA9D020C28}"/>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NPWT</c:v>
                </c:pt>
                <c:pt idx="1">
                  <c:v>Packing</c:v>
                </c:pt>
                <c:pt idx="2">
                  <c:v>Mesh</c:v>
                </c:pt>
                <c:pt idx="3">
                  <c:v>Zipper</c:v>
                </c:pt>
                <c:pt idx="4">
                  <c:v>Bogota Bag</c:v>
                </c:pt>
                <c:pt idx="5">
                  <c:v>Wittmann Patch</c:v>
                </c:pt>
              </c:strCache>
            </c:strRef>
          </c:cat>
          <c:val>
            <c:numRef>
              <c:f>Sheet1!$B$2:$B$7</c:f>
              <c:numCache>
                <c:formatCode>0%</c:formatCode>
                <c:ptCount val="6"/>
                <c:pt idx="0">
                  <c:v>0.22</c:v>
                </c:pt>
                <c:pt idx="1">
                  <c:v>0.33</c:v>
                </c:pt>
                <c:pt idx="2">
                  <c:v>0.3</c:v>
                </c:pt>
                <c:pt idx="3">
                  <c:v>0.3</c:v>
                </c:pt>
                <c:pt idx="4">
                  <c:v>0.28000000000000003</c:v>
                </c:pt>
                <c:pt idx="5">
                  <c:v>0.16</c:v>
                </c:pt>
              </c:numCache>
            </c:numRef>
          </c:val>
          <c:extLst>
            <c:ext xmlns:c16="http://schemas.microsoft.com/office/drawing/2014/chart" uri="{C3380CC4-5D6E-409C-BE32-E72D297353CC}">
              <c16:uniqueId val="{00000000-8A54-4654-A5D5-DF79C7A43B9C}"/>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Mortality Rate</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103C-44AC-8F98-5FE3DBA566B8}"/>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103C-44AC-8F98-5FE3DBA566B8}"/>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103C-44AC-8F98-5FE3DBA566B8}"/>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103C-44AC-8F98-5FE3DBA566B8}"/>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2"/>
                <c:pt idx="0">
                  <c:v>NPWT</c:v>
                </c:pt>
                <c:pt idx="1">
                  <c:v>Other</c:v>
                </c:pt>
              </c:strCache>
            </c:strRef>
          </c:cat>
          <c:val>
            <c:numRef>
              <c:f>Sheet1!$B$2:$B$5</c:f>
              <c:numCache>
                <c:formatCode>0%</c:formatCode>
                <c:ptCount val="4"/>
                <c:pt idx="0">
                  <c:v>0.26</c:v>
                </c:pt>
                <c:pt idx="1">
                  <c:v>0.28999999999999998</c:v>
                </c:pt>
              </c:numCache>
            </c:numRef>
          </c:val>
          <c:extLst>
            <c:ext xmlns:c16="http://schemas.microsoft.com/office/drawing/2014/chart" uri="{C3380CC4-5D6E-409C-BE32-E72D297353CC}">
              <c16:uniqueId val="{00000000-4F2C-4470-99D4-491E7E904E95}"/>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egendEntry>
        <c:idx val="2"/>
        <c:delete val="1"/>
      </c:legendEntry>
      <c:legendEntry>
        <c:idx val="3"/>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Intestinal Fistulae</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D218-4F3A-BE3F-622A8E109D15}"/>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D218-4F3A-BE3F-622A8E109D15}"/>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D218-4F3A-BE3F-622A8E109D15}"/>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D218-4F3A-BE3F-622A8E109D15}"/>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D218-4F3A-BE3F-622A8E109D15}"/>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D218-4F3A-BE3F-622A8E109D15}"/>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D218-4F3A-BE3F-622A8E109D15}"/>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Sheet1!$A$2:$A$8</c:f>
              <c:strCache>
                <c:ptCount val="6"/>
                <c:pt idx="0">
                  <c:v>NPWT</c:v>
                </c:pt>
                <c:pt idx="1">
                  <c:v>Zipper</c:v>
                </c:pt>
                <c:pt idx="2">
                  <c:v>Packing</c:v>
                </c:pt>
                <c:pt idx="3">
                  <c:v>Mesh</c:v>
                </c:pt>
                <c:pt idx="4">
                  <c:v>Bogota Bag</c:v>
                </c:pt>
                <c:pt idx="5">
                  <c:v>Wittmann Patch</c:v>
                </c:pt>
              </c:strCache>
            </c:strRef>
          </c:cat>
          <c:val>
            <c:numRef>
              <c:f>Sheet1!$B$2:$B$8</c:f>
              <c:numCache>
                <c:formatCode>0%</c:formatCode>
                <c:ptCount val="7"/>
                <c:pt idx="0">
                  <c:v>7.0000000000000007E-2</c:v>
                </c:pt>
                <c:pt idx="1">
                  <c:v>0.13</c:v>
                </c:pt>
                <c:pt idx="2">
                  <c:v>0.11</c:v>
                </c:pt>
                <c:pt idx="3">
                  <c:v>0.08</c:v>
                </c:pt>
                <c:pt idx="4">
                  <c:v>0.08</c:v>
                </c:pt>
                <c:pt idx="5">
                  <c:v>0.03</c:v>
                </c:pt>
              </c:numCache>
            </c:numRef>
          </c:val>
          <c:extLst>
            <c:ext xmlns:c16="http://schemas.microsoft.com/office/drawing/2014/chart" uri="{C3380CC4-5D6E-409C-BE32-E72D297353CC}">
              <c16:uniqueId val="{00000000-E681-4292-AD76-AF64342B02F1}"/>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egendEntry>
        <c:idx val="6"/>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Intestinal Fistulae</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9DFB-4B75-81CD-667562144AF9}"/>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9DFB-4B75-81CD-667562144AF9}"/>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9DFB-4B75-81CD-667562144AF9}"/>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9DFB-4B75-81CD-667562144AF9}"/>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9DFB-4B75-81CD-667562144AF9}"/>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2"/>
                <c:pt idx="0">
                  <c:v>NPWT</c:v>
                </c:pt>
                <c:pt idx="1">
                  <c:v>Other</c:v>
                </c:pt>
              </c:strCache>
            </c:strRef>
          </c:cat>
          <c:val>
            <c:numRef>
              <c:f>Sheet1!$B$2:$B$6</c:f>
              <c:numCache>
                <c:formatCode>0%</c:formatCode>
                <c:ptCount val="5"/>
                <c:pt idx="0">
                  <c:v>0.08</c:v>
                </c:pt>
                <c:pt idx="1">
                  <c:v>0.1</c:v>
                </c:pt>
              </c:numCache>
            </c:numRef>
          </c:val>
          <c:extLst>
            <c:ext xmlns:c16="http://schemas.microsoft.com/office/drawing/2014/chart" uri="{C3380CC4-5D6E-409C-BE32-E72D297353CC}">
              <c16:uniqueId val="{00000000-44A9-42F3-8435-BE8D386A14D8}"/>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egendEntry>
        <c:idx val="2"/>
        <c:delete val="1"/>
      </c:legendEntry>
      <c:legendEntry>
        <c:idx val="3"/>
        <c:delete val="1"/>
      </c:legendEntry>
      <c:legendEntry>
        <c:idx val="4"/>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Intestinal Failure</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1ABC-4334-A050-5812950E6DE7}"/>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1ABC-4334-A050-5812950E6DE7}"/>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1ABC-4334-A050-5812950E6DE7}"/>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1ABC-4334-A050-5812950E6DE7}"/>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2"/>
                <c:pt idx="0">
                  <c:v>NPWT</c:v>
                </c:pt>
                <c:pt idx="1">
                  <c:v>Other</c:v>
                </c:pt>
              </c:strCache>
            </c:strRef>
          </c:cat>
          <c:val>
            <c:numRef>
              <c:f>Sheet1!$B$2:$B$5</c:f>
              <c:numCache>
                <c:formatCode>0%</c:formatCode>
                <c:ptCount val="4"/>
                <c:pt idx="0">
                  <c:v>0.15</c:v>
                </c:pt>
                <c:pt idx="1">
                  <c:v>0.15</c:v>
                </c:pt>
              </c:numCache>
            </c:numRef>
          </c:val>
          <c:extLst>
            <c:ext xmlns:c16="http://schemas.microsoft.com/office/drawing/2014/chart" uri="{C3380CC4-5D6E-409C-BE32-E72D297353CC}">
              <c16:uniqueId val="{00000000-2379-4DBD-ABFD-ADDB2AEEA6B1}"/>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egendEntry>
        <c:idx val="2"/>
        <c:delete val="1"/>
      </c:legendEntry>
      <c:legendEntry>
        <c:idx val="3"/>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Abscess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1774-4621-A747-6F563AD6537C}"/>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1774-4621-A747-6F563AD6537C}"/>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1774-4621-A747-6F563AD6537C}"/>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1774-4621-A747-6F563AD6537C}"/>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1774-4621-A747-6F563AD6537C}"/>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1774-4621-A747-6F563AD6537C}"/>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NPWT</c:v>
                </c:pt>
                <c:pt idx="1">
                  <c:v>Zipper</c:v>
                </c:pt>
                <c:pt idx="2">
                  <c:v>Bagota</c:v>
                </c:pt>
                <c:pt idx="3">
                  <c:v>Mesh</c:v>
                </c:pt>
                <c:pt idx="4">
                  <c:v>Packing</c:v>
                </c:pt>
                <c:pt idx="5">
                  <c:v>Wittmann Patch</c:v>
                </c:pt>
              </c:strCache>
            </c:strRef>
          </c:cat>
          <c:val>
            <c:numRef>
              <c:f>Sheet1!$B$2:$B$7</c:f>
              <c:numCache>
                <c:formatCode>0%</c:formatCode>
                <c:ptCount val="6"/>
                <c:pt idx="0">
                  <c:v>0.04</c:v>
                </c:pt>
                <c:pt idx="1">
                  <c:v>0.16</c:v>
                </c:pt>
                <c:pt idx="2">
                  <c:v>0.12</c:v>
                </c:pt>
                <c:pt idx="3">
                  <c:v>0.09</c:v>
                </c:pt>
                <c:pt idx="4">
                  <c:v>7.0000000000000007E-2</c:v>
                </c:pt>
              </c:numCache>
            </c:numRef>
          </c:val>
          <c:extLst>
            <c:ext xmlns:c16="http://schemas.microsoft.com/office/drawing/2014/chart" uri="{C3380CC4-5D6E-409C-BE32-E72D297353CC}">
              <c16:uniqueId val="{00000000-6195-49D2-9223-C864AFA5F721}"/>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13703508"/>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30474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220012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406766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385821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436685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155527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27346925"/>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07276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87016739"/>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2/26/2019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38937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2/26/2019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74461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2/26/2019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21590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2/26/2019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85828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41331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925575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2/26/2019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93557244"/>
      </p:ext>
    </p:extLst>
  </p:cSld>
  <p:clrMap bg1="dk1" tx1="lt1" bg2="dk2" tx2="lt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FF9CEF5-A50D-4B8B-9852-D76F703786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picture containing food, sitting&#10;&#10;Description generated with high confidence">
            <a:extLst>
              <a:ext uri="{FF2B5EF4-FFF2-40B4-BE49-F238E27FC236}">
                <a16:creationId xmlns:a16="http://schemas.microsoft.com/office/drawing/2014/main" id="{DAC4CB34-E86F-4749-B97A-FCB087FBAED2}"/>
              </a:ext>
            </a:extLst>
          </p:cNvPr>
          <p:cNvPicPr>
            <a:picLocks noChangeAspect="1"/>
          </p:cNvPicPr>
          <p:nvPr/>
        </p:nvPicPr>
        <p:blipFill rotWithShape="1">
          <a:blip r:embed="rId2">
            <a:alphaModFix amt="40000"/>
            <a:extLst/>
          </a:blip>
          <a:srcRect t="20081" b="12955"/>
          <a:stretch/>
        </p:blipFill>
        <p:spPr>
          <a:xfrm>
            <a:off x="20" y="-5534"/>
            <a:ext cx="12191980" cy="6857990"/>
          </a:xfrm>
          <a:prstGeom prst="rect">
            <a:avLst/>
          </a:prstGeom>
        </p:spPr>
      </p:pic>
      <p:sp>
        <p:nvSpPr>
          <p:cNvPr id="2" name="Title 1">
            <a:extLst>
              <a:ext uri="{FF2B5EF4-FFF2-40B4-BE49-F238E27FC236}">
                <a16:creationId xmlns:a16="http://schemas.microsoft.com/office/drawing/2014/main" id="{C47D424C-349B-4B01-8D54-D53AA97D453B}"/>
              </a:ext>
            </a:extLst>
          </p:cNvPr>
          <p:cNvSpPr>
            <a:spLocks noGrp="1"/>
          </p:cNvSpPr>
          <p:nvPr>
            <p:ph type="ctrTitle"/>
          </p:nvPr>
        </p:nvSpPr>
        <p:spPr>
          <a:xfrm>
            <a:off x="2589213" y="2514600"/>
            <a:ext cx="8915399" cy="2262781"/>
          </a:xfrm>
        </p:spPr>
        <p:txBody>
          <a:bodyPr>
            <a:normAutofit/>
          </a:bodyPr>
          <a:lstStyle/>
          <a:p>
            <a:pPr>
              <a:lnSpc>
                <a:spcPct val="90000"/>
              </a:lnSpc>
            </a:pPr>
            <a:r>
              <a:rPr lang="en-MY" sz="5000"/>
              <a:t>Negative Pressure Wound Therapy For The Open Abdomen</a:t>
            </a:r>
          </a:p>
        </p:txBody>
      </p:sp>
      <p:sp>
        <p:nvSpPr>
          <p:cNvPr id="3" name="Subtitle 2">
            <a:extLst>
              <a:ext uri="{FF2B5EF4-FFF2-40B4-BE49-F238E27FC236}">
                <a16:creationId xmlns:a16="http://schemas.microsoft.com/office/drawing/2014/main" id="{17CED30C-42ED-402D-B91A-29113C5B534E}"/>
              </a:ext>
            </a:extLst>
          </p:cNvPr>
          <p:cNvSpPr>
            <a:spLocks noGrp="1"/>
          </p:cNvSpPr>
          <p:nvPr>
            <p:ph type="subTitle" idx="1"/>
          </p:nvPr>
        </p:nvSpPr>
        <p:spPr>
          <a:xfrm>
            <a:off x="2589213" y="4777380"/>
            <a:ext cx="9002712" cy="1194796"/>
          </a:xfrm>
        </p:spPr>
        <p:txBody>
          <a:bodyPr>
            <a:normAutofit fontScale="77500" lnSpcReduction="20000"/>
          </a:bodyPr>
          <a:lstStyle/>
          <a:p>
            <a:r>
              <a:rPr lang="en-MY" dirty="0"/>
              <a:t>Interventional Procedures Guidance</a:t>
            </a:r>
          </a:p>
          <a:p>
            <a:r>
              <a:rPr lang="en-MY" dirty="0"/>
              <a:t>National Institute for Health and Care Excellence</a:t>
            </a:r>
          </a:p>
          <a:p>
            <a:endParaRPr lang="en-MY" dirty="0"/>
          </a:p>
          <a:p>
            <a:r>
              <a:rPr lang="en-MY" dirty="0"/>
              <a:t>Karthik Krishnan</a:t>
            </a:r>
          </a:p>
          <a:p>
            <a:endParaRPr lang="en-MY" dirty="0"/>
          </a:p>
          <a:p>
            <a:endParaRPr lang="en-MY" dirty="0"/>
          </a:p>
        </p:txBody>
      </p:sp>
      <p:sp>
        <p:nvSpPr>
          <p:cNvPr id="12" name="Rectangle 11">
            <a:extLst>
              <a:ext uri="{FF2B5EF4-FFF2-40B4-BE49-F238E27FC236}">
                <a16:creationId xmlns:a16="http://schemas.microsoft.com/office/drawing/2014/main" id="{30684D86-C9D1-40C3-A9B6-EC935C7312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33">
            <a:extLst>
              <a:ext uri="{FF2B5EF4-FFF2-40B4-BE49-F238E27FC236}">
                <a16:creationId xmlns:a16="http://schemas.microsoft.com/office/drawing/2014/main" id="{1EDF7896-F56A-49DA-90F3-F5CE8B9833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Tree>
    <p:extLst>
      <p:ext uri="{BB962C8B-B14F-4D97-AF65-F5344CB8AC3E}">
        <p14:creationId xmlns:p14="http://schemas.microsoft.com/office/powerpoint/2010/main" val="15472888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562938-DF5D-44D8-91C7-12B1A1E30C02}"/>
              </a:ext>
            </a:extLst>
          </p:cNvPr>
          <p:cNvSpPr>
            <a:spLocks noGrp="1"/>
          </p:cNvSpPr>
          <p:nvPr>
            <p:ph type="title"/>
          </p:nvPr>
        </p:nvSpPr>
        <p:spPr/>
        <p:txBody>
          <a:bodyPr/>
          <a:lstStyle/>
          <a:p>
            <a:r>
              <a:rPr lang="en-MY" dirty="0"/>
              <a:t>Safety</a:t>
            </a:r>
          </a:p>
        </p:txBody>
      </p:sp>
      <p:graphicFrame>
        <p:nvGraphicFramePr>
          <p:cNvPr id="6" name="Content Placeholder 5">
            <a:extLst>
              <a:ext uri="{FF2B5EF4-FFF2-40B4-BE49-F238E27FC236}">
                <a16:creationId xmlns:a16="http://schemas.microsoft.com/office/drawing/2014/main" id="{788ED948-F018-4149-9236-6A587F4A1087}"/>
              </a:ext>
            </a:extLst>
          </p:cNvPr>
          <p:cNvGraphicFramePr>
            <a:graphicFrameLocks noGrp="1"/>
          </p:cNvGraphicFramePr>
          <p:nvPr>
            <p:ph idx="1"/>
            <p:extLst>
              <p:ext uri="{D42A27DB-BD31-4B8C-83A1-F6EECF244321}">
                <p14:modId xmlns:p14="http://schemas.microsoft.com/office/powerpoint/2010/main" val="2589182004"/>
              </p:ext>
            </p:extLst>
          </p:nvPr>
        </p:nvGraphicFramePr>
        <p:xfrm>
          <a:off x="2447670" y="1264555"/>
          <a:ext cx="8915400" cy="377825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EFDB1B76-8B8E-4D7B-9FC9-E812387D3FBC}"/>
              </a:ext>
            </a:extLst>
          </p:cNvPr>
          <p:cNvSpPr txBox="1"/>
          <p:nvPr/>
        </p:nvSpPr>
        <p:spPr>
          <a:xfrm>
            <a:off x="2029565" y="5498583"/>
            <a:ext cx="9751611" cy="369332"/>
          </a:xfrm>
          <a:prstGeom prst="rect">
            <a:avLst/>
          </a:prstGeom>
          <a:noFill/>
        </p:spPr>
        <p:txBody>
          <a:bodyPr wrap="square" rtlCol="0">
            <a:spAutoFit/>
          </a:bodyPr>
          <a:lstStyle/>
          <a:p>
            <a:r>
              <a:rPr lang="en-MY" dirty="0"/>
              <a:t>Meta-analysis of 4303 Patients with Reported Delayed Primary Fascial Closure Rates</a:t>
            </a:r>
          </a:p>
        </p:txBody>
      </p:sp>
    </p:spTree>
    <p:extLst>
      <p:ext uri="{BB962C8B-B14F-4D97-AF65-F5344CB8AC3E}">
        <p14:creationId xmlns:p14="http://schemas.microsoft.com/office/powerpoint/2010/main" val="5013576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C55B62-95F4-43BE-A416-1A2F190E042C}"/>
              </a:ext>
            </a:extLst>
          </p:cNvPr>
          <p:cNvSpPr>
            <a:spLocks noGrp="1"/>
          </p:cNvSpPr>
          <p:nvPr>
            <p:ph type="title"/>
          </p:nvPr>
        </p:nvSpPr>
        <p:spPr/>
        <p:txBody>
          <a:bodyPr/>
          <a:lstStyle/>
          <a:p>
            <a:r>
              <a:rPr lang="en-MY" dirty="0"/>
              <a:t>Safety</a:t>
            </a:r>
          </a:p>
        </p:txBody>
      </p:sp>
      <p:graphicFrame>
        <p:nvGraphicFramePr>
          <p:cNvPr id="6" name="Content Placeholder 5">
            <a:extLst>
              <a:ext uri="{FF2B5EF4-FFF2-40B4-BE49-F238E27FC236}">
                <a16:creationId xmlns:a16="http://schemas.microsoft.com/office/drawing/2014/main" id="{9D21BBF5-9395-40A4-A8FB-24711DFD4ECC}"/>
              </a:ext>
            </a:extLst>
          </p:cNvPr>
          <p:cNvGraphicFramePr>
            <a:graphicFrameLocks noGrp="1"/>
          </p:cNvGraphicFramePr>
          <p:nvPr>
            <p:ph idx="1"/>
            <p:extLst>
              <p:ext uri="{D42A27DB-BD31-4B8C-83A1-F6EECF244321}">
                <p14:modId xmlns:p14="http://schemas.microsoft.com/office/powerpoint/2010/main" val="4012853599"/>
              </p:ext>
            </p:extLst>
          </p:nvPr>
        </p:nvGraphicFramePr>
        <p:xfrm>
          <a:off x="1843489" y="1334610"/>
          <a:ext cx="8915400" cy="377825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C81272A0-C6D5-458C-88F8-3C41E7D4714C}"/>
              </a:ext>
            </a:extLst>
          </p:cNvPr>
          <p:cNvSpPr txBox="1"/>
          <p:nvPr/>
        </p:nvSpPr>
        <p:spPr>
          <a:xfrm>
            <a:off x="3103855" y="5338724"/>
            <a:ext cx="8975325" cy="369332"/>
          </a:xfrm>
          <a:prstGeom prst="rect">
            <a:avLst/>
          </a:prstGeom>
          <a:noFill/>
        </p:spPr>
        <p:txBody>
          <a:bodyPr wrap="square" rtlCol="0">
            <a:spAutoFit/>
          </a:bodyPr>
          <a:lstStyle/>
          <a:p>
            <a:r>
              <a:rPr lang="en-MY" dirty="0"/>
              <a:t>A non-randomised comparative study of 578 patients</a:t>
            </a:r>
          </a:p>
        </p:txBody>
      </p:sp>
    </p:spTree>
    <p:extLst>
      <p:ext uri="{BB962C8B-B14F-4D97-AF65-F5344CB8AC3E}">
        <p14:creationId xmlns:p14="http://schemas.microsoft.com/office/powerpoint/2010/main" val="28738421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6037D-0CBA-45AE-B638-5C7E1DDD8C72}"/>
              </a:ext>
            </a:extLst>
          </p:cNvPr>
          <p:cNvSpPr>
            <a:spLocks noGrp="1"/>
          </p:cNvSpPr>
          <p:nvPr>
            <p:ph type="title"/>
          </p:nvPr>
        </p:nvSpPr>
        <p:spPr/>
        <p:txBody>
          <a:bodyPr/>
          <a:lstStyle/>
          <a:p>
            <a:r>
              <a:rPr lang="en-MY" dirty="0"/>
              <a:t>Complication</a:t>
            </a:r>
          </a:p>
        </p:txBody>
      </p:sp>
      <p:graphicFrame>
        <p:nvGraphicFramePr>
          <p:cNvPr id="6" name="Content Placeholder 5">
            <a:extLst>
              <a:ext uri="{FF2B5EF4-FFF2-40B4-BE49-F238E27FC236}">
                <a16:creationId xmlns:a16="http://schemas.microsoft.com/office/drawing/2014/main" id="{DBA8C5C3-20CC-4AFF-9E89-60B4208C7E00}"/>
              </a:ext>
            </a:extLst>
          </p:cNvPr>
          <p:cNvGraphicFramePr>
            <a:graphicFrameLocks noGrp="1"/>
          </p:cNvGraphicFramePr>
          <p:nvPr>
            <p:ph idx="1"/>
            <p:extLst>
              <p:ext uri="{D42A27DB-BD31-4B8C-83A1-F6EECF244321}">
                <p14:modId xmlns:p14="http://schemas.microsoft.com/office/powerpoint/2010/main" val="2312989158"/>
              </p:ext>
            </p:extLst>
          </p:nvPr>
        </p:nvGraphicFramePr>
        <p:xfrm>
          <a:off x="1798638" y="1362075"/>
          <a:ext cx="8915400" cy="3778250"/>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a:extLst>
              <a:ext uri="{FF2B5EF4-FFF2-40B4-BE49-F238E27FC236}">
                <a16:creationId xmlns:a16="http://schemas.microsoft.com/office/drawing/2014/main" id="{4F280BB4-1AEE-4578-A04B-75C5A2C0B5C2}"/>
              </a:ext>
            </a:extLst>
          </p:cNvPr>
          <p:cNvSpPr/>
          <p:nvPr/>
        </p:nvSpPr>
        <p:spPr>
          <a:xfrm>
            <a:off x="2009775" y="5508958"/>
            <a:ext cx="9410700" cy="369332"/>
          </a:xfrm>
          <a:prstGeom prst="rect">
            <a:avLst/>
          </a:prstGeom>
        </p:spPr>
        <p:txBody>
          <a:bodyPr wrap="square">
            <a:spAutoFit/>
          </a:bodyPr>
          <a:lstStyle/>
          <a:p>
            <a:r>
              <a:rPr lang="en-MY" dirty="0"/>
              <a:t>Meta-analysis of 4303 Patients with Reported Delayed Primary Fascial Closure Rates</a:t>
            </a:r>
          </a:p>
        </p:txBody>
      </p:sp>
    </p:spTree>
    <p:extLst>
      <p:ext uri="{BB962C8B-B14F-4D97-AF65-F5344CB8AC3E}">
        <p14:creationId xmlns:p14="http://schemas.microsoft.com/office/powerpoint/2010/main" val="5796725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2300E-7A1F-42D4-992B-3BD70C09689A}"/>
              </a:ext>
            </a:extLst>
          </p:cNvPr>
          <p:cNvSpPr>
            <a:spLocks noGrp="1"/>
          </p:cNvSpPr>
          <p:nvPr>
            <p:ph type="title"/>
          </p:nvPr>
        </p:nvSpPr>
        <p:spPr/>
        <p:txBody>
          <a:bodyPr/>
          <a:lstStyle/>
          <a:p>
            <a:r>
              <a:rPr lang="en-MY" dirty="0"/>
              <a:t>Complication</a:t>
            </a:r>
          </a:p>
        </p:txBody>
      </p:sp>
      <p:graphicFrame>
        <p:nvGraphicFramePr>
          <p:cNvPr id="6" name="Content Placeholder 5">
            <a:extLst>
              <a:ext uri="{FF2B5EF4-FFF2-40B4-BE49-F238E27FC236}">
                <a16:creationId xmlns:a16="http://schemas.microsoft.com/office/drawing/2014/main" id="{832CCB2F-0E89-42E1-B1B9-933E9C84707F}"/>
              </a:ext>
            </a:extLst>
          </p:cNvPr>
          <p:cNvGraphicFramePr>
            <a:graphicFrameLocks noGrp="1"/>
          </p:cNvGraphicFramePr>
          <p:nvPr>
            <p:ph idx="1"/>
            <p:extLst>
              <p:ext uri="{D42A27DB-BD31-4B8C-83A1-F6EECF244321}">
                <p14:modId xmlns:p14="http://schemas.microsoft.com/office/powerpoint/2010/main" val="3394667598"/>
              </p:ext>
            </p:extLst>
          </p:nvPr>
        </p:nvGraphicFramePr>
        <p:xfrm>
          <a:off x="1751013" y="1352550"/>
          <a:ext cx="8915400" cy="3778250"/>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a:extLst>
              <a:ext uri="{FF2B5EF4-FFF2-40B4-BE49-F238E27FC236}">
                <a16:creationId xmlns:a16="http://schemas.microsoft.com/office/drawing/2014/main" id="{4408671F-917F-4F19-8859-9FE833A77A77}"/>
              </a:ext>
            </a:extLst>
          </p:cNvPr>
          <p:cNvSpPr/>
          <p:nvPr/>
        </p:nvSpPr>
        <p:spPr>
          <a:xfrm>
            <a:off x="3022081" y="5320784"/>
            <a:ext cx="6147837" cy="369332"/>
          </a:xfrm>
          <a:prstGeom prst="rect">
            <a:avLst/>
          </a:prstGeom>
        </p:spPr>
        <p:txBody>
          <a:bodyPr wrap="none">
            <a:spAutoFit/>
          </a:bodyPr>
          <a:lstStyle/>
          <a:p>
            <a:r>
              <a:rPr lang="en-MY" dirty="0"/>
              <a:t>A non-randomised comparative study of 578 patients</a:t>
            </a:r>
          </a:p>
        </p:txBody>
      </p:sp>
    </p:spTree>
    <p:extLst>
      <p:ext uri="{BB962C8B-B14F-4D97-AF65-F5344CB8AC3E}">
        <p14:creationId xmlns:p14="http://schemas.microsoft.com/office/powerpoint/2010/main" val="9590248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1FB0C-E22A-4A70-A96E-A0FE5B40A462}"/>
              </a:ext>
            </a:extLst>
          </p:cNvPr>
          <p:cNvSpPr>
            <a:spLocks noGrp="1"/>
          </p:cNvSpPr>
          <p:nvPr>
            <p:ph type="title"/>
          </p:nvPr>
        </p:nvSpPr>
        <p:spPr/>
        <p:txBody>
          <a:bodyPr/>
          <a:lstStyle/>
          <a:p>
            <a:r>
              <a:rPr lang="en-MY" dirty="0"/>
              <a:t>Intestinal Failure (Defined by the need for Parenteral Nutrition &gt; 28 days)</a:t>
            </a:r>
          </a:p>
        </p:txBody>
      </p:sp>
      <p:graphicFrame>
        <p:nvGraphicFramePr>
          <p:cNvPr id="6" name="Content Placeholder 5">
            <a:extLst>
              <a:ext uri="{FF2B5EF4-FFF2-40B4-BE49-F238E27FC236}">
                <a16:creationId xmlns:a16="http://schemas.microsoft.com/office/drawing/2014/main" id="{0828D5ED-379A-4E12-B84A-276CF66ADCE7}"/>
              </a:ext>
            </a:extLst>
          </p:cNvPr>
          <p:cNvGraphicFramePr>
            <a:graphicFrameLocks noGrp="1"/>
          </p:cNvGraphicFramePr>
          <p:nvPr>
            <p:ph idx="1"/>
            <p:extLst>
              <p:ext uri="{D42A27DB-BD31-4B8C-83A1-F6EECF244321}">
                <p14:modId xmlns:p14="http://schemas.microsoft.com/office/powerpoint/2010/main" val="203722320"/>
              </p:ext>
            </p:extLst>
          </p:nvPr>
        </p:nvGraphicFramePr>
        <p:xfrm>
          <a:off x="2589213" y="2133600"/>
          <a:ext cx="8915400" cy="3778250"/>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a:extLst>
              <a:ext uri="{FF2B5EF4-FFF2-40B4-BE49-F238E27FC236}">
                <a16:creationId xmlns:a16="http://schemas.microsoft.com/office/drawing/2014/main" id="{67B88A04-BF1B-43D9-A24E-657C2080F67F}"/>
              </a:ext>
            </a:extLst>
          </p:cNvPr>
          <p:cNvSpPr/>
          <p:nvPr/>
        </p:nvSpPr>
        <p:spPr>
          <a:xfrm>
            <a:off x="3479282" y="5955784"/>
            <a:ext cx="6147837" cy="369332"/>
          </a:xfrm>
          <a:prstGeom prst="rect">
            <a:avLst/>
          </a:prstGeom>
        </p:spPr>
        <p:txBody>
          <a:bodyPr wrap="none">
            <a:spAutoFit/>
          </a:bodyPr>
          <a:lstStyle/>
          <a:p>
            <a:r>
              <a:rPr lang="en-MY" dirty="0"/>
              <a:t>A non-randomised comparative study of 578 patients</a:t>
            </a:r>
          </a:p>
        </p:txBody>
      </p:sp>
    </p:spTree>
    <p:extLst>
      <p:ext uri="{BB962C8B-B14F-4D97-AF65-F5344CB8AC3E}">
        <p14:creationId xmlns:p14="http://schemas.microsoft.com/office/powerpoint/2010/main" val="16066961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3C852-FEC7-47BD-A88A-AE4E79B16630}"/>
              </a:ext>
            </a:extLst>
          </p:cNvPr>
          <p:cNvSpPr>
            <a:spLocks noGrp="1"/>
          </p:cNvSpPr>
          <p:nvPr>
            <p:ph type="title"/>
          </p:nvPr>
        </p:nvSpPr>
        <p:spPr/>
        <p:txBody>
          <a:bodyPr/>
          <a:lstStyle/>
          <a:p>
            <a:r>
              <a:rPr lang="en-MY" dirty="0"/>
              <a:t>Abscess Formation</a:t>
            </a:r>
          </a:p>
        </p:txBody>
      </p:sp>
      <p:graphicFrame>
        <p:nvGraphicFramePr>
          <p:cNvPr id="6" name="Content Placeholder 5">
            <a:extLst>
              <a:ext uri="{FF2B5EF4-FFF2-40B4-BE49-F238E27FC236}">
                <a16:creationId xmlns:a16="http://schemas.microsoft.com/office/drawing/2014/main" id="{8754FD01-FC7F-48B5-BB8D-5A584FA11ACD}"/>
              </a:ext>
            </a:extLst>
          </p:cNvPr>
          <p:cNvGraphicFramePr>
            <a:graphicFrameLocks noGrp="1"/>
          </p:cNvGraphicFramePr>
          <p:nvPr>
            <p:ph idx="1"/>
            <p:extLst>
              <p:ext uri="{D42A27DB-BD31-4B8C-83A1-F6EECF244321}">
                <p14:modId xmlns:p14="http://schemas.microsoft.com/office/powerpoint/2010/main" val="3730039325"/>
              </p:ext>
            </p:extLst>
          </p:nvPr>
        </p:nvGraphicFramePr>
        <p:xfrm>
          <a:off x="1770063" y="1400175"/>
          <a:ext cx="8915400" cy="3778250"/>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a:extLst>
              <a:ext uri="{FF2B5EF4-FFF2-40B4-BE49-F238E27FC236}">
                <a16:creationId xmlns:a16="http://schemas.microsoft.com/office/drawing/2014/main" id="{A1EE7856-6B21-4BE4-BAB3-FE0462FC5672}"/>
              </a:ext>
            </a:extLst>
          </p:cNvPr>
          <p:cNvSpPr/>
          <p:nvPr/>
        </p:nvSpPr>
        <p:spPr>
          <a:xfrm>
            <a:off x="2362199" y="5631324"/>
            <a:ext cx="9591675" cy="369332"/>
          </a:xfrm>
          <a:prstGeom prst="rect">
            <a:avLst/>
          </a:prstGeom>
        </p:spPr>
        <p:txBody>
          <a:bodyPr wrap="square">
            <a:spAutoFit/>
          </a:bodyPr>
          <a:lstStyle/>
          <a:p>
            <a:r>
              <a:rPr lang="en-MY" dirty="0"/>
              <a:t>Meta-analysis of 4303 Patients with Reported Delayed Primary Fascial Closure Rates</a:t>
            </a:r>
          </a:p>
        </p:txBody>
      </p:sp>
    </p:spTree>
    <p:extLst>
      <p:ext uri="{BB962C8B-B14F-4D97-AF65-F5344CB8AC3E}">
        <p14:creationId xmlns:p14="http://schemas.microsoft.com/office/powerpoint/2010/main" val="5056437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9229BA-ED92-4F8E-85DB-FCF139E6AD05}"/>
              </a:ext>
            </a:extLst>
          </p:cNvPr>
          <p:cNvSpPr>
            <a:spLocks noGrp="1"/>
          </p:cNvSpPr>
          <p:nvPr>
            <p:ph type="title"/>
          </p:nvPr>
        </p:nvSpPr>
        <p:spPr>
          <a:xfrm>
            <a:off x="2478625" y="624110"/>
            <a:ext cx="8911687" cy="1280890"/>
          </a:xfrm>
        </p:spPr>
        <p:txBody>
          <a:bodyPr/>
          <a:lstStyle/>
          <a:p>
            <a:r>
              <a:rPr lang="en-MY" dirty="0"/>
              <a:t>Intervention to Control Bleeding</a:t>
            </a:r>
          </a:p>
        </p:txBody>
      </p:sp>
      <p:graphicFrame>
        <p:nvGraphicFramePr>
          <p:cNvPr id="6" name="Content Placeholder 5">
            <a:extLst>
              <a:ext uri="{FF2B5EF4-FFF2-40B4-BE49-F238E27FC236}">
                <a16:creationId xmlns:a16="http://schemas.microsoft.com/office/drawing/2014/main" id="{0AAC7F8C-9188-4505-B8F7-B1E81646D285}"/>
              </a:ext>
            </a:extLst>
          </p:cNvPr>
          <p:cNvGraphicFramePr>
            <a:graphicFrameLocks noGrp="1"/>
          </p:cNvGraphicFramePr>
          <p:nvPr>
            <p:ph idx="1"/>
            <p:extLst>
              <p:ext uri="{D42A27DB-BD31-4B8C-83A1-F6EECF244321}">
                <p14:modId xmlns:p14="http://schemas.microsoft.com/office/powerpoint/2010/main" val="3262397460"/>
              </p:ext>
            </p:extLst>
          </p:nvPr>
        </p:nvGraphicFramePr>
        <p:xfrm>
          <a:off x="1987635" y="1264555"/>
          <a:ext cx="8915400" cy="3778250"/>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a:extLst>
              <a:ext uri="{FF2B5EF4-FFF2-40B4-BE49-F238E27FC236}">
                <a16:creationId xmlns:a16="http://schemas.microsoft.com/office/drawing/2014/main" id="{4E2D7029-CA7D-467C-843E-F09A51B0D136}"/>
              </a:ext>
            </a:extLst>
          </p:cNvPr>
          <p:cNvSpPr/>
          <p:nvPr/>
        </p:nvSpPr>
        <p:spPr>
          <a:xfrm>
            <a:off x="3551471" y="5408779"/>
            <a:ext cx="6147837" cy="369332"/>
          </a:xfrm>
          <a:prstGeom prst="rect">
            <a:avLst/>
          </a:prstGeom>
        </p:spPr>
        <p:txBody>
          <a:bodyPr wrap="none">
            <a:spAutoFit/>
          </a:bodyPr>
          <a:lstStyle/>
          <a:p>
            <a:r>
              <a:rPr lang="en-MY" dirty="0"/>
              <a:t>A non-randomised comparative study of 578 patients</a:t>
            </a:r>
          </a:p>
        </p:txBody>
      </p:sp>
    </p:spTree>
    <p:extLst>
      <p:ext uri="{BB962C8B-B14F-4D97-AF65-F5344CB8AC3E}">
        <p14:creationId xmlns:p14="http://schemas.microsoft.com/office/powerpoint/2010/main" val="25534047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0B967-8092-435E-82D1-EEE908E598A8}"/>
              </a:ext>
            </a:extLst>
          </p:cNvPr>
          <p:cNvSpPr>
            <a:spLocks noGrp="1"/>
          </p:cNvSpPr>
          <p:nvPr>
            <p:ph type="title"/>
          </p:nvPr>
        </p:nvSpPr>
        <p:spPr/>
        <p:txBody>
          <a:bodyPr/>
          <a:lstStyle/>
          <a:p>
            <a:r>
              <a:rPr lang="en-MY" dirty="0"/>
              <a:t>Recommendation</a:t>
            </a:r>
          </a:p>
        </p:txBody>
      </p:sp>
      <p:sp>
        <p:nvSpPr>
          <p:cNvPr id="3" name="Content Placeholder 2">
            <a:extLst>
              <a:ext uri="{FF2B5EF4-FFF2-40B4-BE49-F238E27FC236}">
                <a16:creationId xmlns:a16="http://schemas.microsoft.com/office/drawing/2014/main" id="{C8418E8E-3DAC-46D2-B680-48CAF17B2E2E}"/>
              </a:ext>
            </a:extLst>
          </p:cNvPr>
          <p:cNvSpPr>
            <a:spLocks noGrp="1"/>
          </p:cNvSpPr>
          <p:nvPr>
            <p:ph idx="1"/>
          </p:nvPr>
        </p:nvSpPr>
        <p:spPr/>
        <p:txBody>
          <a:bodyPr>
            <a:normAutofit fontScale="92500"/>
          </a:bodyPr>
          <a:lstStyle/>
          <a:p>
            <a:r>
              <a:rPr lang="en-MY" dirty="0"/>
              <a:t>Current evidence on the safety and efficacy of NPWT for the open abdomen is adequate to support the use of this procedure provided that normal arrangements are in place for consent, audit and clinical governance.</a:t>
            </a:r>
          </a:p>
          <a:p>
            <a:endParaRPr lang="en-MY" dirty="0"/>
          </a:p>
          <a:p>
            <a:r>
              <a:rPr lang="en-MY" dirty="0"/>
              <a:t>NPWT should only be carried out by healthcare professionals with specific training in the procedure. It should be done in accordance with the manufacturer’s instruction when commercial products are used</a:t>
            </a:r>
          </a:p>
          <a:p>
            <a:endParaRPr lang="en-MY" dirty="0"/>
          </a:p>
          <a:p>
            <a:r>
              <a:rPr lang="en-MY" dirty="0"/>
              <a:t>NICE encourages further research into the role of NPWT for the open abdomen. Patient selection should be documented and research should report on efficacy outcomes such as impact on wound care and healing rates, and duration of hospital stay.</a:t>
            </a:r>
          </a:p>
        </p:txBody>
      </p:sp>
    </p:spTree>
    <p:extLst>
      <p:ext uri="{BB962C8B-B14F-4D97-AF65-F5344CB8AC3E}">
        <p14:creationId xmlns:p14="http://schemas.microsoft.com/office/powerpoint/2010/main" val="26783793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1E83C-A5B1-415B-AD51-0AD959768D0C}"/>
              </a:ext>
            </a:extLst>
          </p:cNvPr>
          <p:cNvSpPr>
            <a:spLocks noGrp="1"/>
          </p:cNvSpPr>
          <p:nvPr>
            <p:ph type="title"/>
          </p:nvPr>
        </p:nvSpPr>
        <p:spPr/>
        <p:txBody>
          <a:bodyPr/>
          <a:lstStyle/>
          <a:p>
            <a:r>
              <a:rPr lang="en-MY" dirty="0"/>
              <a:t>The Open Abdomen</a:t>
            </a:r>
          </a:p>
        </p:txBody>
      </p:sp>
      <p:sp>
        <p:nvSpPr>
          <p:cNvPr id="3" name="Content Placeholder 2">
            <a:extLst>
              <a:ext uri="{FF2B5EF4-FFF2-40B4-BE49-F238E27FC236}">
                <a16:creationId xmlns:a16="http://schemas.microsoft.com/office/drawing/2014/main" id="{A238A0A6-D22E-43AD-A6C7-B4202267154B}"/>
              </a:ext>
            </a:extLst>
          </p:cNvPr>
          <p:cNvSpPr>
            <a:spLocks noGrp="1"/>
          </p:cNvSpPr>
          <p:nvPr>
            <p:ph idx="1"/>
          </p:nvPr>
        </p:nvSpPr>
        <p:spPr/>
        <p:txBody>
          <a:bodyPr/>
          <a:lstStyle/>
          <a:p>
            <a:r>
              <a:rPr lang="en-MY" dirty="0"/>
              <a:t>Relatively new and increasingly common strategy for management of Abdominal Emergencies in both Trauma and General Surgery.</a:t>
            </a:r>
          </a:p>
          <a:p>
            <a:r>
              <a:rPr lang="en-MY" dirty="0"/>
              <a:t>Has shown to reduce mortality associated with conditions such as Abdominal Compartment Syndrome, Bowel Perforation and Internal Organ Laceration.</a:t>
            </a:r>
          </a:p>
          <a:p>
            <a:r>
              <a:rPr lang="en-MY" dirty="0"/>
              <a:t>Management of Complex Open Abdominal Wound brings about several challenges, and one such method advocated is Negative Pressure Wound Therapy</a:t>
            </a:r>
          </a:p>
          <a:p>
            <a:r>
              <a:rPr lang="en-MY" dirty="0"/>
              <a:t> NICE Interventional Procedures Guidance makes recommendation on the safety and Efficacy of the procedure.</a:t>
            </a:r>
          </a:p>
          <a:p>
            <a:pPr marL="0" indent="0">
              <a:buNone/>
            </a:pPr>
            <a:endParaRPr lang="en-MY" dirty="0"/>
          </a:p>
        </p:txBody>
      </p:sp>
    </p:spTree>
    <p:extLst>
      <p:ext uri="{BB962C8B-B14F-4D97-AF65-F5344CB8AC3E}">
        <p14:creationId xmlns:p14="http://schemas.microsoft.com/office/powerpoint/2010/main" val="374400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ABBA6-C3EE-4047-9785-C2A22291095D}"/>
              </a:ext>
            </a:extLst>
          </p:cNvPr>
          <p:cNvSpPr>
            <a:spLocks noGrp="1"/>
          </p:cNvSpPr>
          <p:nvPr>
            <p:ph type="title"/>
          </p:nvPr>
        </p:nvSpPr>
        <p:spPr/>
        <p:txBody>
          <a:bodyPr/>
          <a:lstStyle/>
          <a:p>
            <a:r>
              <a:rPr lang="en-MY" dirty="0"/>
              <a:t>Indications</a:t>
            </a:r>
          </a:p>
        </p:txBody>
      </p:sp>
      <p:sp>
        <p:nvSpPr>
          <p:cNvPr id="3" name="Content Placeholder 2">
            <a:extLst>
              <a:ext uri="{FF2B5EF4-FFF2-40B4-BE49-F238E27FC236}">
                <a16:creationId xmlns:a16="http://schemas.microsoft.com/office/drawing/2014/main" id="{AA151879-0764-4CAB-B917-4C076EE0B811}"/>
              </a:ext>
            </a:extLst>
          </p:cNvPr>
          <p:cNvSpPr>
            <a:spLocks noGrp="1"/>
          </p:cNvSpPr>
          <p:nvPr>
            <p:ph idx="1"/>
          </p:nvPr>
        </p:nvSpPr>
        <p:spPr>
          <a:xfrm>
            <a:off x="2428407" y="1274164"/>
            <a:ext cx="9076205" cy="4637058"/>
          </a:xfrm>
        </p:spPr>
        <p:txBody>
          <a:bodyPr>
            <a:normAutofit lnSpcReduction="10000"/>
          </a:bodyPr>
          <a:lstStyle/>
          <a:p>
            <a:r>
              <a:rPr lang="en-MY" dirty="0"/>
              <a:t>Negative Pressure Wound Therapy (NPWT) for the open abdomen may be used to manage open abdominal wounds (</a:t>
            </a:r>
            <a:r>
              <a:rPr lang="en-MY" dirty="0" err="1"/>
              <a:t>laparastomy</a:t>
            </a:r>
            <a:r>
              <a:rPr lang="en-MY" dirty="0"/>
              <a:t>) in which the gut and other intraperitoneal organs are exposed.</a:t>
            </a:r>
          </a:p>
          <a:p>
            <a:r>
              <a:rPr lang="en-MY" dirty="0"/>
              <a:t>The patients can be divided into 3 groups;</a:t>
            </a:r>
          </a:p>
          <a:p>
            <a:pPr marL="0" indent="0">
              <a:buNone/>
            </a:pPr>
            <a:br>
              <a:rPr lang="en-MY" dirty="0"/>
            </a:br>
            <a:r>
              <a:rPr lang="en-MY" dirty="0"/>
              <a:t>	1) Patients who have had Surgery that did not involve the GIT and in whom delayed primary closure is planned within about 1 week (e.g. Damage-Control Surgery for Trauma or Repair of Ruptured Abdominal Aneurysm)</a:t>
            </a:r>
            <a:br>
              <a:rPr lang="en-MY" dirty="0"/>
            </a:br>
            <a:br>
              <a:rPr lang="en-MY" dirty="0"/>
            </a:br>
            <a:r>
              <a:rPr lang="en-MY" dirty="0"/>
              <a:t>       2) Patients who have had GIT surgery for the management of Abdominal Sepsis associated with severe GI Disease (Anastomotic dehiscence, visceral perforation or IBD) or severe Pancreatitis</a:t>
            </a:r>
            <a:br>
              <a:rPr lang="en-MY" dirty="0"/>
            </a:br>
            <a:br>
              <a:rPr lang="en-MY" dirty="0"/>
            </a:br>
            <a:r>
              <a:rPr lang="en-MY" dirty="0"/>
              <a:t>       3) Patients who have had abdominal wound dehiscence</a:t>
            </a:r>
            <a:br>
              <a:rPr lang="en-MY" dirty="0"/>
            </a:br>
            <a:br>
              <a:rPr lang="en-MY" dirty="0"/>
            </a:br>
            <a:r>
              <a:rPr lang="en-MY" dirty="0"/>
              <a:t>Intestinal Fistulae may occur in any of these groups, either before or after use of NPWT is considered.</a:t>
            </a:r>
          </a:p>
        </p:txBody>
      </p:sp>
    </p:spTree>
    <p:extLst>
      <p:ext uri="{BB962C8B-B14F-4D97-AF65-F5344CB8AC3E}">
        <p14:creationId xmlns:p14="http://schemas.microsoft.com/office/powerpoint/2010/main" val="2368604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2EC7880-C5D9-40A8-A6B0-3198AD07AD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4619543" cy="6854038"/>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5B1BA00-D608-49B3-8CEA-4160DDD77BC6}"/>
              </a:ext>
            </a:extLst>
          </p:cNvPr>
          <p:cNvSpPr>
            <a:spLocks noGrp="1"/>
          </p:cNvSpPr>
          <p:nvPr>
            <p:ph type="title"/>
          </p:nvPr>
        </p:nvSpPr>
        <p:spPr>
          <a:xfrm>
            <a:off x="649224" y="645106"/>
            <a:ext cx="3650279" cy="1259894"/>
          </a:xfrm>
        </p:spPr>
        <p:txBody>
          <a:bodyPr>
            <a:normAutofit/>
          </a:bodyPr>
          <a:lstStyle/>
          <a:p>
            <a:r>
              <a:rPr lang="en-MY" dirty="0"/>
              <a:t>Current Treatment</a:t>
            </a:r>
          </a:p>
        </p:txBody>
      </p:sp>
      <p:sp>
        <p:nvSpPr>
          <p:cNvPr id="3" name="Content Placeholder 2">
            <a:extLst>
              <a:ext uri="{FF2B5EF4-FFF2-40B4-BE49-F238E27FC236}">
                <a16:creationId xmlns:a16="http://schemas.microsoft.com/office/drawing/2014/main" id="{B7EEFFBE-3A5F-452E-BFB6-7002F184DACD}"/>
              </a:ext>
            </a:extLst>
          </p:cNvPr>
          <p:cNvSpPr>
            <a:spLocks noGrp="1"/>
          </p:cNvSpPr>
          <p:nvPr>
            <p:ph idx="1"/>
          </p:nvPr>
        </p:nvSpPr>
        <p:spPr>
          <a:xfrm>
            <a:off x="649225" y="2133600"/>
            <a:ext cx="3650278" cy="3759253"/>
          </a:xfrm>
        </p:spPr>
        <p:txBody>
          <a:bodyPr>
            <a:normAutofit/>
          </a:bodyPr>
          <a:lstStyle/>
          <a:p>
            <a:pPr>
              <a:lnSpc>
                <a:spcPct val="90000"/>
              </a:lnSpc>
            </a:pPr>
            <a:r>
              <a:rPr lang="en-MY" sz="1400"/>
              <a:t>Open abdomens may be managed in a number of different ways, including application of Bogota Bag, systems with a “zipper” allowing lavage or various types of dressings.</a:t>
            </a:r>
          </a:p>
          <a:p>
            <a:pPr>
              <a:lnSpc>
                <a:spcPct val="90000"/>
              </a:lnSpc>
            </a:pPr>
            <a:endParaRPr lang="en-MY" sz="1400"/>
          </a:p>
          <a:p>
            <a:pPr>
              <a:lnSpc>
                <a:spcPct val="90000"/>
              </a:lnSpc>
            </a:pPr>
            <a:r>
              <a:rPr lang="en-MY" sz="1400"/>
              <a:t>NPWT is an alternative to these methods. All of these techniques may be used as a prelude to delayed primary closure of the abdomen. Alternatively, split-thickness skin grafts, mesh repair, muscle flaps or a combination of these may be used to close the abdomen.</a:t>
            </a:r>
          </a:p>
        </p:txBody>
      </p:sp>
      <p:pic>
        <p:nvPicPr>
          <p:cNvPr id="7" name="Picture 6" descr="A picture containing indoor&#10;&#10;Description generated with high confidence">
            <a:extLst>
              <a:ext uri="{FF2B5EF4-FFF2-40B4-BE49-F238E27FC236}">
                <a16:creationId xmlns:a16="http://schemas.microsoft.com/office/drawing/2014/main" id="{89CEFBE2-01FA-4B10-864B-AAA325597B03}"/>
              </a:ext>
            </a:extLst>
          </p:cNvPr>
          <p:cNvPicPr>
            <a:picLocks noChangeAspect="1"/>
          </p:cNvPicPr>
          <p:nvPr/>
        </p:nvPicPr>
        <p:blipFill rotWithShape="1">
          <a:blip r:embed="rId2"/>
          <a:srcRect r="-1" b="9560"/>
          <a:stretch/>
        </p:blipFill>
        <p:spPr>
          <a:xfrm>
            <a:off x="4619543" y="4748"/>
            <a:ext cx="7572457" cy="6848504"/>
          </a:xfrm>
          <a:prstGeom prst="rect">
            <a:avLst/>
          </a:prstGeom>
        </p:spPr>
      </p:pic>
    </p:spTree>
    <p:extLst>
      <p:ext uri="{BB962C8B-B14F-4D97-AF65-F5344CB8AC3E}">
        <p14:creationId xmlns:p14="http://schemas.microsoft.com/office/powerpoint/2010/main" val="1975857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37" name="Rectangle 136">
            <a:extLst>
              <a:ext uri="{FF2B5EF4-FFF2-40B4-BE49-F238E27FC236}">
                <a16:creationId xmlns:a16="http://schemas.microsoft.com/office/drawing/2014/main" id="{B2EC7880-C5D9-40A8-A6B0-3198AD07AD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4619543" cy="6854038"/>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5D94B16-85D6-4111-8110-0BE4A6DEFBE3}"/>
              </a:ext>
            </a:extLst>
          </p:cNvPr>
          <p:cNvSpPr>
            <a:spLocks noGrp="1"/>
          </p:cNvSpPr>
          <p:nvPr>
            <p:ph type="title"/>
          </p:nvPr>
        </p:nvSpPr>
        <p:spPr>
          <a:xfrm>
            <a:off x="649224" y="645106"/>
            <a:ext cx="3650279" cy="1259894"/>
          </a:xfrm>
        </p:spPr>
        <p:txBody>
          <a:bodyPr>
            <a:normAutofit/>
          </a:bodyPr>
          <a:lstStyle/>
          <a:p>
            <a:r>
              <a:rPr lang="en-MY" dirty="0"/>
              <a:t>Procedure</a:t>
            </a:r>
          </a:p>
        </p:txBody>
      </p:sp>
      <p:sp>
        <p:nvSpPr>
          <p:cNvPr id="3" name="Content Placeholder 2">
            <a:extLst>
              <a:ext uri="{FF2B5EF4-FFF2-40B4-BE49-F238E27FC236}">
                <a16:creationId xmlns:a16="http://schemas.microsoft.com/office/drawing/2014/main" id="{B7C539ED-E5DF-47F7-800A-92D5AA3A2419}"/>
              </a:ext>
            </a:extLst>
          </p:cNvPr>
          <p:cNvSpPr>
            <a:spLocks noGrp="1"/>
          </p:cNvSpPr>
          <p:nvPr>
            <p:ph idx="1"/>
          </p:nvPr>
        </p:nvSpPr>
        <p:spPr>
          <a:xfrm>
            <a:off x="649225" y="2133600"/>
            <a:ext cx="3650278" cy="3759253"/>
          </a:xfrm>
        </p:spPr>
        <p:txBody>
          <a:bodyPr>
            <a:normAutofit/>
          </a:bodyPr>
          <a:lstStyle/>
          <a:p>
            <a:pPr>
              <a:lnSpc>
                <a:spcPct val="90000"/>
              </a:lnSpc>
            </a:pPr>
            <a:r>
              <a:rPr lang="en-MY" sz="1400"/>
              <a:t>Aims of NPWT include removing infected material and helping nursing care by reducing escape of fluid; its use may also influence the possibility of delayed primary closure.</a:t>
            </a:r>
          </a:p>
          <a:p>
            <a:pPr>
              <a:lnSpc>
                <a:spcPct val="90000"/>
              </a:lnSpc>
            </a:pPr>
            <a:r>
              <a:rPr lang="en-MY" sz="1400"/>
              <a:t>NPWT uses a sealed suction system to remove exudate and infected material from the abdominal cavity. The techniques vary, but the underlying principle is that the abdominal contents are covered with a foam sponge or other porous dressing (e.g. gauze) with a membrane between the sponge/dressing and the abdominal contents.</a:t>
            </a:r>
          </a:p>
        </p:txBody>
      </p:sp>
      <p:pic>
        <p:nvPicPr>
          <p:cNvPr id="2052" name="Picture 4" descr="Image result for npwt abdomen drain">
            <a:extLst>
              <a:ext uri="{FF2B5EF4-FFF2-40B4-BE49-F238E27FC236}">
                <a16:creationId xmlns:a16="http://schemas.microsoft.com/office/drawing/2014/main" id="{B29F1BED-CF54-4512-A602-D9003DBF1DB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1983" b="2500"/>
          <a:stretch/>
        </p:blipFill>
        <p:spPr bwMode="auto">
          <a:xfrm>
            <a:off x="4619543" y="4748"/>
            <a:ext cx="7572457" cy="68485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15277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B2EC7880-C5D9-40A8-A6B0-3198AD07AD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4619543" cy="6854038"/>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FD309F3-2C62-4576-BFA1-DCD44426C70D}"/>
              </a:ext>
            </a:extLst>
          </p:cNvPr>
          <p:cNvSpPr>
            <a:spLocks noGrp="1"/>
          </p:cNvSpPr>
          <p:nvPr>
            <p:ph type="title"/>
          </p:nvPr>
        </p:nvSpPr>
        <p:spPr>
          <a:xfrm>
            <a:off x="649224" y="645106"/>
            <a:ext cx="3650279" cy="1259894"/>
          </a:xfrm>
        </p:spPr>
        <p:txBody>
          <a:bodyPr>
            <a:normAutofit/>
          </a:bodyPr>
          <a:lstStyle/>
          <a:p>
            <a:r>
              <a:rPr lang="en-MY" dirty="0"/>
              <a:t>Procedure</a:t>
            </a:r>
          </a:p>
        </p:txBody>
      </p:sp>
      <p:sp>
        <p:nvSpPr>
          <p:cNvPr id="3" name="Content Placeholder 2">
            <a:extLst>
              <a:ext uri="{FF2B5EF4-FFF2-40B4-BE49-F238E27FC236}">
                <a16:creationId xmlns:a16="http://schemas.microsoft.com/office/drawing/2014/main" id="{CA1B04CD-D6D8-4F6A-8F79-187CC5D822F3}"/>
              </a:ext>
            </a:extLst>
          </p:cNvPr>
          <p:cNvSpPr>
            <a:spLocks noGrp="1"/>
          </p:cNvSpPr>
          <p:nvPr>
            <p:ph idx="1"/>
          </p:nvPr>
        </p:nvSpPr>
        <p:spPr>
          <a:xfrm>
            <a:off x="649225" y="2133600"/>
            <a:ext cx="3650278" cy="3759253"/>
          </a:xfrm>
        </p:spPr>
        <p:txBody>
          <a:bodyPr>
            <a:normAutofit/>
          </a:bodyPr>
          <a:lstStyle/>
          <a:p>
            <a:pPr>
              <a:lnSpc>
                <a:spcPct val="90000"/>
              </a:lnSpc>
            </a:pPr>
            <a:r>
              <a:rPr lang="en-MY" sz="1400"/>
              <a:t>The entire wound and surrounding skin are covered with adhesive transparent membrane, which is perforated by a drainage tube attached to the suction system. This applies negative pressure and removes fluid, at the same time preventing escape of the fluid, because the membrane adheres to the skin all the way around the wound.</a:t>
            </a:r>
          </a:p>
          <a:p>
            <a:pPr>
              <a:lnSpc>
                <a:spcPct val="90000"/>
              </a:lnSpc>
            </a:pPr>
            <a:endParaRPr lang="en-MY" sz="1400"/>
          </a:p>
          <a:p>
            <a:pPr>
              <a:lnSpc>
                <a:spcPct val="90000"/>
              </a:lnSpc>
            </a:pPr>
            <a:r>
              <a:rPr lang="en-MY" sz="1400"/>
              <a:t>A sensing device (a pad placed on top of the foam dressing) may be used to ensure that the prescribed amount of negative pressure is being applied to the wound.</a:t>
            </a:r>
          </a:p>
        </p:txBody>
      </p:sp>
      <p:pic>
        <p:nvPicPr>
          <p:cNvPr id="3074" name="Picture 2" descr="Image result for npwt abdomen drain">
            <a:extLst>
              <a:ext uri="{FF2B5EF4-FFF2-40B4-BE49-F238E27FC236}">
                <a16:creationId xmlns:a16="http://schemas.microsoft.com/office/drawing/2014/main" id="{A5FE5307-FBFC-4B91-AC7E-DDEF5F9475E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0946" r="16581"/>
          <a:stretch/>
        </p:blipFill>
        <p:spPr bwMode="auto">
          <a:xfrm>
            <a:off x="4619543" y="4748"/>
            <a:ext cx="7572457" cy="68485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87966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17B8BD-557A-4397-BE93-D36B00F70B5F}"/>
              </a:ext>
            </a:extLst>
          </p:cNvPr>
          <p:cNvSpPr>
            <a:spLocks noGrp="1"/>
          </p:cNvSpPr>
          <p:nvPr>
            <p:ph type="title"/>
          </p:nvPr>
        </p:nvSpPr>
        <p:spPr/>
        <p:txBody>
          <a:bodyPr/>
          <a:lstStyle/>
          <a:p>
            <a:r>
              <a:rPr lang="en-MY" dirty="0"/>
              <a:t>Efficacy</a:t>
            </a:r>
          </a:p>
        </p:txBody>
      </p:sp>
      <p:graphicFrame>
        <p:nvGraphicFramePr>
          <p:cNvPr id="6" name="Content Placeholder 5">
            <a:extLst>
              <a:ext uri="{FF2B5EF4-FFF2-40B4-BE49-F238E27FC236}">
                <a16:creationId xmlns:a16="http://schemas.microsoft.com/office/drawing/2014/main" id="{ABDCAF8D-0328-457F-B3BC-00B9FC32959A}"/>
              </a:ext>
            </a:extLst>
          </p:cNvPr>
          <p:cNvGraphicFramePr>
            <a:graphicFrameLocks noGrp="1"/>
          </p:cNvGraphicFramePr>
          <p:nvPr>
            <p:ph idx="1"/>
            <p:extLst>
              <p:ext uri="{D42A27DB-BD31-4B8C-83A1-F6EECF244321}">
                <p14:modId xmlns:p14="http://schemas.microsoft.com/office/powerpoint/2010/main" val="3459636238"/>
              </p:ext>
            </p:extLst>
          </p:nvPr>
        </p:nvGraphicFramePr>
        <p:xfrm>
          <a:off x="2417763" y="1409700"/>
          <a:ext cx="8915400" cy="3778250"/>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a:extLst>
              <a:ext uri="{FF2B5EF4-FFF2-40B4-BE49-F238E27FC236}">
                <a16:creationId xmlns:a16="http://schemas.microsoft.com/office/drawing/2014/main" id="{CC0B0218-6523-4B2D-975A-24FE098C7677}"/>
              </a:ext>
            </a:extLst>
          </p:cNvPr>
          <p:cNvSpPr/>
          <p:nvPr/>
        </p:nvSpPr>
        <p:spPr>
          <a:xfrm>
            <a:off x="2417763" y="5448300"/>
            <a:ext cx="9437150" cy="369332"/>
          </a:xfrm>
          <a:prstGeom prst="rect">
            <a:avLst/>
          </a:prstGeom>
        </p:spPr>
        <p:txBody>
          <a:bodyPr wrap="square">
            <a:spAutoFit/>
          </a:bodyPr>
          <a:lstStyle/>
          <a:p>
            <a:r>
              <a:rPr lang="en-MY" dirty="0"/>
              <a:t>Meta-analysis of 4303 Patients with Reported Delayed Primary Fascial Closure Rates</a:t>
            </a:r>
          </a:p>
        </p:txBody>
      </p:sp>
    </p:spTree>
    <p:extLst>
      <p:ext uri="{BB962C8B-B14F-4D97-AF65-F5344CB8AC3E}">
        <p14:creationId xmlns:p14="http://schemas.microsoft.com/office/powerpoint/2010/main" val="5613889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ABABE-DB3B-4658-8529-33B87C6F3E0C}"/>
              </a:ext>
            </a:extLst>
          </p:cNvPr>
          <p:cNvSpPr>
            <a:spLocks noGrp="1"/>
          </p:cNvSpPr>
          <p:nvPr>
            <p:ph type="title"/>
          </p:nvPr>
        </p:nvSpPr>
        <p:spPr/>
        <p:txBody>
          <a:bodyPr/>
          <a:lstStyle/>
          <a:p>
            <a:r>
              <a:rPr lang="en-MY" dirty="0"/>
              <a:t>Efficacy</a:t>
            </a:r>
          </a:p>
        </p:txBody>
      </p:sp>
      <p:graphicFrame>
        <p:nvGraphicFramePr>
          <p:cNvPr id="6" name="Content Placeholder 5">
            <a:extLst>
              <a:ext uri="{FF2B5EF4-FFF2-40B4-BE49-F238E27FC236}">
                <a16:creationId xmlns:a16="http://schemas.microsoft.com/office/drawing/2014/main" id="{29203E91-9537-4AE3-81BB-74481470520D}"/>
              </a:ext>
            </a:extLst>
          </p:cNvPr>
          <p:cNvGraphicFramePr>
            <a:graphicFrameLocks noGrp="1"/>
          </p:cNvGraphicFramePr>
          <p:nvPr>
            <p:ph idx="1"/>
            <p:extLst>
              <p:ext uri="{D42A27DB-BD31-4B8C-83A1-F6EECF244321}">
                <p14:modId xmlns:p14="http://schemas.microsoft.com/office/powerpoint/2010/main" val="2116113178"/>
              </p:ext>
            </p:extLst>
          </p:nvPr>
        </p:nvGraphicFramePr>
        <p:xfrm>
          <a:off x="2132013" y="1539875"/>
          <a:ext cx="8915400" cy="3778250"/>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a:extLst>
              <a:ext uri="{FF2B5EF4-FFF2-40B4-BE49-F238E27FC236}">
                <a16:creationId xmlns:a16="http://schemas.microsoft.com/office/drawing/2014/main" id="{40876EFA-F4EB-4337-B783-F9399404B4F8}"/>
              </a:ext>
            </a:extLst>
          </p:cNvPr>
          <p:cNvSpPr/>
          <p:nvPr/>
        </p:nvSpPr>
        <p:spPr>
          <a:xfrm>
            <a:off x="3515794" y="5549384"/>
            <a:ext cx="6147837" cy="369332"/>
          </a:xfrm>
          <a:prstGeom prst="rect">
            <a:avLst/>
          </a:prstGeom>
        </p:spPr>
        <p:txBody>
          <a:bodyPr wrap="none">
            <a:spAutoFit/>
          </a:bodyPr>
          <a:lstStyle/>
          <a:p>
            <a:r>
              <a:rPr lang="en-MY" dirty="0"/>
              <a:t>A non-randomised comparative study of 578 patients</a:t>
            </a:r>
          </a:p>
        </p:txBody>
      </p:sp>
    </p:spTree>
    <p:extLst>
      <p:ext uri="{BB962C8B-B14F-4D97-AF65-F5344CB8AC3E}">
        <p14:creationId xmlns:p14="http://schemas.microsoft.com/office/powerpoint/2010/main" val="476769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F6C71-2AA5-4EB7-8420-E21AD9AC5817}"/>
              </a:ext>
            </a:extLst>
          </p:cNvPr>
          <p:cNvSpPr>
            <a:spLocks noGrp="1"/>
          </p:cNvSpPr>
          <p:nvPr>
            <p:ph type="title"/>
          </p:nvPr>
        </p:nvSpPr>
        <p:spPr/>
        <p:txBody>
          <a:bodyPr/>
          <a:lstStyle/>
          <a:p>
            <a:r>
              <a:rPr lang="en-MY" dirty="0"/>
              <a:t>Prosthetic Replacement</a:t>
            </a:r>
          </a:p>
        </p:txBody>
      </p:sp>
      <p:graphicFrame>
        <p:nvGraphicFramePr>
          <p:cNvPr id="7" name="Content Placeholder 6">
            <a:extLst>
              <a:ext uri="{FF2B5EF4-FFF2-40B4-BE49-F238E27FC236}">
                <a16:creationId xmlns:a16="http://schemas.microsoft.com/office/drawing/2014/main" id="{0D27C935-71D1-4F51-8E25-DBF7E41F4211}"/>
              </a:ext>
            </a:extLst>
          </p:cNvPr>
          <p:cNvGraphicFramePr>
            <a:graphicFrameLocks noGrp="1"/>
          </p:cNvGraphicFramePr>
          <p:nvPr>
            <p:ph idx="1"/>
            <p:extLst>
              <p:ext uri="{D42A27DB-BD31-4B8C-83A1-F6EECF244321}">
                <p14:modId xmlns:p14="http://schemas.microsoft.com/office/powerpoint/2010/main" val="2057355906"/>
              </p:ext>
            </p:extLst>
          </p:nvPr>
        </p:nvGraphicFramePr>
        <p:xfrm>
          <a:off x="2389188" y="1539875"/>
          <a:ext cx="8915400" cy="3778250"/>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angle 3">
            <a:extLst>
              <a:ext uri="{FF2B5EF4-FFF2-40B4-BE49-F238E27FC236}">
                <a16:creationId xmlns:a16="http://schemas.microsoft.com/office/drawing/2014/main" id="{12E0091C-C514-4E61-A9EC-4FB05AB0BD72}"/>
              </a:ext>
            </a:extLst>
          </p:cNvPr>
          <p:cNvSpPr/>
          <p:nvPr/>
        </p:nvSpPr>
        <p:spPr>
          <a:xfrm>
            <a:off x="3772969" y="5558797"/>
            <a:ext cx="6147837" cy="369332"/>
          </a:xfrm>
          <a:prstGeom prst="rect">
            <a:avLst/>
          </a:prstGeom>
        </p:spPr>
        <p:txBody>
          <a:bodyPr wrap="none">
            <a:spAutoFit/>
          </a:bodyPr>
          <a:lstStyle/>
          <a:p>
            <a:r>
              <a:rPr lang="en-MY" dirty="0"/>
              <a:t>A non-randomised comparative study of 578 patients</a:t>
            </a:r>
          </a:p>
        </p:txBody>
      </p:sp>
    </p:spTree>
    <p:extLst>
      <p:ext uri="{BB962C8B-B14F-4D97-AF65-F5344CB8AC3E}">
        <p14:creationId xmlns:p14="http://schemas.microsoft.com/office/powerpoint/2010/main" val="2696125249"/>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C333A"/>
      </a:dk2>
      <a:lt2>
        <a:srgbClr val="D6ECED"/>
      </a:lt2>
      <a:accent1>
        <a:srgbClr val="DE32DE"/>
      </a:accent1>
      <a:accent2>
        <a:srgbClr val="F42B8A"/>
      </a:accent2>
      <a:accent3>
        <a:srgbClr val="349FE7"/>
      </a:accent3>
      <a:accent4>
        <a:srgbClr val="565FF8"/>
      </a:accent4>
      <a:accent5>
        <a:srgbClr val="876BE7"/>
      </a:accent5>
      <a:accent6>
        <a:srgbClr val="F268C2"/>
      </a:accent6>
      <a:hlink>
        <a:srgbClr val="F55CF9"/>
      </a:hlink>
      <a:folHlink>
        <a:srgbClr val="E8A0EE"/>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F20B7C8E-B819-43F3-AAF9-EE50B1A83630}"/>
    </a:ext>
  </a:extLst>
</a:theme>
</file>

<file path=docProps/app.xml><?xml version="1.0" encoding="utf-8"?>
<Properties xmlns="http://schemas.openxmlformats.org/officeDocument/2006/extended-properties" xmlns:vt="http://schemas.openxmlformats.org/officeDocument/2006/docPropsVTypes">
  <TotalTime>45</TotalTime>
  <Words>661</Words>
  <Application>Microsoft Office PowerPoint</Application>
  <PresentationFormat>Widescreen</PresentationFormat>
  <Paragraphs>61</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Century Gothic</vt:lpstr>
      <vt:lpstr>Wingdings 3</vt:lpstr>
      <vt:lpstr>Wisp</vt:lpstr>
      <vt:lpstr>Negative Pressure Wound Therapy For The Open Abdomen</vt:lpstr>
      <vt:lpstr>The Open Abdomen</vt:lpstr>
      <vt:lpstr>Indications</vt:lpstr>
      <vt:lpstr>Current Treatment</vt:lpstr>
      <vt:lpstr>Procedure</vt:lpstr>
      <vt:lpstr>Procedure</vt:lpstr>
      <vt:lpstr>Efficacy</vt:lpstr>
      <vt:lpstr>Efficacy</vt:lpstr>
      <vt:lpstr>Prosthetic Replacement</vt:lpstr>
      <vt:lpstr>Safety</vt:lpstr>
      <vt:lpstr>Safety</vt:lpstr>
      <vt:lpstr>Complication</vt:lpstr>
      <vt:lpstr>Complication</vt:lpstr>
      <vt:lpstr>Intestinal Failure (Defined by the need for Parenteral Nutrition &gt; 28 days)</vt:lpstr>
      <vt:lpstr>Abscess Formation</vt:lpstr>
      <vt:lpstr>Intervention to Control Bleeding</vt:lpstr>
      <vt:lpstr>Recommendation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Negative Pressure Wound Therapy For The Open Abdomen</dc:title>
  <dc:creator>Karthik Krishnan</dc:creator>
  <cp:lastModifiedBy>Karthik Krishnan</cp:lastModifiedBy>
  <cp:revision>22</cp:revision>
  <dcterms:created xsi:type="dcterms:W3CDTF">2019-02-25T16:28:22Z</dcterms:created>
  <dcterms:modified xsi:type="dcterms:W3CDTF">2019-02-26T13:53:57Z</dcterms:modified>
</cp:coreProperties>
</file>