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8" autoAdjust="0"/>
    <p:restoredTop sz="94660"/>
  </p:normalViewPr>
  <p:slideViewPr>
    <p:cSldViewPr snapToGrid="0">
      <p:cViewPr varScale="1">
        <p:scale>
          <a:sx n="75" d="100"/>
          <a:sy n="75" d="100"/>
        </p:scale>
        <p:origin x="86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52B0D-3730-4A32-B913-F143AD9D15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A72023-D408-4AE5-9913-92B0C55B7A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39A9A1-8DFD-4A70-808C-7C930434F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34434-9C4D-4EDB-B4F3-2F1A71C9BE8E}" type="datetimeFigureOut">
              <a:rPr lang="en-MY" smtClean="0"/>
              <a:t>22/1/2022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478598-931B-4086-AB42-FC19EEBAD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27FB06-9EDC-449F-BB7D-4023F2D85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6298E-E882-4FA2-A339-5119E191E6C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57787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2B2F4-6E6E-4ADC-B4A9-A9E4497EE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A9E5A4-947B-4FA3-880D-314E604FC0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CC05EA-009E-48BD-A46D-20314390C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34434-9C4D-4EDB-B4F3-2F1A71C9BE8E}" type="datetimeFigureOut">
              <a:rPr lang="en-MY" smtClean="0"/>
              <a:t>22/1/2022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509832-75A9-4A17-AE47-D500CF400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3A4C37-1297-486A-ABA0-39B0421A1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6298E-E882-4FA2-A339-5119E191E6C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28031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1E3736-4FF1-42F1-A8A0-623C8A1FF4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5E14F5-E6C0-4AE7-990C-EA5CE8D9BD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48D34A-A317-4BF6-8D1D-B986792BE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34434-9C4D-4EDB-B4F3-2F1A71C9BE8E}" type="datetimeFigureOut">
              <a:rPr lang="en-MY" smtClean="0"/>
              <a:t>22/1/2022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B080E-4463-4AEE-9D75-9B5055AE1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781811-9833-44B8-A9E0-E85390BCB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6298E-E882-4FA2-A339-5119E191E6C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97582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82C51-7CC0-4CA3-B703-50997DCE3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9141D5-6433-4381-A6CF-6BF94C997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2CB944-43F8-438A-AACA-784CE6367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34434-9C4D-4EDB-B4F3-2F1A71C9BE8E}" type="datetimeFigureOut">
              <a:rPr lang="en-MY" smtClean="0"/>
              <a:t>22/1/2022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D8942-67BF-4E35-924A-974D41AAE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16B6D-29F6-4B62-A0EF-46C6A01B4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6298E-E882-4FA2-A339-5119E191E6C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10204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7E88-A52F-49C8-8921-5B74D9B84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8F9EE5-A9E6-4A40-9534-10BA6249E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F5C6B-D775-4023-BB0F-D32AFD684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34434-9C4D-4EDB-B4F3-2F1A71C9BE8E}" type="datetimeFigureOut">
              <a:rPr lang="en-MY" smtClean="0"/>
              <a:t>22/1/2022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35BF1-2803-49F0-ABB6-CB4898956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0FA89E-9BF2-4FA1-9DD8-3DDCD2214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6298E-E882-4FA2-A339-5119E191E6C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09535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3A67A-FA19-4C0E-84D6-9D4056825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D9D5D-9028-42FD-9661-A656E15181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5BB3AE-CFC4-461D-B062-A9D54289F6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4BB2B4-7798-4FFA-A499-2DB273080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34434-9C4D-4EDB-B4F3-2F1A71C9BE8E}" type="datetimeFigureOut">
              <a:rPr lang="en-MY" smtClean="0"/>
              <a:t>22/1/2022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62BAF9-270A-4B0D-8567-C7D070330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E662A2-6BBA-4BF8-AF9F-003299C9E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6298E-E882-4FA2-A339-5119E191E6C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09760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EF54B-44A3-4B5E-AC1C-6DA9156A6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1D35AE-6261-453A-B4C7-CE4BF2F06B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0CFF3C-74A6-457F-998A-882BFE1E4C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39377E-00AE-433B-9417-A8BC2D42C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70FD69-241D-4765-87DD-0FC1BF3E5D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2D1A00-A812-4C7C-A6DF-8F7F98148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34434-9C4D-4EDB-B4F3-2F1A71C9BE8E}" type="datetimeFigureOut">
              <a:rPr lang="en-MY" smtClean="0"/>
              <a:t>22/1/2022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8CF902-2D2C-4EF9-98C5-CB8475CFF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EFC9F4-6939-48BC-93B9-2F66A9A45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6298E-E882-4FA2-A339-5119E191E6C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0022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81614-7D70-4113-951D-EAD227F7A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F47BE9-C9B9-459F-A85E-91BD5C46F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34434-9C4D-4EDB-B4F3-2F1A71C9BE8E}" type="datetimeFigureOut">
              <a:rPr lang="en-MY" smtClean="0"/>
              <a:t>22/1/2022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B03DD0-EB34-41CC-B431-D5FC3D88A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E623F2-B9E5-4819-BF43-58CF8E2FC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6298E-E882-4FA2-A339-5119E191E6C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60213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14EC54-8200-4881-80F4-BF89D5843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34434-9C4D-4EDB-B4F3-2F1A71C9BE8E}" type="datetimeFigureOut">
              <a:rPr lang="en-MY" smtClean="0"/>
              <a:t>22/1/2022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F76EB8-B5FD-4DE1-809C-CB98B0BB0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670427-487C-42A6-BE9B-DBE73145F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6298E-E882-4FA2-A339-5119E191E6C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56251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51BB3-D68E-4B39-9BD4-EE5E06383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4643C-E476-489F-B389-2D483A1EAD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C58CC9-9AD0-4D5F-8EFF-696ABD17F5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6B1BAB-CADE-405D-B513-B466F2750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34434-9C4D-4EDB-B4F3-2F1A71C9BE8E}" type="datetimeFigureOut">
              <a:rPr lang="en-MY" smtClean="0"/>
              <a:t>22/1/2022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54397F-8D82-4488-AE58-C3A9B4E32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B62EF1-2708-471A-80B8-E78A56CCE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6298E-E882-4FA2-A339-5119E191E6C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6431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30837-5BCF-4CEA-94E5-2944E076A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88231E-97B5-42F7-8D14-2F7982FE33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1EE53A-9517-4BF9-BBEB-0DDFEB3D4E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1A9B9E-05B5-49C6-9CDF-4067A5BFA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34434-9C4D-4EDB-B4F3-2F1A71C9BE8E}" type="datetimeFigureOut">
              <a:rPr lang="en-MY" smtClean="0"/>
              <a:t>22/1/2022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836F6A-8018-40C4-A81E-0F8C95B93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C06D04-BDD6-4620-863B-0FE86695F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6298E-E882-4FA2-A339-5119E191E6C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4952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2C8337-425D-4CEC-8B9E-8F6728C00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7EEE2F-B877-43A3-A616-53B98F24D7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5DB47-E8EE-4A3E-8CB9-BD8A3DA7FA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34434-9C4D-4EDB-B4F3-2F1A71C9BE8E}" type="datetimeFigureOut">
              <a:rPr lang="en-MY" smtClean="0"/>
              <a:t>22/1/2022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6E277A-C45E-4E87-8BC9-1233B2FF95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1343D1-8B41-4D7D-90A1-CC3446F4B0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6298E-E882-4FA2-A339-5119E191E6C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48628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2EBA9-42B9-4621-A096-7889775328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 dirty="0"/>
              <a:t>Metastatic Colorectal Ca</a:t>
            </a:r>
            <a:br>
              <a:rPr lang="en-MY" dirty="0"/>
            </a:br>
            <a:r>
              <a:rPr lang="en-MY" dirty="0"/>
              <a:t>Molecular Profiling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E18D4D-40DD-4255-A112-F971D3DA7D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MY" dirty="0"/>
              <a:t>Karthik Krishnan</a:t>
            </a:r>
          </a:p>
        </p:txBody>
      </p:sp>
    </p:spTree>
    <p:extLst>
      <p:ext uri="{BB962C8B-B14F-4D97-AF65-F5344CB8AC3E}">
        <p14:creationId xmlns:p14="http://schemas.microsoft.com/office/powerpoint/2010/main" val="1036275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4122D-6830-491F-810A-3A29371A7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69687-553F-4A5B-85B8-E7D81F308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Chemotherapy has provided reliable initial treatment</a:t>
            </a:r>
          </a:p>
          <a:p>
            <a:r>
              <a:rPr lang="en-MY" dirty="0"/>
              <a:t>Molecular profiling is creating new therapeutic options to give patients hope and increased overall survival.</a:t>
            </a:r>
          </a:p>
        </p:txBody>
      </p:sp>
    </p:spTree>
    <p:extLst>
      <p:ext uri="{BB962C8B-B14F-4D97-AF65-F5344CB8AC3E}">
        <p14:creationId xmlns:p14="http://schemas.microsoft.com/office/powerpoint/2010/main" val="1404471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2AADB-A68E-49C7-822B-3F29EDC3A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80C3B-B8CB-4845-8A63-18E95AD4FF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Commonly diagnosed malignancy</a:t>
            </a:r>
          </a:p>
          <a:p>
            <a:r>
              <a:rPr lang="en-MY" dirty="0" err="1"/>
              <a:t>Chemotheraphy</a:t>
            </a:r>
            <a:r>
              <a:rPr lang="en-MY" dirty="0"/>
              <a:t> remains the backbone of treatment, however the landscape of treating metastatic CRC is being altered based on molecular blueprint and heterogeneity.</a:t>
            </a:r>
          </a:p>
          <a:p>
            <a:r>
              <a:rPr lang="en-MY" dirty="0"/>
              <a:t>Colon cancer sidedness has proven to hold prognostic implications, and results from molecular research demonstrates the need to profile each metastatic Colorectal Cancer patient.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792831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F6AC4-FAAD-4037-9FEB-F65AED7F2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Molecular Phenotyping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49566-4320-4BE6-A882-9A14C7032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RAS Mutation</a:t>
            </a:r>
          </a:p>
          <a:p>
            <a:r>
              <a:rPr lang="en-MY" dirty="0"/>
              <a:t>BRAF Mutation</a:t>
            </a:r>
          </a:p>
          <a:p>
            <a:r>
              <a:rPr lang="en-MY" dirty="0"/>
              <a:t>MSI,TMB,PD-L1</a:t>
            </a:r>
          </a:p>
          <a:p>
            <a:r>
              <a:rPr lang="en-MY" dirty="0"/>
              <a:t>HER2 </a:t>
            </a:r>
            <a:r>
              <a:rPr lang="en-MY" dirty="0" err="1"/>
              <a:t>amplication</a:t>
            </a:r>
            <a:endParaRPr lang="en-MY" dirty="0"/>
          </a:p>
          <a:p>
            <a:r>
              <a:rPr lang="en-MY" dirty="0"/>
              <a:t>NTRK Fusions</a:t>
            </a: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797592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6567D-CEB4-49A4-9EBC-6A7E2B367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RAS Mutation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5A881D-3EB5-4FAF-9678-153049E9A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2896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en-MY" dirty="0"/>
              <a:t>Mutation in any of 3 RAS Oncogenes</a:t>
            </a:r>
          </a:p>
          <a:p>
            <a:pPr lvl="1"/>
            <a:r>
              <a:rPr lang="en-MY" dirty="0"/>
              <a:t>KRAS</a:t>
            </a:r>
          </a:p>
          <a:p>
            <a:pPr lvl="1"/>
            <a:r>
              <a:rPr lang="en-MY" dirty="0"/>
              <a:t>NRAS</a:t>
            </a:r>
          </a:p>
          <a:p>
            <a:pPr lvl="1"/>
            <a:r>
              <a:rPr lang="en-MY" dirty="0"/>
              <a:t>HRAS</a:t>
            </a:r>
          </a:p>
          <a:p>
            <a:r>
              <a:rPr lang="en-MY" dirty="0"/>
              <a:t>Presence of KRAS or NRAS Mutation correlates with worse outcomes and resistance to anti-EGFR therapy with/without </a:t>
            </a:r>
            <a:r>
              <a:rPr lang="en-MY" dirty="0" err="1"/>
              <a:t>chemotheraphy</a:t>
            </a:r>
            <a:r>
              <a:rPr lang="en-MY" dirty="0"/>
              <a:t>.</a:t>
            </a:r>
          </a:p>
          <a:p>
            <a:r>
              <a:rPr lang="en-MY" dirty="0"/>
              <a:t>PRIME trial showed patients with KRAS/NRAS disease, addition of panitumumab to FOLFOX resulted in superior median PFS.</a:t>
            </a:r>
          </a:p>
          <a:p>
            <a:r>
              <a:rPr lang="en-MY" dirty="0"/>
              <a:t>RAS Mutation can be used as predictive biomarkers for therapeutic resistance to upstream EGFR.</a:t>
            </a:r>
          </a:p>
          <a:p>
            <a:r>
              <a:rPr lang="en-MY" dirty="0"/>
              <a:t>KRAS WT vs KRAS (Mutated) – </a:t>
            </a:r>
            <a:r>
              <a:rPr lang="en-MY" dirty="0" err="1"/>
              <a:t>Kras</a:t>
            </a:r>
            <a:r>
              <a:rPr lang="en-MY" dirty="0"/>
              <a:t> mutation status is a candidate marker for predicting survival in patients with mCRC treated with Cetuximab. Even more pronounced benefit in patients with early radiological response.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FDEFA0-B2A6-41A7-B9C5-67889D5119F3}"/>
              </a:ext>
            </a:extLst>
          </p:cNvPr>
          <p:cNvSpPr txBox="1"/>
          <p:nvPr/>
        </p:nvSpPr>
        <p:spPr>
          <a:xfrm>
            <a:off x="609600" y="5784014"/>
            <a:ext cx="1097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*Cetuximab and Panitumumab are monoclonal antibodies directed against epidermal growth factor receptor (EGFR)</a:t>
            </a:r>
          </a:p>
        </p:txBody>
      </p:sp>
    </p:spTree>
    <p:extLst>
      <p:ext uri="{BB962C8B-B14F-4D97-AF65-F5344CB8AC3E}">
        <p14:creationId xmlns:p14="http://schemas.microsoft.com/office/powerpoint/2010/main" val="405831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CF539-E57E-4CDC-BBB7-AE5E0A379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BRAF Mutation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FA8FFD-2733-4287-B2C9-CB9058FF0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MY" dirty="0"/>
              <a:t>BRAF mutation – mCRC do not respond to anti-EGFR </a:t>
            </a:r>
            <a:r>
              <a:rPr lang="en-MY" dirty="0" err="1"/>
              <a:t>monotheraphy</a:t>
            </a:r>
            <a:r>
              <a:rPr lang="en-MY" dirty="0"/>
              <a:t>. Have a shorter PFS and OS compared to BRAF WT tumours.</a:t>
            </a:r>
          </a:p>
          <a:p>
            <a:r>
              <a:rPr lang="en-MY" dirty="0"/>
              <a:t>8-10% of mCRC contain BRAF Mutation, a gene encoding signal transduction protein in MAPK pathway. BRAF V600E – the target mutation. BRAF inhibition alone has limited efficacy in treatment, so Vemurafenib (TKI) is rarely effective.</a:t>
            </a:r>
          </a:p>
          <a:p>
            <a:r>
              <a:rPr lang="en-MY" dirty="0"/>
              <a:t>BEACON study treated patients with Triplet therapy vs Double Therapy. (BRAF inhibitor + EGFR + MEK inhibitor) vs (EGFR + BRAF Inhibitor). Control group Chemo arm + Cetuximab. Study showed OS in Doubled and Triplet was similar. </a:t>
            </a:r>
          </a:p>
          <a:p>
            <a:r>
              <a:rPr lang="en-MY" dirty="0"/>
              <a:t>ANCHOR Trial evaluating Triplet Therapy in first-line setting</a:t>
            </a:r>
          </a:p>
        </p:txBody>
      </p:sp>
    </p:spTree>
    <p:extLst>
      <p:ext uri="{BB962C8B-B14F-4D97-AF65-F5344CB8AC3E}">
        <p14:creationId xmlns:p14="http://schemas.microsoft.com/office/powerpoint/2010/main" val="211732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9BD7D-1389-468D-8FB0-4CD1BD271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MSI, TMB, PD-L1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02210-EC75-426C-BC62-D69DBAF373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MY" dirty="0"/>
              <a:t>Microsatellite Instability(MSI) is caused by mutations in </a:t>
            </a:r>
            <a:r>
              <a:rPr lang="en-MY" dirty="0" err="1"/>
              <a:t>dMMR</a:t>
            </a:r>
            <a:r>
              <a:rPr lang="en-MY" dirty="0"/>
              <a:t> genes such as MLH1, MSH2, MSH6, PMS2 (10-15% sporadic CRC). These tumours have poor response to chemotherapy regimes, and result a worse prognosis for mCRC.</a:t>
            </a:r>
          </a:p>
          <a:p>
            <a:r>
              <a:rPr lang="en-MY" dirty="0"/>
              <a:t>PD-L1 – regulates cytotoxic Th1 IR. Block PD-1 pathway with antibodies (pembrolizumab/nivolumab) to activate adaptive IR against Tumour cells.</a:t>
            </a:r>
          </a:p>
          <a:p>
            <a:endParaRPr lang="en-MY" dirty="0"/>
          </a:p>
          <a:p>
            <a:r>
              <a:rPr lang="en-MY" dirty="0"/>
              <a:t>Combination therapy shows good outcome (</a:t>
            </a:r>
            <a:r>
              <a:rPr lang="en-MY" dirty="0" err="1"/>
              <a:t>CheckMate,Keynote</a:t>
            </a:r>
            <a:r>
              <a:rPr lang="en-MY" dirty="0"/>
              <a:t> Trial)</a:t>
            </a:r>
          </a:p>
          <a:p>
            <a:r>
              <a:rPr lang="en-MY" dirty="0"/>
              <a:t>Nivolumab and Ipilimumab (</a:t>
            </a:r>
            <a:r>
              <a:rPr lang="en-MY" dirty="0" err="1"/>
              <a:t>Antibiody</a:t>
            </a:r>
            <a:r>
              <a:rPr lang="en-MY" dirty="0"/>
              <a:t> targeting CTLA-4 </a:t>
            </a:r>
            <a:r>
              <a:rPr lang="en-MY" dirty="0" err="1"/>
              <a:t>recptor</a:t>
            </a:r>
            <a:r>
              <a:rPr lang="en-MY" dirty="0"/>
              <a:t>) with anti-PD-1 antibody showed greater </a:t>
            </a:r>
            <a:r>
              <a:rPr lang="en-MY" dirty="0" err="1"/>
              <a:t>effifacy</a:t>
            </a:r>
            <a:r>
              <a:rPr lang="en-MY" dirty="0"/>
              <a:t> than </a:t>
            </a:r>
            <a:r>
              <a:rPr lang="en-MY" dirty="0" err="1"/>
              <a:t>monotheraphy</a:t>
            </a:r>
            <a:r>
              <a:rPr lang="en-MY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10904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49D00-1603-41F8-94D7-ADDFA84A6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HER2 Amplification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A48B28-F80A-48C7-86AD-A1A66E483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Typically in Breast and Gastric cancer. Of late HER2 </a:t>
            </a:r>
            <a:r>
              <a:rPr lang="en-MY" dirty="0" err="1"/>
              <a:t>amplication</a:t>
            </a:r>
            <a:r>
              <a:rPr lang="en-MY" dirty="0"/>
              <a:t> emerged as therapeutic target in mCRC.</a:t>
            </a:r>
          </a:p>
          <a:p>
            <a:r>
              <a:rPr lang="en-MY" dirty="0"/>
              <a:t>HERACLES trial enrolled KRAS WT with HER2+ mCRC treated with HER2 monoclonal antibody Trastuzumab and TKI Lapatinib. 32% response rate.</a:t>
            </a:r>
          </a:p>
          <a:p>
            <a:r>
              <a:rPr lang="en-MY" dirty="0"/>
              <a:t>Ongoing clinical trials investigating HER2 targeted therapies vs Standard </a:t>
            </a:r>
            <a:r>
              <a:rPr lang="en-MY" dirty="0" err="1"/>
              <a:t>Chemotheraphy</a:t>
            </a:r>
            <a:r>
              <a:rPr lang="en-MY" dirty="0"/>
              <a:t>. Also novel antibody-drug conjugate trastuzumab-</a:t>
            </a:r>
            <a:r>
              <a:rPr lang="en-MY" dirty="0" err="1"/>
              <a:t>deruxtecan</a:t>
            </a:r>
            <a:r>
              <a:rPr lang="en-MY" dirty="0"/>
              <a:t> showed promising response rate (45%)</a:t>
            </a:r>
          </a:p>
        </p:txBody>
      </p:sp>
    </p:spTree>
    <p:extLst>
      <p:ext uri="{BB962C8B-B14F-4D97-AF65-F5344CB8AC3E}">
        <p14:creationId xmlns:p14="http://schemas.microsoft.com/office/powerpoint/2010/main" val="1681078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49BF1-DAEE-46C3-9003-EE6D13265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NTRK Fusions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A2F13-347A-425A-9ADB-975DD03E35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NTRK Fusions - &gt;  oncogenic overexpression – activate downstream </a:t>
            </a:r>
            <a:r>
              <a:rPr lang="en-MY" dirty="0" err="1"/>
              <a:t>signaling</a:t>
            </a:r>
            <a:r>
              <a:rPr lang="en-MY" dirty="0"/>
              <a:t>.</a:t>
            </a:r>
          </a:p>
          <a:p>
            <a:r>
              <a:rPr lang="en-MY" dirty="0"/>
              <a:t>Highly selective TRK inhibitor Larotrectinib with durable 1 year response.</a:t>
            </a:r>
          </a:p>
          <a:p>
            <a:r>
              <a:rPr lang="en-MY" dirty="0"/>
              <a:t>Alka and STARTRK-1 trial testing safety and efficacy of </a:t>
            </a:r>
            <a:r>
              <a:rPr lang="en-MY" dirty="0" err="1"/>
              <a:t>entrectinib</a:t>
            </a:r>
            <a:r>
              <a:rPr lang="en-MY" dirty="0"/>
              <a:t> – well tolerated and </a:t>
            </a:r>
            <a:r>
              <a:rPr lang="en-MY" dirty="0" err="1"/>
              <a:t>duable</a:t>
            </a:r>
            <a:r>
              <a:rPr lang="en-MY" dirty="0"/>
              <a:t> clinical response lasting 2 years.</a:t>
            </a:r>
          </a:p>
        </p:txBody>
      </p:sp>
    </p:spTree>
    <p:extLst>
      <p:ext uri="{BB962C8B-B14F-4D97-AF65-F5344CB8AC3E}">
        <p14:creationId xmlns:p14="http://schemas.microsoft.com/office/powerpoint/2010/main" val="2947266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764BA-E7B5-4585-99E0-1E25429AA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MY" dirty="0"/>
              <a:t>Summary</a:t>
            </a:r>
          </a:p>
        </p:txBody>
      </p:sp>
      <p:pic>
        <p:nvPicPr>
          <p:cNvPr id="1026" name="Picture 2" descr="figure image">
            <a:extLst>
              <a:ext uri="{FF2B5EF4-FFF2-40B4-BE49-F238E27FC236}">
                <a16:creationId xmlns:a16="http://schemas.microsoft.com/office/drawing/2014/main" id="{A78FA600-F552-4D06-91A0-F6A369055DF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040" y="1118636"/>
            <a:ext cx="11998960" cy="5739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4989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557</Words>
  <Application>Microsoft Office PowerPoint</Application>
  <PresentationFormat>Widescreen</PresentationFormat>
  <Paragraphs>45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Metastatic Colorectal Ca Molecular Profiling</vt:lpstr>
      <vt:lpstr>Introduction</vt:lpstr>
      <vt:lpstr>Molecular Phenotyping</vt:lpstr>
      <vt:lpstr>RAS Mutation</vt:lpstr>
      <vt:lpstr>BRAF Mutation</vt:lpstr>
      <vt:lpstr>MSI, TMB, PD-L1</vt:lpstr>
      <vt:lpstr>HER2 Amplification</vt:lpstr>
      <vt:lpstr>NTRK Fusions</vt:lpstr>
      <vt:lpstr>Summary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Metastatic Rectal Ca Molecular Profiling</dc:title>
  <dc:creator>Karthik Krishnan</dc:creator>
  <cp:lastModifiedBy>Karthik Krishnan</cp:lastModifiedBy>
  <cp:revision>10</cp:revision>
  <dcterms:created xsi:type="dcterms:W3CDTF">2022-01-22T09:51:30Z</dcterms:created>
  <dcterms:modified xsi:type="dcterms:W3CDTF">2022-01-22T12:35:44Z</dcterms:modified>
</cp:coreProperties>
</file>