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6" r:id="rId10"/>
    <p:sldId id="264" r:id="rId11"/>
    <p:sldId id="265"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3" d="100"/>
          <a:sy n="43" d="100"/>
        </p:scale>
        <p:origin x="8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jibmy\Deskto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Gallbladder</c:v>
                </c:pt>
              </c:strCache>
            </c:strRef>
          </c:tx>
          <c:spPr>
            <a:solidFill>
              <a:schemeClr val="accent1"/>
            </a:solidFill>
            <a:ln>
              <a:noFill/>
            </a:ln>
            <a:effectLst/>
          </c:spPr>
          <c:invertIfNegative val="0"/>
          <c:cat>
            <c:strRef>
              <c:f>Sheet1!$B$1:$C$1</c:f>
              <c:strCache>
                <c:ptCount val="2"/>
                <c:pt idx="0">
                  <c:v>Group A</c:v>
                </c:pt>
                <c:pt idx="1">
                  <c:v>Group B</c:v>
                </c:pt>
              </c:strCache>
            </c:strRef>
          </c:cat>
          <c:val>
            <c:numRef>
              <c:f>Sheet1!$B$2:$C$2</c:f>
              <c:numCache>
                <c:formatCode>General</c:formatCode>
                <c:ptCount val="2"/>
                <c:pt idx="0">
                  <c:v>12</c:v>
                </c:pt>
                <c:pt idx="1">
                  <c:v>16</c:v>
                </c:pt>
              </c:numCache>
            </c:numRef>
          </c:val>
          <c:extLst>
            <c:ext xmlns:c16="http://schemas.microsoft.com/office/drawing/2014/chart" uri="{C3380CC4-5D6E-409C-BE32-E72D297353CC}">
              <c16:uniqueId val="{00000000-D156-4EFF-AB2A-7D74007B6BD5}"/>
            </c:ext>
          </c:extLst>
        </c:ser>
        <c:ser>
          <c:idx val="1"/>
          <c:order val="1"/>
          <c:tx>
            <c:strRef>
              <c:f>Sheet1!$A$3</c:f>
              <c:strCache>
                <c:ptCount val="1"/>
                <c:pt idx="0">
                  <c:v>Hernia</c:v>
                </c:pt>
              </c:strCache>
            </c:strRef>
          </c:tx>
          <c:spPr>
            <a:solidFill>
              <a:schemeClr val="accent2"/>
            </a:solidFill>
            <a:ln>
              <a:noFill/>
            </a:ln>
            <a:effectLst/>
          </c:spPr>
          <c:invertIfNegative val="0"/>
          <c:cat>
            <c:strRef>
              <c:f>Sheet1!$B$1:$C$1</c:f>
              <c:strCache>
                <c:ptCount val="2"/>
                <c:pt idx="0">
                  <c:v>Group A</c:v>
                </c:pt>
                <c:pt idx="1">
                  <c:v>Group B</c:v>
                </c:pt>
              </c:strCache>
            </c:strRef>
          </c:cat>
          <c:val>
            <c:numRef>
              <c:f>Sheet1!$B$3:$C$3</c:f>
              <c:numCache>
                <c:formatCode>General</c:formatCode>
                <c:ptCount val="2"/>
                <c:pt idx="0">
                  <c:v>6</c:v>
                </c:pt>
                <c:pt idx="1">
                  <c:v>7</c:v>
                </c:pt>
              </c:numCache>
            </c:numRef>
          </c:val>
          <c:extLst>
            <c:ext xmlns:c16="http://schemas.microsoft.com/office/drawing/2014/chart" uri="{C3380CC4-5D6E-409C-BE32-E72D297353CC}">
              <c16:uniqueId val="{00000001-D156-4EFF-AB2A-7D74007B6BD5}"/>
            </c:ext>
          </c:extLst>
        </c:ser>
        <c:ser>
          <c:idx val="2"/>
          <c:order val="2"/>
          <c:tx>
            <c:strRef>
              <c:f>Sheet1!$A$4</c:f>
              <c:strCache>
                <c:ptCount val="1"/>
                <c:pt idx="0">
                  <c:v>Small Bowel</c:v>
                </c:pt>
              </c:strCache>
            </c:strRef>
          </c:tx>
          <c:spPr>
            <a:solidFill>
              <a:schemeClr val="accent3"/>
            </a:solidFill>
            <a:ln>
              <a:noFill/>
            </a:ln>
            <a:effectLst/>
          </c:spPr>
          <c:invertIfNegative val="0"/>
          <c:cat>
            <c:strRef>
              <c:f>Sheet1!$B$1:$C$1</c:f>
              <c:strCache>
                <c:ptCount val="2"/>
                <c:pt idx="0">
                  <c:v>Group A</c:v>
                </c:pt>
                <c:pt idx="1">
                  <c:v>Group B</c:v>
                </c:pt>
              </c:strCache>
            </c:strRef>
          </c:cat>
          <c:val>
            <c:numRef>
              <c:f>Sheet1!$B$4:$C$4</c:f>
              <c:numCache>
                <c:formatCode>General</c:formatCode>
                <c:ptCount val="2"/>
                <c:pt idx="0">
                  <c:v>5</c:v>
                </c:pt>
                <c:pt idx="1">
                  <c:v>4</c:v>
                </c:pt>
              </c:numCache>
            </c:numRef>
          </c:val>
          <c:extLst>
            <c:ext xmlns:c16="http://schemas.microsoft.com/office/drawing/2014/chart" uri="{C3380CC4-5D6E-409C-BE32-E72D297353CC}">
              <c16:uniqueId val="{00000002-D156-4EFF-AB2A-7D74007B6BD5}"/>
            </c:ext>
          </c:extLst>
        </c:ser>
        <c:dLbls>
          <c:showLegendKey val="0"/>
          <c:showVal val="0"/>
          <c:showCatName val="0"/>
          <c:showSerName val="0"/>
          <c:showPercent val="0"/>
          <c:showBubbleSize val="0"/>
        </c:dLbls>
        <c:gapWidth val="219"/>
        <c:overlap val="-27"/>
        <c:axId val="1837014624"/>
        <c:axId val="1837005472"/>
      </c:barChart>
      <c:catAx>
        <c:axId val="1837014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005472"/>
        <c:crosses val="autoZero"/>
        <c:auto val="1"/>
        <c:lblAlgn val="ctr"/>
        <c:lblOffset val="100"/>
        <c:noMultiLvlLbl val="0"/>
      </c:catAx>
      <c:valAx>
        <c:axId val="183700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01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Sheet2!$A$7</c:f>
              <c:strCache>
                <c:ptCount val="1"/>
                <c:pt idx="0">
                  <c:v>HPT</c:v>
                </c:pt>
              </c:strCache>
            </c:strRef>
          </c:tx>
          <c:spPr>
            <a:solidFill>
              <a:schemeClr val="accent1"/>
            </a:solidFill>
            <a:ln>
              <a:noFill/>
            </a:ln>
            <a:effectLst/>
          </c:spPr>
          <c:invertIfNegative val="0"/>
          <c:cat>
            <c:strRef>
              <c:f>Sheet2!$B$6:$C$6</c:f>
              <c:strCache>
                <c:ptCount val="2"/>
                <c:pt idx="0">
                  <c:v>Carborie Group</c:v>
                </c:pt>
                <c:pt idx="1">
                  <c:v>Honey Group</c:v>
                </c:pt>
              </c:strCache>
            </c:strRef>
          </c:cat>
          <c:val>
            <c:numRef>
              <c:f>Sheet2!$B$7:$C$7</c:f>
              <c:numCache>
                <c:formatCode>General</c:formatCode>
                <c:ptCount val="2"/>
                <c:pt idx="0">
                  <c:v>5</c:v>
                </c:pt>
                <c:pt idx="1">
                  <c:v>8</c:v>
                </c:pt>
              </c:numCache>
            </c:numRef>
          </c:val>
          <c:extLst>
            <c:ext xmlns:c16="http://schemas.microsoft.com/office/drawing/2014/chart" uri="{C3380CC4-5D6E-409C-BE32-E72D297353CC}">
              <c16:uniqueId val="{00000000-2509-44F7-92EE-3A570E2E981D}"/>
            </c:ext>
          </c:extLst>
        </c:ser>
        <c:ser>
          <c:idx val="1"/>
          <c:order val="1"/>
          <c:tx>
            <c:strRef>
              <c:f>Sheet2!$A$8</c:f>
              <c:strCache>
                <c:ptCount val="1"/>
                <c:pt idx="0">
                  <c:v>Diabetes</c:v>
                </c:pt>
              </c:strCache>
            </c:strRef>
          </c:tx>
          <c:spPr>
            <a:solidFill>
              <a:schemeClr val="accent2"/>
            </a:solidFill>
            <a:ln>
              <a:noFill/>
            </a:ln>
            <a:effectLst/>
          </c:spPr>
          <c:invertIfNegative val="0"/>
          <c:cat>
            <c:strRef>
              <c:f>Sheet2!$B$6:$C$6</c:f>
              <c:strCache>
                <c:ptCount val="2"/>
                <c:pt idx="0">
                  <c:v>Carborie Group</c:v>
                </c:pt>
                <c:pt idx="1">
                  <c:v>Honey Group</c:v>
                </c:pt>
              </c:strCache>
            </c:strRef>
          </c:cat>
          <c:val>
            <c:numRef>
              <c:f>Sheet2!$B$8:$C$8</c:f>
              <c:numCache>
                <c:formatCode>General</c:formatCode>
                <c:ptCount val="2"/>
                <c:pt idx="0">
                  <c:v>0</c:v>
                </c:pt>
                <c:pt idx="1">
                  <c:v>0</c:v>
                </c:pt>
              </c:numCache>
            </c:numRef>
          </c:val>
          <c:extLst>
            <c:ext xmlns:c16="http://schemas.microsoft.com/office/drawing/2014/chart" uri="{C3380CC4-5D6E-409C-BE32-E72D297353CC}">
              <c16:uniqueId val="{00000001-2509-44F7-92EE-3A570E2E981D}"/>
            </c:ext>
          </c:extLst>
        </c:ser>
        <c:ser>
          <c:idx val="2"/>
          <c:order val="2"/>
          <c:tx>
            <c:strRef>
              <c:f>Sheet2!$A$9</c:f>
              <c:strCache>
                <c:ptCount val="1"/>
                <c:pt idx="0">
                  <c:v>IHD</c:v>
                </c:pt>
              </c:strCache>
            </c:strRef>
          </c:tx>
          <c:spPr>
            <a:solidFill>
              <a:schemeClr val="accent3"/>
            </a:solidFill>
            <a:ln>
              <a:noFill/>
            </a:ln>
            <a:effectLst/>
          </c:spPr>
          <c:invertIfNegative val="0"/>
          <c:cat>
            <c:strRef>
              <c:f>Sheet2!$B$6:$C$6</c:f>
              <c:strCache>
                <c:ptCount val="2"/>
                <c:pt idx="0">
                  <c:v>Carborie Group</c:v>
                </c:pt>
                <c:pt idx="1">
                  <c:v>Honey Group</c:v>
                </c:pt>
              </c:strCache>
            </c:strRef>
          </c:cat>
          <c:val>
            <c:numRef>
              <c:f>Sheet2!$B$9:$C$9</c:f>
              <c:numCache>
                <c:formatCode>General</c:formatCode>
                <c:ptCount val="2"/>
                <c:pt idx="0">
                  <c:v>1</c:v>
                </c:pt>
                <c:pt idx="1">
                  <c:v>3</c:v>
                </c:pt>
              </c:numCache>
            </c:numRef>
          </c:val>
          <c:extLst>
            <c:ext xmlns:c16="http://schemas.microsoft.com/office/drawing/2014/chart" uri="{C3380CC4-5D6E-409C-BE32-E72D297353CC}">
              <c16:uniqueId val="{00000002-2509-44F7-92EE-3A570E2E981D}"/>
            </c:ext>
          </c:extLst>
        </c:ser>
        <c:ser>
          <c:idx val="3"/>
          <c:order val="3"/>
          <c:tx>
            <c:strRef>
              <c:f>Sheet2!$A$10</c:f>
              <c:strCache>
                <c:ptCount val="1"/>
                <c:pt idx="0">
                  <c:v>Malignancy</c:v>
                </c:pt>
              </c:strCache>
            </c:strRef>
          </c:tx>
          <c:spPr>
            <a:solidFill>
              <a:schemeClr val="accent4"/>
            </a:solidFill>
            <a:ln>
              <a:noFill/>
            </a:ln>
            <a:effectLst/>
          </c:spPr>
          <c:invertIfNegative val="0"/>
          <c:cat>
            <c:strRef>
              <c:f>Sheet2!$B$6:$C$6</c:f>
              <c:strCache>
                <c:ptCount val="2"/>
                <c:pt idx="0">
                  <c:v>Carborie Group</c:v>
                </c:pt>
                <c:pt idx="1">
                  <c:v>Honey Group</c:v>
                </c:pt>
              </c:strCache>
            </c:strRef>
          </c:cat>
          <c:val>
            <c:numRef>
              <c:f>Sheet2!$B$10:$C$10</c:f>
              <c:numCache>
                <c:formatCode>General</c:formatCode>
                <c:ptCount val="2"/>
                <c:pt idx="0">
                  <c:v>6</c:v>
                </c:pt>
                <c:pt idx="1">
                  <c:v>4</c:v>
                </c:pt>
              </c:numCache>
            </c:numRef>
          </c:val>
          <c:extLst>
            <c:ext xmlns:c16="http://schemas.microsoft.com/office/drawing/2014/chart" uri="{C3380CC4-5D6E-409C-BE32-E72D297353CC}">
              <c16:uniqueId val="{00000003-2509-44F7-92EE-3A570E2E981D}"/>
            </c:ext>
          </c:extLst>
        </c:ser>
        <c:dLbls>
          <c:showLegendKey val="0"/>
          <c:showVal val="0"/>
          <c:showCatName val="0"/>
          <c:showSerName val="0"/>
          <c:showPercent val="0"/>
          <c:showBubbleSize val="0"/>
        </c:dLbls>
        <c:gapWidth val="219"/>
        <c:overlap val="-27"/>
        <c:axId val="1269575872"/>
        <c:axId val="1269569632"/>
      </c:barChart>
      <c:catAx>
        <c:axId val="126957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9569632"/>
        <c:crosses val="autoZero"/>
        <c:auto val="1"/>
        <c:lblAlgn val="ctr"/>
        <c:lblOffset val="100"/>
        <c:noMultiLvlLbl val="0"/>
      </c:catAx>
      <c:valAx>
        <c:axId val="126956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9575872"/>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Sheet3!$A$30</c:f>
              <c:strCache>
                <c:ptCount val="1"/>
                <c:pt idx="0">
                  <c:v>&lt;6h after surgery</c:v>
                </c:pt>
              </c:strCache>
            </c:strRef>
          </c:tx>
          <c:spPr>
            <a:solidFill>
              <a:schemeClr val="accent1"/>
            </a:solidFill>
            <a:ln>
              <a:noFill/>
            </a:ln>
            <a:effectLst/>
          </c:spPr>
          <c:invertIfNegative val="0"/>
          <c:cat>
            <c:strRef>
              <c:f>Sheet3!$B$29:$C$29</c:f>
              <c:strCache>
                <c:ptCount val="2"/>
                <c:pt idx="0">
                  <c:v>Carborie Group</c:v>
                </c:pt>
                <c:pt idx="1">
                  <c:v>Honey Group</c:v>
                </c:pt>
              </c:strCache>
            </c:strRef>
          </c:cat>
          <c:val>
            <c:numRef>
              <c:f>Sheet3!$B$30:$C$30</c:f>
              <c:numCache>
                <c:formatCode>General</c:formatCode>
                <c:ptCount val="2"/>
                <c:pt idx="0">
                  <c:v>4</c:v>
                </c:pt>
                <c:pt idx="1">
                  <c:v>9</c:v>
                </c:pt>
              </c:numCache>
            </c:numRef>
          </c:val>
          <c:extLst>
            <c:ext xmlns:c16="http://schemas.microsoft.com/office/drawing/2014/chart" uri="{C3380CC4-5D6E-409C-BE32-E72D297353CC}">
              <c16:uniqueId val="{00000000-E5F7-49B5-A99D-A64AEE088EF2}"/>
            </c:ext>
          </c:extLst>
        </c:ser>
        <c:ser>
          <c:idx val="1"/>
          <c:order val="1"/>
          <c:tx>
            <c:strRef>
              <c:f>Sheet3!$A$31</c:f>
              <c:strCache>
                <c:ptCount val="1"/>
                <c:pt idx="0">
                  <c:v>&gt;6h after surgery</c:v>
                </c:pt>
              </c:strCache>
            </c:strRef>
          </c:tx>
          <c:spPr>
            <a:solidFill>
              <a:schemeClr val="accent2"/>
            </a:solidFill>
            <a:ln>
              <a:noFill/>
            </a:ln>
            <a:effectLst/>
          </c:spPr>
          <c:invertIfNegative val="0"/>
          <c:cat>
            <c:strRef>
              <c:f>Sheet3!$B$29:$C$29</c:f>
              <c:strCache>
                <c:ptCount val="2"/>
                <c:pt idx="0">
                  <c:v>Carborie Group</c:v>
                </c:pt>
                <c:pt idx="1">
                  <c:v>Honey Group</c:v>
                </c:pt>
              </c:strCache>
            </c:strRef>
          </c:cat>
          <c:val>
            <c:numRef>
              <c:f>Sheet3!$B$31:$C$31</c:f>
              <c:numCache>
                <c:formatCode>General</c:formatCode>
                <c:ptCount val="2"/>
                <c:pt idx="0">
                  <c:v>9</c:v>
                </c:pt>
                <c:pt idx="1">
                  <c:v>5</c:v>
                </c:pt>
              </c:numCache>
            </c:numRef>
          </c:val>
          <c:extLst>
            <c:ext xmlns:c16="http://schemas.microsoft.com/office/drawing/2014/chart" uri="{C3380CC4-5D6E-409C-BE32-E72D297353CC}">
              <c16:uniqueId val="{00000001-E5F7-49B5-A99D-A64AEE088EF2}"/>
            </c:ext>
          </c:extLst>
        </c:ser>
        <c:ser>
          <c:idx val="2"/>
          <c:order val="2"/>
          <c:tx>
            <c:strRef>
              <c:f>Sheet3!$A$32</c:f>
              <c:strCache>
                <c:ptCount val="1"/>
                <c:pt idx="0">
                  <c:v>&gt;12h after surgery</c:v>
                </c:pt>
              </c:strCache>
            </c:strRef>
          </c:tx>
          <c:spPr>
            <a:solidFill>
              <a:schemeClr val="accent3"/>
            </a:solidFill>
            <a:ln>
              <a:noFill/>
            </a:ln>
            <a:effectLst/>
          </c:spPr>
          <c:invertIfNegative val="0"/>
          <c:cat>
            <c:strRef>
              <c:f>Sheet3!$B$29:$C$29</c:f>
              <c:strCache>
                <c:ptCount val="2"/>
                <c:pt idx="0">
                  <c:v>Carborie Group</c:v>
                </c:pt>
                <c:pt idx="1">
                  <c:v>Honey Group</c:v>
                </c:pt>
              </c:strCache>
            </c:strRef>
          </c:cat>
          <c:val>
            <c:numRef>
              <c:f>Sheet3!$B$32:$C$32</c:f>
              <c:numCache>
                <c:formatCode>General</c:formatCode>
                <c:ptCount val="2"/>
                <c:pt idx="0">
                  <c:v>9</c:v>
                </c:pt>
                <c:pt idx="1">
                  <c:v>12</c:v>
                </c:pt>
              </c:numCache>
            </c:numRef>
          </c:val>
          <c:extLst>
            <c:ext xmlns:c16="http://schemas.microsoft.com/office/drawing/2014/chart" uri="{C3380CC4-5D6E-409C-BE32-E72D297353CC}">
              <c16:uniqueId val="{00000002-E5F7-49B5-A99D-A64AEE088EF2}"/>
            </c:ext>
          </c:extLst>
        </c:ser>
        <c:ser>
          <c:idx val="3"/>
          <c:order val="3"/>
          <c:tx>
            <c:strRef>
              <c:f>Sheet3!$A$33</c:f>
              <c:strCache>
                <c:ptCount val="1"/>
                <c:pt idx="0">
                  <c:v>&gt;24h after surgery</c:v>
                </c:pt>
              </c:strCache>
            </c:strRef>
          </c:tx>
          <c:spPr>
            <a:solidFill>
              <a:schemeClr val="accent4"/>
            </a:solidFill>
            <a:ln>
              <a:noFill/>
            </a:ln>
            <a:effectLst/>
          </c:spPr>
          <c:invertIfNegative val="0"/>
          <c:cat>
            <c:strRef>
              <c:f>Sheet3!$B$29:$C$29</c:f>
              <c:strCache>
                <c:ptCount val="2"/>
                <c:pt idx="0">
                  <c:v>Carborie Group</c:v>
                </c:pt>
                <c:pt idx="1">
                  <c:v>Honey Group</c:v>
                </c:pt>
              </c:strCache>
            </c:strRef>
          </c:cat>
          <c:val>
            <c:numRef>
              <c:f>Sheet3!$B$33:$C$33</c:f>
              <c:numCache>
                <c:formatCode>General</c:formatCode>
                <c:ptCount val="2"/>
                <c:pt idx="0">
                  <c:v>9</c:v>
                </c:pt>
                <c:pt idx="1">
                  <c:v>6</c:v>
                </c:pt>
              </c:numCache>
            </c:numRef>
          </c:val>
          <c:extLst>
            <c:ext xmlns:c16="http://schemas.microsoft.com/office/drawing/2014/chart" uri="{C3380CC4-5D6E-409C-BE32-E72D297353CC}">
              <c16:uniqueId val="{00000003-E5F7-49B5-A99D-A64AEE088EF2}"/>
            </c:ext>
          </c:extLst>
        </c:ser>
        <c:dLbls>
          <c:showLegendKey val="0"/>
          <c:showVal val="0"/>
          <c:showCatName val="0"/>
          <c:showSerName val="0"/>
          <c:showPercent val="0"/>
          <c:showBubbleSize val="0"/>
        </c:dLbls>
        <c:gapWidth val="219"/>
        <c:overlap val="-27"/>
        <c:axId val="2009586896"/>
        <c:axId val="2009577744"/>
      </c:barChart>
      <c:catAx>
        <c:axId val="2009586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Normal Diet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577744"/>
        <c:crosses val="autoZero"/>
        <c:auto val="1"/>
        <c:lblAlgn val="ctr"/>
        <c:lblOffset val="100"/>
        <c:noMultiLvlLbl val="0"/>
      </c:catAx>
      <c:valAx>
        <c:axId val="2009577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58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Sheet3!$A$6</c:f>
              <c:strCache>
                <c:ptCount val="1"/>
                <c:pt idx="0">
                  <c:v>&lt;6h after surgery</c:v>
                </c:pt>
              </c:strCache>
            </c:strRef>
          </c:tx>
          <c:spPr>
            <a:solidFill>
              <a:schemeClr val="accent1"/>
            </a:solidFill>
            <a:ln>
              <a:noFill/>
            </a:ln>
            <a:effectLst/>
          </c:spPr>
          <c:invertIfNegative val="0"/>
          <c:cat>
            <c:strRef>
              <c:f>Sheet3!$B$5:$C$5</c:f>
              <c:strCache>
                <c:ptCount val="2"/>
                <c:pt idx="0">
                  <c:v>Carborie Group</c:v>
                </c:pt>
                <c:pt idx="1">
                  <c:v>Honey Group</c:v>
                </c:pt>
              </c:strCache>
            </c:strRef>
          </c:cat>
          <c:val>
            <c:numRef>
              <c:f>Sheet3!$B$6:$C$6</c:f>
              <c:numCache>
                <c:formatCode>General</c:formatCode>
                <c:ptCount val="2"/>
                <c:pt idx="0">
                  <c:v>8</c:v>
                </c:pt>
                <c:pt idx="1">
                  <c:v>12</c:v>
                </c:pt>
              </c:numCache>
            </c:numRef>
          </c:val>
          <c:extLst>
            <c:ext xmlns:c16="http://schemas.microsoft.com/office/drawing/2014/chart" uri="{C3380CC4-5D6E-409C-BE32-E72D297353CC}">
              <c16:uniqueId val="{00000000-ED64-4D18-8659-DF355BD66B6D}"/>
            </c:ext>
          </c:extLst>
        </c:ser>
        <c:ser>
          <c:idx val="1"/>
          <c:order val="1"/>
          <c:tx>
            <c:strRef>
              <c:f>Sheet3!$A$7</c:f>
              <c:strCache>
                <c:ptCount val="1"/>
                <c:pt idx="0">
                  <c:v>&gt;6h after surgery</c:v>
                </c:pt>
              </c:strCache>
            </c:strRef>
          </c:tx>
          <c:spPr>
            <a:solidFill>
              <a:schemeClr val="accent2"/>
            </a:solidFill>
            <a:ln>
              <a:noFill/>
            </a:ln>
            <a:effectLst/>
          </c:spPr>
          <c:invertIfNegative val="0"/>
          <c:cat>
            <c:strRef>
              <c:f>Sheet3!$B$5:$C$5</c:f>
              <c:strCache>
                <c:ptCount val="2"/>
                <c:pt idx="0">
                  <c:v>Carborie Group</c:v>
                </c:pt>
                <c:pt idx="1">
                  <c:v>Honey Group</c:v>
                </c:pt>
              </c:strCache>
            </c:strRef>
          </c:cat>
          <c:val>
            <c:numRef>
              <c:f>Sheet3!$B$7:$C$7</c:f>
              <c:numCache>
                <c:formatCode>General</c:formatCode>
                <c:ptCount val="2"/>
                <c:pt idx="0">
                  <c:v>11</c:v>
                </c:pt>
                <c:pt idx="1">
                  <c:v>9</c:v>
                </c:pt>
              </c:numCache>
            </c:numRef>
          </c:val>
          <c:extLst>
            <c:ext xmlns:c16="http://schemas.microsoft.com/office/drawing/2014/chart" uri="{C3380CC4-5D6E-409C-BE32-E72D297353CC}">
              <c16:uniqueId val="{00000001-ED64-4D18-8659-DF355BD66B6D}"/>
            </c:ext>
          </c:extLst>
        </c:ser>
        <c:ser>
          <c:idx val="2"/>
          <c:order val="2"/>
          <c:tx>
            <c:strRef>
              <c:f>Sheet3!$A$8</c:f>
              <c:strCache>
                <c:ptCount val="1"/>
                <c:pt idx="0">
                  <c:v>&gt;12h after surgery</c:v>
                </c:pt>
              </c:strCache>
            </c:strRef>
          </c:tx>
          <c:spPr>
            <a:solidFill>
              <a:schemeClr val="accent3"/>
            </a:solidFill>
            <a:ln>
              <a:noFill/>
            </a:ln>
            <a:effectLst/>
          </c:spPr>
          <c:invertIfNegative val="0"/>
          <c:cat>
            <c:strRef>
              <c:f>Sheet3!$B$5:$C$5</c:f>
              <c:strCache>
                <c:ptCount val="2"/>
                <c:pt idx="0">
                  <c:v>Carborie Group</c:v>
                </c:pt>
                <c:pt idx="1">
                  <c:v>Honey Group</c:v>
                </c:pt>
              </c:strCache>
            </c:strRef>
          </c:cat>
          <c:val>
            <c:numRef>
              <c:f>Sheet3!$B$8:$C$8</c:f>
              <c:numCache>
                <c:formatCode>General</c:formatCode>
                <c:ptCount val="2"/>
                <c:pt idx="0">
                  <c:v>6</c:v>
                </c:pt>
                <c:pt idx="1">
                  <c:v>7</c:v>
                </c:pt>
              </c:numCache>
            </c:numRef>
          </c:val>
          <c:extLst>
            <c:ext xmlns:c16="http://schemas.microsoft.com/office/drawing/2014/chart" uri="{C3380CC4-5D6E-409C-BE32-E72D297353CC}">
              <c16:uniqueId val="{00000002-ED64-4D18-8659-DF355BD66B6D}"/>
            </c:ext>
          </c:extLst>
        </c:ser>
        <c:ser>
          <c:idx val="3"/>
          <c:order val="3"/>
          <c:tx>
            <c:strRef>
              <c:f>Sheet3!$A$9</c:f>
              <c:strCache>
                <c:ptCount val="1"/>
                <c:pt idx="0">
                  <c:v>&gt;24h after surgery</c:v>
                </c:pt>
              </c:strCache>
            </c:strRef>
          </c:tx>
          <c:spPr>
            <a:solidFill>
              <a:schemeClr val="accent4"/>
            </a:solidFill>
            <a:ln>
              <a:noFill/>
            </a:ln>
            <a:effectLst/>
          </c:spPr>
          <c:invertIfNegative val="0"/>
          <c:cat>
            <c:strRef>
              <c:f>Sheet3!$B$5:$C$5</c:f>
              <c:strCache>
                <c:ptCount val="2"/>
                <c:pt idx="0">
                  <c:v>Carborie Group</c:v>
                </c:pt>
                <c:pt idx="1">
                  <c:v>Honey Group</c:v>
                </c:pt>
              </c:strCache>
            </c:strRef>
          </c:cat>
          <c:val>
            <c:numRef>
              <c:f>Sheet3!$B$9:$C$9</c:f>
              <c:numCache>
                <c:formatCode>General</c:formatCode>
                <c:ptCount val="2"/>
                <c:pt idx="0">
                  <c:v>6</c:v>
                </c:pt>
                <c:pt idx="1">
                  <c:v>4</c:v>
                </c:pt>
              </c:numCache>
            </c:numRef>
          </c:val>
          <c:extLst>
            <c:ext xmlns:c16="http://schemas.microsoft.com/office/drawing/2014/chart" uri="{C3380CC4-5D6E-409C-BE32-E72D297353CC}">
              <c16:uniqueId val="{00000003-ED64-4D18-8659-DF355BD66B6D}"/>
            </c:ext>
          </c:extLst>
        </c:ser>
        <c:dLbls>
          <c:showLegendKey val="0"/>
          <c:showVal val="0"/>
          <c:showCatName val="0"/>
          <c:showSerName val="0"/>
          <c:showPercent val="0"/>
          <c:showBubbleSize val="0"/>
        </c:dLbls>
        <c:gapWidth val="219"/>
        <c:overlap val="-27"/>
        <c:axId val="1962389328"/>
        <c:axId val="1962391824"/>
      </c:barChart>
      <c:catAx>
        <c:axId val="1962389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Passing</a:t>
                </a:r>
                <a:r>
                  <a:rPr lang="en-MY" baseline="0"/>
                  <a:t> Flatus</a:t>
                </a:r>
                <a:endParaRPr lang="en-MY"/>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391824"/>
        <c:crosses val="autoZero"/>
        <c:auto val="1"/>
        <c:lblAlgn val="ctr"/>
        <c:lblOffset val="100"/>
        <c:noMultiLvlLbl val="0"/>
      </c:catAx>
      <c:valAx>
        <c:axId val="196239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389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1A35-A3D1-4689-A6E4-9268F45135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23A750D-4166-4E6D-8FC7-E8CD98DB8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EC040B36-2D09-4D3E-90AE-FA88EFACEF20}"/>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5" name="Footer Placeholder 4">
            <a:extLst>
              <a:ext uri="{FF2B5EF4-FFF2-40B4-BE49-F238E27FC236}">
                <a16:creationId xmlns:a16="http://schemas.microsoft.com/office/drawing/2014/main" id="{86EDFFB1-E04D-42ED-98A1-A10E7CE4ED8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2698F81-943D-4FAB-B4E9-ADF3C162B3C5}"/>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253799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3D8A-0380-4BA1-87B4-DDCCEFDF5583}"/>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CB2F89F4-09F0-4FD1-AA1E-91F8B68B3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7008157-9E65-486A-B8E5-7FB0865F2ADB}"/>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5" name="Footer Placeholder 4">
            <a:extLst>
              <a:ext uri="{FF2B5EF4-FFF2-40B4-BE49-F238E27FC236}">
                <a16:creationId xmlns:a16="http://schemas.microsoft.com/office/drawing/2014/main" id="{FB82CA50-E2EF-4336-B82A-B5D4311A534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CDD879A-CD0A-41EE-AE83-38ED8A16E14D}"/>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98196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EE7C5F-0471-4773-96A5-8542EE87A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DE6F383-8A96-4D3A-91F0-B87E3607DF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1225E98-D362-4D71-BDDA-3E1F8678C1E8}"/>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5" name="Footer Placeholder 4">
            <a:extLst>
              <a:ext uri="{FF2B5EF4-FFF2-40B4-BE49-F238E27FC236}">
                <a16:creationId xmlns:a16="http://schemas.microsoft.com/office/drawing/2014/main" id="{4FA0A68D-C6D2-4886-9861-5FBC337DE0C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EABF33F-A86A-4D7E-B218-FC004392DFDD}"/>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150766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6EA5-6250-4009-A945-1D3292661A9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DB677C1-B6B4-483B-A079-70A93D291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DA35ED6-19B2-45E6-8D92-E355D428E3A7}"/>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5" name="Footer Placeholder 4">
            <a:extLst>
              <a:ext uri="{FF2B5EF4-FFF2-40B4-BE49-F238E27FC236}">
                <a16:creationId xmlns:a16="http://schemas.microsoft.com/office/drawing/2014/main" id="{D8699959-FEE7-400D-AA73-08EC8F651CD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68FAFCF-BD75-4814-9E82-28AC68724B8A}"/>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41761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A4D7-6393-4880-82D8-A77121AEB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5DBC693-9D26-4ABC-88FB-A6F751D8A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1527B-1F7B-4431-B159-DFF1E467607F}"/>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5" name="Footer Placeholder 4">
            <a:extLst>
              <a:ext uri="{FF2B5EF4-FFF2-40B4-BE49-F238E27FC236}">
                <a16:creationId xmlns:a16="http://schemas.microsoft.com/office/drawing/2014/main" id="{275D90B6-978A-405E-B253-A164B44D463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8009532-278E-41B9-BCA8-A2F298C2C1D1}"/>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42479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F6D2-9DE8-4355-9E50-67C7944CB09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BB5B316-6043-41CF-AD8A-63AFCFABD6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BFC54816-6937-40E0-AB49-A4E8B32032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81FC21B8-640F-4706-9C32-22605DB77798}"/>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6" name="Footer Placeholder 5">
            <a:extLst>
              <a:ext uri="{FF2B5EF4-FFF2-40B4-BE49-F238E27FC236}">
                <a16:creationId xmlns:a16="http://schemas.microsoft.com/office/drawing/2014/main" id="{7E3B954C-BA83-4484-B1EA-09461A38FBB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D095073-740A-48F7-90B5-B5BE3DD280B2}"/>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62579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9C7A-ECCE-4976-A348-49CA6E66EE86}"/>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A95210D-F328-48D9-9E61-BB5720776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E4CED-FFF2-43A8-BDC8-A0A9D74C47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ACA694F-EC43-4C95-9143-C7C520D60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69088-53A9-43C6-AADD-B255585DC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66A86A3F-9465-4E9E-8810-1927237F4011}"/>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8" name="Footer Placeholder 7">
            <a:extLst>
              <a:ext uri="{FF2B5EF4-FFF2-40B4-BE49-F238E27FC236}">
                <a16:creationId xmlns:a16="http://schemas.microsoft.com/office/drawing/2014/main" id="{61B04052-029D-4745-B93D-9E5EA9CA2C75}"/>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32D6E85D-B212-49EB-A969-9B51136E6A90}"/>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227507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F63C-9B92-4887-AA4F-116272AEE810}"/>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C680ACAA-84E8-401A-A0E3-87AA6A258DD2}"/>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4" name="Footer Placeholder 3">
            <a:extLst>
              <a:ext uri="{FF2B5EF4-FFF2-40B4-BE49-F238E27FC236}">
                <a16:creationId xmlns:a16="http://schemas.microsoft.com/office/drawing/2014/main" id="{464D9EB6-14DB-49CA-AAD0-E2AA233B4605}"/>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2B99BF6-0D11-4FC0-9C36-F8FEAB04B410}"/>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162947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FAA2E-A0E3-4CA4-8263-0A8FFA9BB0B0}"/>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3" name="Footer Placeholder 2">
            <a:extLst>
              <a:ext uri="{FF2B5EF4-FFF2-40B4-BE49-F238E27FC236}">
                <a16:creationId xmlns:a16="http://schemas.microsoft.com/office/drawing/2014/main" id="{28932B4D-AFAD-490A-98CE-A6F20E52600D}"/>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9613D2D2-B730-4B7D-B04A-C1ACC5933F02}"/>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183468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616A-CD00-4BBC-9A64-868015391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4DCDE63-2728-48CE-8CE3-27DAA5CB1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F3D42B96-DD6F-4923-9A83-4A87F42FB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C8C62-1F77-4484-838C-9AC2DEC96780}"/>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6" name="Footer Placeholder 5">
            <a:extLst>
              <a:ext uri="{FF2B5EF4-FFF2-40B4-BE49-F238E27FC236}">
                <a16:creationId xmlns:a16="http://schemas.microsoft.com/office/drawing/2014/main" id="{52367BB7-A949-49D9-B86D-DAFEFC39754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221DCC4-7902-487A-9499-3953C87A0968}"/>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423719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C644-6124-4760-B605-EFB12E9C9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E4FAACA-6CE5-468A-990D-1276E917D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A9807EC3-DC86-46AC-A2A6-9ECDE8E08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856C1-43E5-4109-AF0D-853F7F4656B7}"/>
              </a:ext>
            </a:extLst>
          </p:cNvPr>
          <p:cNvSpPr>
            <a:spLocks noGrp="1"/>
          </p:cNvSpPr>
          <p:nvPr>
            <p:ph type="dt" sz="half" idx="10"/>
          </p:nvPr>
        </p:nvSpPr>
        <p:spPr/>
        <p:txBody>
          <a:bodyPr/>
          <a:lstStyle/>
          <a:p>
            <a:fld id="{B8BBCCF2-AD5B-4AD8-944D-BE05DAF4F24D}" type="datetimeFigureOut">
              <a:rPr lang="en-MY" smtClean="0"/>
              <a:t>23/2/2022</a:t>
            </a:fld>
            <a:endParaRPr lang="en-MY"/>
          </a:p>
        </p:txBody>
      </p:sp>
      <p:sp>
        <p:nvSpPr>
          <p:cNvPr id="6" name="Footer Placeholder 5">
            <a:extLst>
              <a:ext uri="{FF2B5EF4-FFF2-40B4-BE49-F238E27FC236}">
                <a16:creationId xmlns:a16="http://schemas.microsoft.com/office/drawing/2014/main" id="{DB1660D4-4107-4497-9BE0-08B8405F7CB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86532A0-4994-41C7-965E-A011B57476DE}"/>
              </a:ext>
            </a:extLst>
          </p:cNvPr>
          <p:cNvSpPr>
            <a:spLocks noGrp="1"/>
          </p:cNvSpPr>
          <p:nvPr>
            <p:ph type="sldNum" sz="quarter" idx="12"/>
          </p:nvPr>
        </p:nvSpPr>
        <p:spPr/>
        <p:txBody>
          <a:bodyPr/>
          <a:lstStyle/>
          <a:p>
            <a:fld id="{37C19743-A966-4976-BA12-7BCA254AB750}" type="slidenum">
              <a:rPr lang="en-MY" smtClean="0"/>
              <a:t>‹#›</a:t>
            </a:fld>
            <a:endParaRPr lang="en-MY"/>
          </a:p>
        </p:txBody>
      </p:sp>
    </p:spTree>
    <p:extLst>
      <p:ext uri="{BB962C8B-B14F-4D97-AF65-F5344CB8AC3E}">
        <p14:creationId xmlns:p14="http://schemas.microsoft.com/office/powerpoint/2010/main" val="377297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DBE246-0E5A-4937-8600-F6B078DFF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67DB8C38-2DF7-434D-871F-8AA115F11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CF36A9EA-16B6-4FDC-967D-4130EAB64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BCCF2-AD5B-4AD8-944D-BE05DAF4F24D}" type="datetimeFigureOut">
              <a:rPr lang="en-MY" smtClean="0"/>
              <a:t>23/2/2022</a:t>
            </a:fld>
            <a:endParaRPr lang="en-MY"/>
          </a:p>
        </p:txBody>
      </p:sp>
      <p:sp>
        <p:nvSpPr>
          <p:cNvPr id="5" name="Footer Placeholder 4">
            <a:extLst>
              <a:ext uri="{FF2B5EF4-FFF2-40B4-BE49-F238E27FC236}">
                <a16:creationId xmlns:a16="http://schemas.microsoft.com/office/drawing/2014/main" id="{F8BE9F5D-E18D-4707-9C72-62CA2E342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60C7533E-E698-4484-A76F-D4E647CC2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19743-A966-4976-BA12-7BCA254AB750}" type="slidenum">
              <a:rPr lang="en-MY" smtClean="0"/>
              <a:t>‹#›</a:t>
            </a:fld>
            <a:endParaRPr lang="en-MY"/>
          </a:p>
        </p:txBody>
      </p:sp>
    </p:spTree>
    <p:extLst>
      <p:ext uri="{BB962C8B-B14F-4D97-AF65-F5344CB8AC3E}">
        <p14:creationId xmlns:p14="http://schemas.microsoft.com/office/powerpoint/2010/main" val="241593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1F1E01F9-6A1B-42F4-B034-A5051AEC178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8119"/>
          <a:stretch/>
        </p:blipFill>
        <p:spPr bwMode="auto">
          <a:xfrm>
            <a:off x="4547937" y="-5"/>
            <a:ext cx="7644062" cy="36814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73B49-64DF-43B0-8BCD-5062A8DB46D4}"/>
              </a:ext>
            </a:extLst>
          </p:cNvPr>
          <p:cNvPicPr>
            <a:picLocks noChangeAspect="1"/>
          </p:cNvPicPr>
          <p:nvPr/>
        </p:nvPicPr>
        <p:blipFill rotWithShape="1">
          <a:blip r:embed="rId3"/>
          <a:srcRect l="18413" r="11801" b="-2"/>
          <a:stretch/>
        </p:blipFill>
        <p:spPr>
          <a:xfrm>
            <a:off x="4547938" y="3681409"/>
            <a:ext cx="7644062" cy="3176595"/>
          </a:xfrm>
          <a:prstGeom prst="rect">
            <a:avLst/>
          </a:prstGeom>
        </p:spPr>
      </p:pic>
      <p:sp>
        <p:nvSpPr>
          <p:cNvPr id="1029" name="Rectangle 7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59904-90CA-418B-B13B-E14C04D6CDA1}"/>
              </a:ext>
            </a:extLst>
          </p:cNvPr>
          <p:cNvSpPr>
            <a:spLocks noGrp="1"/>
          </p:cNvSpPr>
          <p:nvPr>
            <p:ph type="ctrTitle"/>
          </p:nvPr>
        </p:nvSpPr>
        <p:spPr>
          <a:xfrm>
            <a:off x="838200" y="1115219"/>
            <a:ext cx="5395912" cy="2387600"/>
          </a:xfrm>
        </p:spPr>
        <p:txBody>
          <a:bodyPr>
            <a:normAutofit/>
          </a:bodyPr>
          <a:lstStyle/>
          <a:p>
            <a:pPr algn="l"/>
            <a:r>
              <a:rPr lang="en-US" sz="2000" b="1" dirty="0">
                <a:solidFill>
                  <a:schemeClr val="bg1"/>
                </a:solidFill>
                <a:latin typeface="+mn-lt"/>
              </a:rPr>
              <a:t>KELULUT HONEY AS AN ALTERNATE SOURCE OF CARBO-LOADING IN ABDOMINAL SURGERY INVOLVING THE DIGESTIVE SYSTEM</a:t>
            </a:r>
            <a:br>
              <a:rPr lang="en-US" sz="2000" b="1" dirty="0">
                <a:solidFill>
                  <a:schemeClr val="bg1"/>
                </a:solidFill>
                <a:latin typeface="+mn-lt"/>
              </a:rPr>
            </a:br>
            <a:r>
              <a:rPr lang="en-US" sz="2000" b="1" dirty="0">
                <a:solidFill>
                  <a:schemeClr val="bg1"/>
                </a:solidFill>
                <a:latin typeface="+mn-lt"/>
              </a:rPr>
              <a:t>A RANDOMIZED BLINDED COMPARATIVE STUDY</a:t>
            </a:r>
            <a:br>
              <a:rPr lang="en-US" sz="2000" b="1" dirty="0">
                <a:solidFill>
                  <a:schemeClr val="bg1"/>
                </a:solidFill>
                <a:latin typeface="+mn-lt"/>
              </a:rPr>
            </a:br>
            <a:endParaRPr lang="en-MY" sz="2000" b="1" dirty="0">
              <a:solidFill>
                <a:schemeClr val="bg1"/>
              </a:solidFill>
              <a:latin typeface="+mn-lt"/>
            </a:endParaRPr>
          </a:p>
        </p:txBody>
      </p:sp>
      <p:sp>
        <p:nvSpPr>
          <p:cNvPr id="3" name="Subtitle 2">
            <a:extLst>
              <a:ext uri="{FF2B5EF4-FFF2-40B4-BE49-F238E27FC236}">
                <a16:creationId xmlns:a16="http://schemas.microsoft.com/office/drawing/2014/main" id="{78D66631-607E-408F-AA48-4282C9CF92A0}"/>
              </a:ext>
            </a:extLst>
          </p:cNvPr>
          <p:cNvSpPr>
            <a:spLocks noGrp="1"/>
          </p:cNvSpPr>
          <p:nvPr>
            <p:ph type="subTitle" idx="1"/>
          </p:nvPr>
        </p:nvSpPr>
        <p:spPr>
          <a:xfrm>
            <a:off x="838200" y="3902075"/>
            <a:ext cx="5395912" cy="1655762"/>
          </a:xfrm>
        </p:spPr>
        <p:txBody>
          <a:bodyPr>
            <a:normAutofit/>
          </a:bodyPr>
          <a:lstStyle/>
          <a:p>
            <a:pPr algn="l"/>
            <a:r>
              <a:rPr lang="en-MY" sz="2000" dirty="0">
                <a:solidFill>
                  <a:schemeClr val="bg1"/>
                </a:solidFill>
              </a:rPr>
              <a:t>B. Karthik Krishnan</a:t>
            </a:r>
          </a:p>
          <a:p>
            <a:pPr algn="l"/>
            <a:r>
              <a:rPr lang="en-MY" sz="2000" dirty="0">
                <a:solidFill>
                  <a:schemeClr val="bg1"/>
                </a:solidFill>
              </a:rPr>
              <a:t>Department of Surgery</a:t>
            </a:r>
          </a:p>
          <a:p>
            <a:pPr algn="l"/>
            <a:r>
              <a:rPr lang="en-MY" sz="2000" dirty="0">
                <a:solidFill>
                  <a:schemeClr val="bg1"/>
                </a:solidFill>
              </a:rPr>
              <a:t>Hospital </a:t>
            </a:r>
            <a:r>
              <a:rPr lang="en-MY" sz="2000" dirty="0" err="1">
                <a:solidFill>
                  <a:schemeClr val="bg1"/>
                </a:solidFill>
              </a:rPr>
              <a:t>Universiti</a:t>
            </a:r>
            <a:r>
              <a:rPr lang="en-MY" sz="2000" dirty="0">
                <a:solidFill>
                  <a:schemeClr val="bg1"/>
                </a:solidFill>
              </a:rPr>
              <a:t> Sains Malaysia</a:t>
            </a:r>
          </a:p>
        </p:txBody>
      </p:sp>
      <p:cxnSp>
        <p:nvCxnSpPr>
          <p:cNvPr id="75" name="Straight Connector 7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24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8169-4E06-49B9-94B8-5EE8EA894EF9}"/>
              </a:ext>
            </a:extLst>
          </p:cNvPr>
          <p:cNvSpPr>
            <a:spLocks noGrp="1"/>
          </p:cNvSpPr>
          <p:nvPr>
            <p:ph type="title"/>
          </p:nvPr>
        </p:nvSpPr>
        <p:spPr>
          <a:xfrm>
            <a:off x="648928" y="338328"/>
            <a:ext cx="3685032" cy="1608328"/>
          </a:xfrm>
        </p:spPr>
        <p:txBody>
          <a:bodyPr>
            <a:normAutofit/>
          </a:bodyPr>
          <a:lstStyle/>
          <a:p>
            <a:r>
              <a:rPr lang="en-MY" sz="3600"/>
              <a:t>Blood Glucose Analysis</a:t>
            </a:r>
          </a:p>
        </p:txBody>
      </p:sp>
      <p:sp>
        <p:nvSpPr>
          <p:cNvPr id="3" name="Content Placeholder 2">
            <a:extLst>
              <a:ext uri="{FF2B5EF4-FFF2-40B4-BE49-F238E27FC236}">
                <a16:creationId xmlns:a16="http://schemas.microsoft.com/office/drawing/2014/main" id="{51788D0B-D13B-436A-8750-EF69CEA0D18C}"/>
              </a:ext>
            </a:extLst>
          </p:cNvPr>
          <p:cNvSpPr>
            <a:spLocks noGrp="1"/>
          </p:cNvSpPr>
          <p:nvPr>
            <p:ph idx="1"/>
          </p:nvPr>
        </p:nvSpPr>
        <p:spPr>
          <a:xfrm>
            <a:off x="4864100" y="338328"/>
            <a:ext cx="6675627" cy="1605083"/>
          </a:xfrm>
        </p:spPr>
        <p:txBody>
          <a:bodyPr anchor="ctr">
            <a:normAutofit/>
          </a:bodyPr>
          <a:lstStyle/>
          <a:p>
            <a:r>
              <a:rPr lang="en-MY" sz="2000"/>
              <a:t>Per protocol analysis for blood glucose levels for pre, intra, and post-operative period for 24 hours was done. Data analysis shows no significant difference throughout the measurement time between the two groups.</a:t>
            </a:r>
          </a:p>
        </p:txBody>
      </p:sp>
      <p:sp>
        <p:nvSpPr>
          <p:cNvPr id="16" name="Rectangle 15">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88C7A5-774E-4A7F-B857-25A1C9D629A3}"/>
              </a:ext>
            </a:extLst>
          </p:cNvPr>
          <p:cNvPicPr>
            <a:picLocks noChangeAspect="1"/>
          </p:cNvPicPr>
          <p:nvPr/>
        </p:nvPicPr>
        <p:blipFill>
          <a:blip r:embed="rId2"/>
          <a:stretch>
            <a:fillRect/>
          </a:stretch>
        </p:blipFill>
        <p:spPr>
          <a:xfrm>
            <a:off x="863928" y="2742397"/>
            <a:ext cx="4528839" cy="3291840"/>
          </a:xfrm>
          <a:prstGeom prst="rect">
            <a:avLst/>
          </a:prstGeom>
        </p:spPr>
      </p:pic>
      <p:sp>
        <p:nvSpPr>
          <p:cNvPr id="20"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FB5AE6-AFD1-4497-B74A-2453AB682C2C}"/>
              </a:ext>
            </a:extLst>
          </p:cNvPr>
          <p:cNvPicPr>
            <a:picLocks noChangeAspect="1"/>
          </p:cNvPicPr>
          <p:nvPr/>
        </p:nvPicPr>
        <p:blipFill rotWithShape="1">
          <a:blip r:embed="rId3">
            <a:extLst>
              <a:ext uri="{28A0092B-C50C-407E-A947-70E740481C1C}">
                <a14:useLocalDpi xmlns:a14="http://schemas.microsoft.com/office/drawing/2010/main" val="0"/>
              </a:ext>
            </a:extLst>
          </a:blip>
          <a:srcRect t="13048" r="3" b="3"/>
          <a:stretch/>
        </p:blipFill>
        <p:spPr bwMode="auto">
          <a:xfrm>
            <a:off x="6454289" y="3101259"/>
            <a:ext cx="5414029" cy="3177621"/>
          </a:xfrm>
          <a:prstGeom prst="rect">
            <a:avLst/>
          </a:prstGeom>
          <a:noFill/>
        </p:spPr>
      </p:pic>
    </p:spTree>
    <p:extLst>
      <p:ext uri="{BB962C8B-B14F-4D97-AF65-F5344CB8AC3E}">
        <p14:creationId xmlns:p14="http://schemas.microsoft.com/office/powerpoint/2010/main" val="92716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9B84EED7-4A53-4C39-B74F-762A958F0E12}"/>
              </a:ext>
            </a:extLst>
          </p:cNvPr>
          <p:cNvGraphicFramePr/>
          <p:nvPr>
            <p:extLst>
              <p:ext uri="{D42A27DB-BD31-4B8C-83A1-F6EECF244321}">
                <p14:modId xmlns:p14="http://schemas.microsoft.com/office/powerpoint/2010/main" val="613002896"/>
              </p:ext>
            </p:extLst>
          </p:nvPr>
        </p:nvGraphicFramePr>
        <p:xfrm>
          <a:off x="6352494" y="1706617"/>
          <a:ext cx="5414963" cy="4392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90B5BC47-1C47-4E08-A3A9-A5BEB81A1A96}"/>
              </a:ext>
            </a:extLst>
          </p:cNvPr>
          <p:cNvGraphicFramePr/>
          <p:nvPr>
            <p:extLst>
              <p:ext uri="{D42A27DB-BD31-4B8C-83A1-F6EECF244321}">
                <p14:modId xmlns:p14="http://schemas.microsoft.com/office/powerpoint/2010/main" val="3870100985"/>
              </p:ext>
            </p:extLst>
          </p:nvPr>
        </p:nvGraphicFramePr>
        <p:xfrm>
          <a:off x="415526" y="1706618"/>
          <a:ext cx="5414963"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B26B837-325C-4847-82FA-52FDB0C7FAC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Return to Physiological Function</a:t>
            </a:r>
          </a:p>
        </p:txBody>
      </p:sp>
    </p:spTree>
    <p:extLst>
      <p:ext uri="{BB962C8B-B14F-4D97-AF65-F5344CB8AC3E}">
        <p14:creationId xmlns:p14="http://schemas.microsoft.com/office/powerpoint/2010/main" val="374210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300DD-2143-4B6B-ADCA-040B349B9BB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Length of Stay</a:t>
            </a:r>
          </a:p>
        </p:txBody>
      </p:sp>
      <p:pic>
        <p:nvPicPr>
          <p:cNvPr id="4" name="Picture 3" descr="Chart, box and whisker chart&#10;&#10;Description automatically generated">
            <a:extLst>
              <a:ext uri="{FF2B5EF4-FFF2-40B4-BE49-F238E27FC236}">
                <a16:creationId xmlns:a16="http://schemas.microsoft.com/office/drawing/2014/main" id="{0653276C-9F38-4E61-BA3A-A78CF36E50E2}"/>
              </a:ext>
            </a:extLst>
          </p:cNvPr>
          <p:cNvPicPr>
            <a:picLocks noChangeAspect="1"/>
          </p:cNvPicPr>
          <p:nvPr/>
        </p:nvPicPr>
        <p:blipFill>
          <a:blip r:embed="rId2"/>
          <a:stretch>
            <a:fillRect/>
          </a:stretch>
        </p:blipFill>
        <p:spPr>
          <a:xfrm>
            <a:off x="4777316" y="1334294"/>
            <a:ext cx="6780700" cy="4187082"/>
          </a:xfrm>
          <a:prstGeom prst="rect">
            <a:avLst/>
          </a:prstGeom>
        </p:spPr>
      </p:pic>
    </p:spTree>
    <p:extLst>
      <p:ext uri="{BB962C8B-B14F-4D97-AF65-F5344CB8AC3E}">
        <p14:creationId xmlns:p14="http://schemas.microsoft.com/office/powerpoint/2010/main" val="297617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0A70-8541-4724-89B3-17CA9791AB2F}"/>
              </a:ext>
            </a:extLst>
          </p:cNvPr>
          <p:cNvSpPr>
            <a:spLocks noGrp="1"/>
          </p:cNvSpPr>
          <p:nvPr>
            <p:ph type="title"/>
          </p:nvPr>
        </p:nvSpPr>
        <p:spPr/>
        <p:txBody>
          <a:bodyPr/>
          <a:lstStyle/>
          <a:p>
            <a:r>
              <a:rPr lang="en-MY" dirty="0"/>
              <a:t>Conclusion</a:t>
            </a:r>
          </a:p>
        </p:txBody>
      </p:sp>
      <p:sp>
        <p:nvSpPr>
          <p:cNvPr id="3" name="Content Placeholder 2">
            <a:extLst>
              <a:ext uri="{FF2B5EF4-FFF2-40B4-BE49-F238E27FC236}">
                <a16:creationId xmlns:a16="http://schemas.microsoft.com/office/drawing/2014/main" id="{591BF501-C3D2-4994-974B-549D38CE6C7E}"/>
              </a:ext>
            </a:extLst>
          </p:cNvPr>
          <p:cNvSpPr>
            <a:spLocks noGrp="1"/>
          </p:cNvSpPr>
          <p:nvPr>
            <p:ph idx="1"/>
          </p:nvPr>
        </p:nvSpPr>
        <p:spPr/>
        <p:txBody>
          <a:bodyPr/>
          <a:lstStyle/>
          <a:p>
            <a:r>
              <a:rPr lang="en-MY" dirty="0"/>
              <a:t>The study shows there is no significant difference between the two groups to evaluate effects on insulin resistance and residual gastric </a:t>
            </a:r>
            <a:r>
              <a:rPr lang="en-MY" dirty="0" err="1"/>
              <a:t>voume</a:t>
            </a:r>
            <a:r>
              <a:rPr lang="en-MY" dirty="0"/>
              <a:t> when used as carbohydrate loading solution preoperatively.</a:t>
            </a:r>
          </a:p>
          <a:p>
            <a:endParaRPr lang="en-MY" dirty="0"/>
          </a:p>
          <a:p>
            <a:r>
              <a:rPr lang="en-MY" dirty="0"/>
              <a:t>From this, we can extradite that </a:t>
            </a:r>
            <a:r>
              <a:rPr lang="en-MY" dirty="0" err="1"/>
              <a:t>Kelulut</a:t>
            </a:r>
            <a:r>
              <a:rPr lang="en-MY" dirty="0"/>
              <a:t> Honey is safe to be used for pre-operative carbohydrate loading and it is fair to expect for the patient to receive similar benefit of carbo-loading from using the commercially available conventional </a:t>
            </a:r>
            <a:r>
              <a:rPr lang="en-MY" dirty="0" err="1"/>
              <a:t>carboloading</a:t>
            </a:r>
            <a:r>
              <a:rPr lang="en-MY" dirty="0"/>
              <a:t> product such as </a:t>
            </a:r>
            <a:r>
              <a:rPr lang="en-MY" dirty="0" err="1"/>
              <a:t>Carborie</a:t>
            </a:r>
            <a:r>
              <a:rPr lang="en-MY" sz="1800" dirty="0">
                <a:effectLst/>
                <a:latin typeface="Times New Roman" panose="02020603050405020304" pitchFamily="18" charset="0"/>
                <a:ea typeface="Calibri" panose="020F0502020204030204" pitchFamily="34" charset="0"/>
              </a:rPr>
              <a:t>®.</a:t>
            </a:r>
          </a:p>
          <a:p>
            <a:pPr marL="0" indent="0">
              <a:buNone/>
            </a:pPr>
            <a:endParaRPr lang="en-MY" dirty="0"/>
          </a:p>
        </p:txBody>
      </p:sp>
    </p:spTree>
    <p:extLst>
      <p:ext uri="{BB962C8B-B14F-4D97-AF65-F5344CB8AC3E}">
        <p14:creationId xmlns:p14="http://schemas.microsoft.com/office/powerpoint/2010/main" val="256781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D52E-8313-45BE-8C54-1E99749AE068}"/>
              </a:ext>
            </a:extLst>
          </p:cNvPr>
          <p:cNvSpPr>
            <a:spLocks noGrp="1"/>
          </p:cNvSpPr>
          <p:nvPr>
            <p:ph type="title"/>
          </p:nvPr>
        </p:nvSpPr>
        <p:spPr/>
        <p:txBody>
          <a:bodyPr/>
          <a:lstStyle/>
          <a:p>
            <a:r>
              <a:rPr lang="en-MY" dirty="0"/>
              <a:t>Limitations</a:t>
            </a:r>
          </a:p>
        </p:txBody>
      </p:sp>
      <p:sp>
        <p:nvSpPr>
          <p:cNvPr id="3" name="Content Placeholder 2">
            <a:extLst>
              <a:ext uri="{FF2B5EF4-FFF2-40B4-BE49-F238E27FC236}">
                <a16:creationId xmlns:a16="http://schemas.microsoft.com/office/drawing/2014/main" id="{6CC5EC32-1817-40F1-A329-DE587400F7EA}"/>
              </a:ext>
            </a:extLst>
          </p:cNvPr>
          <p:cNvSpPr>
            <a:spLocks noGrp="1"/>
          </p:cNvSpPr>
          <p:nvPr>
            <p:ph idx="1"/>
          </p:nvPr>
        </p:nvSpPr>
        <p:spPr/>
        <p:txBody>
          <a:bodyPr>
            <a:normAutofit fontScale="92500"/>
          </a:bodyPr>
          <a:lstStyle/>
          <a:p>
            <a:r>
              <a:rPr lang="en-MY" dirty="0"/>
              <a:t>The study is confined to a single centre, and the population selection is limited to the local population. Given that the location is in Kubang </a:t>
            </a:r>
            <a:r>
              <a:rPr lang="en-MY" dirty="0" err="1"/>
              <a:t>Kerian</a:t>
            </a:r>
            <a:r>
              <a:rPr lang="en-MY" dirty="0"/>
              <a:t>, Kelantan where the local population is largely made up of Malay populace, and the composition of patients from different races are minimal.</a:t>
            </a:r>
          </a:p>
          <a:p>
            <a:r>
              <a:rPr lang="en-MY" dirty="0"/>
              <a:t>The study only involved patients undergoing elective abdominal surgery involving the digestive tract, with a high </a:t>
            </a:r>
            <a:r>
              <a:rPr lang="en-MY" dirty="0" err="1"/>
              <a:t>heterogenecity</a:t>
            </a:r>
            <a:r>
              <a:rPr lang="en-MY" dirty="0"/>
              <a:t> of the types of surgeries that were performed. </a:t>
            </a:r>
          </a:p>
          <a:p>
            <a:r>
              <a:rPr lang="en-MY" dirty="0"/>
              <a:t>For standardization, the same batch of </a:t>
            </a:r>
            <a:r>
              <a:rPr lang="en-MY" dirty="0" err="1"/>
              <a:t>Kelulut</a:t>
            </a:r>
            <a:r>
              <a:rPr lang="en-MY" dirty="0"/>
              <a:t> Honey was used for this purpose. It is not possible to predict the outcome from honey acquired from different species of bees as these factors are not explored in the analysis.</a:t>
            </a:r>
          </a:p>
        </p:txBody>
      </p:sp>
    </p:spTree>
    <p:extLst>
      <p:ext uri="{BB962C8B-B14F-4D97-AF65-F5344CB8AC3E}">
        <p14:creationId xmlns:p14="http://schemas.microsoft.com/office/powerpoint/2010/main" val="396723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F0CF-3094-4C18-BD71-17811DC57F7F}"/>
              </a:ext>
            </a:extLst>
          </p:cNvPr>
          <p:cNvSpPr>
            <a:spLocks noGrp="1"/>
          </p:cNvSpPr>
          <p:nvPr>
            <p:ph type="title"/>
          </p:nvPr>
        </p:nvSpPr>
        <p:spPr/>
        <p:txBody>
          <a:bodyPr/>
          <a:lstStyle/>
          <a:p>
            <a:r>
              <a:rPr lang="en-MY" dirty="0"/>
              <a:t>Conclusion</a:t>
            </a:r>
          </a:p>
        </p:txBody>
      </p:sp>
      <p:sp>
        <p:nvSpPr>
          <p:cNvPr id="3" name="Content Placeholder 2">
            <a:extLst>
              <a:ext uri="{FF2B5EF4-FFF2-40B4-BE49-F238E27FC236}">
                <a16:creationId xmlns:a16="http://schemas.microsoft.com/office/drawing/2014/main" id="{F2B3E19E-BEB4-414E-B2E8-30ED69CF4888}"/>
              </a:ext>
            </a:extLst>
          </p:cNvPr>
          <p:cNvSpPr>
            <a:spLocks noGrp="1"/>
          </p:cNvSpPr>
          <p:nvPr>
            <p:ph idx="1"/>
          </p:nvPr>
        </p:nvSpPr>
        <p:spPr/>
        <p:txBody>
          <a:bodyPr>
            <a:normAutofit lnSpcReduction="10000"/>
          </a:bodyPr>
          <a:lstStyle/>
          <a:p>
            <a:r>
              <a:rPr lang="en-MY" dirty="0" err="1"/>
              <a:t>Kelulut</a:t>
            </a:r>
            <a:r>
              <a:rPr lang="en-MY" dirty="0"/>
              <a:t> Honey is safe to be used as an alternative to conventional carbohydrate loading and its efficacy matches that from commercially available carbohydrate loading solutions, such as </a:t>
            </a:r>
            <a:r>
              <a:rPr lang="en-MY" dirty="0" err="1"/>
              <a:t>Carborie</a:t>
            </a:r>
            <a:r>
              <a:rPr lang="en-MY" sz="1800" dirty="0">
                <a:effectLst/>
                <a:latin typeface="Times New Roman" panose="02020603050405020304" pitchFamily="18" charset="0"/>
                <a:ea typeface="Calibri" panose="020F0502020204030204" pitchFamily="34" charset="0"/>
              </a:rPr>
              <a:t>®</a:t>
            </a:r>
            <a:r>
              <a:rPr lang="en-MY" dirty="0"/>
              <a:t>. </a:t>
            </a:r>
          </a:p>
          <a:p>
            <a:r>
              <a:rPr lang="en-MY" dirty="0"/>
              <a:t>This is important because the commercial product is one that has been tested to augment the preferred outcome by following the Enhanced Recovery After Surgery Protocol.</a:t>
            </a:r>
          </a:p>
          <a:p>
            <a:r>
              <a:rPr lang="en-MY" dirty="0"/>
              <a:t>If an alternate </a:t>
            </a:r>
            <a:r>
              <a:rPr lang="en-MY" dirty="0" err="1"/>
              <a:t>carboloading</a:t>
            </a:r>
            <a:r>
              <a:rPr lang="en-MY" dirty="0"/>
              <a:t> solution is able to attain similar results with the conventional product, then it can be postulated that the alternative is a viable one. Therefore we conclude, that a similar outcome can be achieved using </a:t>
            </a:r>
            <a:r>
              <a:rPr lang="en-MY" dirty="0" err="1"/>
              <a:t>Kelulut</a:t>
            </a:r>
            <a:r>
              <a:rPr lang="en-MY" dirty="0"/>
              <a:t> Honey as a carbohydrate loading solution.</a:t>
            </a:r>
          </a:p>
        </p:txBody>
      </p:sp>
    </p:spTree>
    <p:extLst>
      <p:ext uri="{BB962C8B-B14F-4D97-AF65-F5344CB8AC3E}">
        <p14:creationId xmlns:p14="http://schemas.microsoft.com/office/powerpoint/2010/main" val="327398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28EFF3-1DEF-45F9-87E6-8F05D0273FEF}"/>
              </a:ext>
            </a:extLst>
          </p:cNvPr>
          <p:cNvSpPr>
            <a:spLocks noGrp="1"/>
          </p:cNvSpPr>
          <p:nvPr>
            <p:ph idx="1"/>
          </p:nvPr>
        </p:nvSpPr>
        <p:spPr>
          <a:xfrm>
            <a:off x="838201" y="1825625"/>
            <a:ext cx="5092194" cy="4351338"/>
          </a:xfrm>
        </p:spPr>
        <p:txBody>
          <a:bodyPr>
            <a:normAutofit/>
          </a:bodyPr>
          <a:lstStyle/>
          <a:p>
            <a:r>
              <a:rPr lang="en-MY" sz="2200" dirty="0"/>
              <a:t>Carbohydrate loading prior to elective surgery has been incorporated into the Enhanced Recovery after Surgery (ERAS) protocol. Commonly, a Maltodextrin extract is utilized for this purpose. </a:t>
            </a:r>
          </a:p>
          <a:p>
            <a:r>
              <a:rPr lang="en-MY" sz="2200" dirty="0"/>
              <a:t>Here, our team explores the viability of using Honey – a naturally occurring substance known to have antibacterial, anti-inflammatory as well as wound healing properties as a </a:t>
            </a:r>
            <a:r>
              <a:rPr lang="en-MY" sz="2200" dirty="0" err="1"/>
              <a:t>carboloading</a:t>
            </a:r>
            <a:r>
              <a:rPr lang="en-MY" sz="2200" dirty="0"/>
              <a:t> solution compared to a commercially available solution, </a:t>
            </a:r>
            <a:r>
              <a:rPr lang="en-MY" sz="2200" dirty="0" err="1"/>
              <a:t>Carborie</a:t>
            </a:r>
            <a:r>
              <a:rPr lang="en-MY" sz="1800" dirty="0">
                <a:effectLst/>
                <a:latin typeface="Times New Roman" panose="02020603050405020304" pitchFamily="18" charset="0"/>
                <a:ea typeface="Calibri" panose="020F0502020204030204" pitchFamily="34" charset="0"/>
              </a:rPr>
              <a:t>®</a:t>
            </a:r>
            <a:endParaRPr lang="en-MY" sz="2200" dirty="0"/>
          </a:p>
        </p:txBody>
      </p:sp>
      <p:sp>
        <p:nvSpPr>
          <p:cNvPr id="39" name="Oval 2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60B5C96-85B7-438E-93B4-10FBEF7E5B9E}"/>
              </a:ext>
            </a:extLst>
          </p:cNvPr>
          <p:cNvPicPr>
            <a:picLocks noChangeAspect="1"/>
          </p:cNvPicPr>
          <p:nvPr/>
        </p:nvPicPr>
        <p:blipFill rotWithShape="1">
          <a:blip r:embed="rId2"/>
          <a:srcRect r="2872" b="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2" name="Arc 3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44B6ED99-9C9D-491B-B650-E0F2F8CAAEC3}"/>
              </a:ext>
            </a:extLst>
          </p:cNvPr>
          <p:cNvPicPr>
            <a:picLocks noChangeAspect="1"/>
          </p:cNvPicPr>
          <p:nvPr/>
        </p:nvPicPr>
        <p:blipFill rotWithShape="1">
          <a:blip r:embed="rId3"/>
          <a:srcRect t="4237" r="-3" b="-3"/>
          <a:stretch/>
        </p:blipFill>
        <p:spPr>
          <a:xfrm>
            <a:off x="6285078" y="214686"/>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1" name="TextBox 10">
            <a:extLst>
              <a:ext uri="{FF2B5EF4-FFF2-40B4-BE49-F238E27FC236}">
                <a16:creationId xmlns:a16="http://schemas.microsoft.com/office/drawing/2014/main" id="{B3E5497E-2AF5-4B7B-8399-40F8DF4A6E1C}"/>
              </a:ext>
            </a:extLst>
          </p:cNvPr>
          <p:cNvSpPr txBox="1"/>
          <p:nvPr/>
        </p:nvSpPr>
        <p:spPr>
          <a:xfrm>
            <a:off x="1307461" y="759867"/>
            <a:ext cx="4622934" cy="769441"/>
          </a:xfrm>
          <a:prstGeom prst="rect">
            <a:avLst/>
          </a:prstGeom>
          <a:noFill/>
        </p:spPr>
        <p:txBody>
          <a:bodyPr wrap="square" rtlCol="0">
            <a:spAutoFit/>
          </a:bodyPr>
          <a:lstStyle/>
          <a:p>
            <a:r>
              <a:rPr lang="en-MY" sz="4400" dirty="0">
                <a:latin typeface="+mj-lt"/>
              </a:rPr>
              <a:t>INTRODUCTION</a:t>
            </a:r>
          </a:p>
        </p:txBody>
      </p:sp>
    </p:spTree>
    <p:extLst>
      <p:ext uri="{BB962C8B-B14F-4D97-AF65-F5344CB8AC3E}">
        <p14:creationId xmlns:p14="http://schemas.microsoft.com/office/powerpoint/2010/main" val="179257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381-EEFA-4916-9666-26D20D152124}"/>
              </a:ext>
            </a:extLst>
          </p:cNvPr>
          <p:cNvSpPr>
            <a:spLocks noGrp="1"/>
          </p:cNvSpPr>
          <p:nvPr>
            <p:ph type="title"/>
          </p:nvPr>
        </p:nvSpPr>
        <p:spPr/>
        <p:txBody>
          <a:bodyPr/>
          <a:lstStyle/>
          <a:p>
            <a:r>
              <a:rPr lang="en-MY" dirty="0"/>
              <a:t>Objectives</a:t>
            </a:r>
          </a:p>
        </p:txBody>
      </p:sp>
      <p:sp>
        <p:nvSpPr>
          <p:cNvPr id="3" name="Content Placeholder 2">
            <a:extLst>
              <a:ext uri="{FF2B5EF4-FFF2-40B4-BE49-F238E27FC236}">
                <a16:creationId xmlns:a16="http://schemas.microsoft.com/office/drawing/2014/main" id="{317FACF1-6DFE-4B00-8C5B-4B1985DC0649}"/>
              </a:ext>
            </a:extLst>
          </p:cNvPr>
          <p:cNvSpPr>
            <a:spLocks noGrp="1"/>
          </p:cNvSpPr>
          <p:nvPr>
            <p:ph idx="1"/>
          </p:nvPr>
        </p:nvSpPr>
        <p:spPr/>
        <p:txBody>
          <a:bodyPr/>
          <a:lstStyle/>
          <a:p>
            <a:r>
              <a:rPr lang="en-MY" dirty="0"/>
              <a:t>Determine and compare the effect of </a:t>
            </a:r>
            <a:r>
              <a:rPr lang="en-MY" dirty="0" err="1"/>
              <a:t>Kelulut</a:t>
            </a:r>
            <a:r>
              <a:rPr lang="en-MY" dirty="0"/>
              <a:t> Honey on Insulin Resistance and Residual Gastric Volume and  compare with </a:t>
            </a:r>
            <a:r>
              <a:rPr lang="en-MY" dirty="0" err="1"/>
              <a:t>Carborie</a:t>
            </a:r>
            <a:r>
              <a:rPr lang="en-MY" sz="1800" dirty="0">
                <a:effectLst/>
                <a:latin typeface="Times New Roman" panose="02020603050405020304" pitchFamily="18" charset="0"/>
                <a:ea typeface="Calibri" panose="020F0502020204030204" pitchFamily="34" charset="0"/>
              </a:rPr>
              <a:t>®</a:t>
            </a:r>
            <a:endParaRPr lang="en-MY" dirty="0"/>
          </a:p>
          <a:p>
            <a:endParaRPr lang="en-MY" dirty="0"/>
          </a:p>
          <a:p>
            <a:r>
              <a:rPr lang="en-MY" dirty="0"/>
              <a:t>To compare post-operative outcomes (Length of stay, pain control, return to physiological function, complication severity) between patients receiving </a:t>
            </a:r>
            <a:r>
              <a:rPr lang="en-MY" dirty="0" err="1"/>
              <a:t>Kelulut</a:t>
            </a:r>
            <a:r>
              <a:rPr lang="en-MY" dirty="0"/>
              <a:t> Honey and </a:t>
            </a:r>
            <a:r>
              <a:rPr lang="en-MY" dirty="0" err="1"/>
              <a:t>Carborie</a:t>
            </a:r>
            <a:r>
              <a:rPr lang="en-MY" sz="1800" dirty="0">
                <a:effectLst/>
                <a:latin typeface="Times New Roman" panose="02020603050405020304" pitchFamily="18" charset="0"/>
                <a:ea typeface="Calibri" panose="020F0502020204030204" pitchFamily="34" charset="0"/>
              </a:rPr>
              <a:t>®</a:t>
            </a:r>
            <a:endParaRPr lang="en-MY" dirty="0"/>
          </a:p>
        </p:txBody>
      </p:sp>
    </p:spTree>
    <p:extLst>
      <p:ext uri="{BB962C8B-B14F-4D97-AF65-F5344CB8AC3E}">
        <p14:creationId xmlns:p14="http://schemas.microsoft.com/office/powerpoint/2010/main" val="196214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7E04-0649-4EEF-818F-CE98DE62C5A8}"/>
              </a:ext>
            </a:extLst>
          </p:cNvPr>
          <p:cNvSpPr>
            <a:spLocks noGrp="1"/>
          </p:cNvSpPr>
          <p:nvPr>
            <p:ph type="title"/>
          </p:nvPr>
        </p:nvSpPr>
        <p:spPr/>
        <p:txBody>
          <a:bodyPr/>
          <a:lstStyle/>
          <a:p>
            <a:r>
              <a:rPr lang="en-MY" dirty="0"/>
              <a:t>Study Design</a:t>
            </a:r>
          </a:p>
        </p:txBody>
      </p:sp>
      <p:sp>
        <p:nvSpPr>
          <p:cNvPr id="3" name="Content Placeholder 2">
            <a:extLst>
              <a:ext uri="{FF2B5EF4-FFF2-40B4-BE49-F238E27FC236}">
                <a16:creationId xmlns:a16="http://schemas.microsoft.com/office/drawing/2014/main" id="{00A24856-D432-4E62-844B-9D73CF55BDAC}"/>
              </a:ext>
            </a:extLst>
          </p:cNvPr>
          <p:cNvSpPr>
            <a:spLocks noGrp="1"/>
          </p:cNvSpPr>
          <p:nvPr>
            <p:ph idx="1"/>
          </p:nvPr>
        </p:nvSpPr>
        <p:spPr/>
        <p:txBody>
          <a:bodyPr/>
          <a:lstStyle/>
          <a:p>
            <a:r>
              <a:rPr lang="en-MY" dirty="0"/>
              <a:t>Prospective, single centre, randomised, double blinded comparative study, conducted in HUSM.</a:t>
            </a:r>
          </a:p>
          <a:p>
            <a:r>
              <a:rPr lang="en-MY" dirty="0"/>
              <a:t>64 patients undergoing elective intra-abdominal surgery involving the digestive system above the age of 18 was recruited.</a:t>
            </a:r>
          </a:p>
        </p:txBody>
      </p:sp>
      <p:graphicFrame>
        <p:nvGraphicFramePr>
          <p:cNvPr id="4" name="Table 4">
            <a:extLst>
              <a:ext uri="{FF2B5EF4-FFF2-40B4-BE49-F238E27FC236}">
                <a16:creationId xmlns:a16="http://schemas.microsoft.com/office/drawing/2014/main" id="{1D1C5F3C-6883-42D1-B7DA-D0E5A35CCF87}"/>
              </a:ext>
            </a:extLst>
          </p:cNvPr>
          <p:cNvGraphicFramePr>
            <a:graphicFrameLocks noGrp="1"/>
          </p:cNvGraphicFramePr>
          <p:nvPr>
            <p:extLst>
              <p:ext uri="{D42A27DB-BD31-4B8C-83A1-F6EECF244321}">
                <p14:modId xmlns:p14="http://schemas.microsoft.com/office/powerpoint/2010/main" val="3907524213"/>
              </p:ext>
            </p:extLst>
          </p:nvPr>
        </p:nvGraphicFramePr>
        <p:xfrm>
          <a:off x="1897088" y="3613668"/>
          <a:ext cx="8128000" cy="324433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05228907"/>
                    </a:ext>
                  </a:extLst>
                </a:gridCol>
                <a:gridCol w="4064000">
                  <a:extLst>
                    <a:ext uri="{9D8B030D-6E8A-4147-A177-3AD203B41FA5}">
                      <a16:colId xmlns:a16="http://schemas.microsoft.com/office/drawing/2014/main" val="1120336892"/>
                    </a:ext>
                  </a:extLst>
                </a:gridCol>
              </a:tblGrid>
              <a:tr h="379212">
                <a:tc>
                  <a:txBody>
                    <a:bodyPr/>
                    <a:lstStyle/>
                    <a:p>
                      <a:r>
                        <a:rPr lang="en-MY" dirty="0"/>
                        <a:t>Inclusion Criteria</a:t>
                      </a:r>
                    </a:p>
                  </a:txBody>
                  <a:tcPr/>
                </a:tc>
                <a:tc>
                  <a:txBody>
                    <a:bodyPr/>
                    <a:lstStyle/>
                    <a:p>
                      <a:r>
                        <a:rPr lang="en-MY" dirty="0"/>
                        <a:t>Exclusion Criteria</a:t>
                      </a:r>
                    </a:p>
                  </a:txBody>
                  <a:tcPr/>
                </a:tc>
                <a:extLst>
                  <a:ext uri="{0D108BD9-81ED-4DB2-BD59-A6C34878D82A}">
                    <a16:rowId xmlns:a16="http://schemas.microsoft.com/office/drawing/2014/main" val="3123921688"/>
                  </a:ext>
                </a:extLst>
              </a:tr>
              <a:tr h="370840">
                <a:tc>
                  <a:txBody>
                    <a:bodyPr/>
                    <a:lstStyle/>
                    <a:p>
                      <a:r>
                        <a:rPr lang="en-MY" dirty="0"/>
                        <a:t>Consenting Adult (Age </a:t>
                      </a:r>
                      <a:r>
                        <a:rPr lang="en-MY" sz="1800" kern="1200" dirty="0">
                          <a:solidFill>
                            <a:schemeClr val="dk1"/>
                          </a:solidFill>
                          <a:effectLst/>
                          <a:latin typeface="+mn-lt"/>
                          <a:ea typeface="+mn-ea"/>
                          <a:cs typeface="+mn-cs"/>
                        </a:rPr>
                        <a:t>≥18)</a:t>
                      </a:r>
                      <a:endParaRPr lang="en-MY" dirty="0"/>
                    </a:p>
                  </a:txBody>
                  <a:tcPr/>
                </a:tc>
                <a:tc>
                  <a:txBody>
                    <a:bodyPr/>
                    <a:lstStyle/>
                    <a:p>
                      <a:r>
                        <a:rPr lang="en-MY" dirty="0"/>
                        <a:t>Known Diabetics</a:t>
                      </a:r>
                    </a:p>
                  </a:txBody>
                  <a:tcPr/>
                </a:tc>
                <a:extLst>
                  <a:ext uri="{0D108BD9-81ED-4DB2-BD59-A6C34878D82A}">
                    <a16:rowId xmlns:a16="http://schemas.microsoft.com/office/drawing/2014/main" val="1521190019"/>
                  </a:ext>
                </a:extLst>
              </a:tr>
              <a:tr h="370840">
                <a:tc>
                  <a:txBody>
                    <a:bodyPr/>
                    <a:lstStyle/>
                    <a:p>
                      <a:r>
                        <a:rPr lang="en-MY" dirty="0"/>
                        <a:t>Elective Intra-abdominal surgery</a:t>
                      </a:r>
                    </a:p>
                  </a:txBody>
                  <a:tcPr/>
                </a:tc>
                <a:tc>
                  <a:txBody>
                    <a:bodyPr/>
                    <a:lstStyle/>
                    <a:p>
                      <a:r>
                        <a:rPr lang="en-MY" dirty="0"/>
                        <a:t>Fasting Glucose Level &gt; 7mmol/L</a:t>
                      </a:r>
                    </a:p>
                  </a:txBody>
                  <a:tcPr/>
                </a:tc>
                <a:extLst>
                  <a:ext uri="{0D108BD9-81ED-4DB2-BD59-A6C34878D82A}">
                    <a16:rowId xmlns:a16="http://schemas.microsoft.com/office/drawing/2014/main" val="3908267666"/>
                  </a:ext>
                </a:extLst>
              </a:tr>
              <a:tr h="370840">
                <a:tc>
                  <a:txBody>
                    <a:bodyPr/>
                    <a:lstStyle/>
                    <a:p>
                      <a:endParaRPr lang="en-MY" dirty="0"/>
                    </a:p>
                  </a:txBody>
                  <a:tcPr/>
                </a:tc>
                <a:tc>
                  <a:txBody>
                    <a:bodyPr/>
                    <a:lstStyle/>
                    <a:p>
                      <a:r>
                        <a:rPr lang="en-MY" dirty="0"/>
                        <a:t>ASA &gt;3</a:t>
                      </a:r>
                    </a:p>
                  </a:txBody>
                  <a:tcPr/>
                </a:tc>
                <a:extLst>
                  <a:ext uri="{0D108BD9-81ED-4DB2-BD59-A6C34878D82A}">
                    <a16:rowId xmlns:a16="http://schemas.microsoft.com/office/drawing/2014/main" val="3666935570"/>
                  </a:ext>
                </a:extLst>
              </a:tr>
              <a:tr h="370840">
                <a:tc>
                  <a:txBody>
                    <a:bodyPr/>
                    <a:lstStyle/>
                    <a:p>
                      <a:endParaRPr lang="en-MY" dirty="0"/>
                    </a:p>
                  </a:txBody>
                  <a:tcPr/>
                </a:tc>
                <a:tc>
                  <a:txBody>
                    <a:bodyPr/>
                    <a:lstStyle/>
                    <a:p>
                      <a:r>
                        <a:rPr lang="en-MY" dirty="0"/>
                        <a:t>On Steroid Treatment</a:t>
                      </a:r>
                    </a:p>
                  </a:txBody>
                  <a:tcPr/>
                </a:tc>
                <a:extLst>
                  <a:ext uri="{0D108BD9-81ED-4DB2-BD59-A6C34878D82A}">
                    <a16:rowId xmlns:a16="http://schemas.microsoft.com/office/drawing/2014/main" val="3904007004"/>
                  </a:ext>
                </a:extLst>
              </a:tr>
              <a:tr h="370840">
                <a:tc>
                  <a:txBody>
                    <a:bodyPr/>
                    <a:lstStyle/>
                    <a:p>
                      <a:endParaRPr lang="en-MY" dirty="0"/>
                    </a:p>
                  </a:txBody>
                  <a:tcPr/>
                </a:tc>
                <a:tc>
                  <a:txBody>
                    <a:bodyPr/>
                    <a:lstStyle/>
                    <a:p>
                      <a:r>
                        <a:rPr lang="en-MY" dirty="0"/>
                        <a:t>Recent Infection (3 months)</a:t>
                      </a:r>
                    </a:p>
                  </a:txBody>
                  <a:tcPr/>
                </a:tc>
                <a:extLst>
                  <a:ext uri="{0D108BD9-81ED-4DB2-BD59-A6C34878D82A}">
                    <a16:rowId xmlns:a16="http://schemas.microsoft.com/office/drawing/2014/main" val="3069774608"/>
                  </a:ext>
                </a:extLst>
              </a:tr>
              <a:tr h="370840">
                <a:tc>
                  <a:txBody>
                    <a:bodyPr/>
                    <a:lstStyle/>
                    <a:p>
                      <a:endParaRPr lang="en-MY" dirty="0"/>
                    </a:p>
                  </a:txBody>
                  <a:tcPr/>
                </a:tc>
                <a:tc>
                  <a:txBody>
                    <a:bodyPr/>
                    <a:lstStyle/>
                    <a:p>
                      <a:r>
                        <a:rPr lang="en-MY" dirty="0"/>
                        <a:t>Preoperative unintentional weight loss (&gt;10% of usual body weight/6 months)</a:t>
                      </a:r>
                    </a:p>
                  </a:txBody>
                  <a:tcPr/>
                </a:tc>
                <a:extLst>
                  <a:ext uri="{0D108BD9-81ED-4DB2-BD59-A6C34878D82A}">
                    <a16:rowId xmlns:a16="http://schemas.microsoft.com/office/drawing/2014/main" val="3838271006"/>
                  </a:ext>
                </a:extLst>
              </a:tr>
              <a:tr h="370840">
                <a:tc>
                  <a:txBody>
                    <a:bodyPr/>
                    <a:lstStyle/>
                    <a:p>
                      <a:endParaRPr lang="en-MY" dirty="0"/>
                    </a:p>
                  </a:txBody>
                  <a:tcPr/>
                </a:tc>
                <a:tc>
                  <a:txBody>
                    <a:bodyPr/>
                    <a:lstStyle/>
                    <a:p>
                      <a:r>
                        <a:rPr lang="en-MY" dirty="0"/>
                        <a:t>Known allergies to Maltodextrin / Honey</a:t>
                      </a:r>
                    </a:p>
                  </a:txBody>
                  <a:tcPr/>
                </a:tc>
                <a:extLst>
                  <a:ext uri="{0D108BD9-81ED-4DB2-BD59-A6C34878D82A}">
                    <a16:rowId xmlns:a16="http://schemas.microsoft.com/office/drawing/2014/main" val="1632168598"/>
                  </a:ext>
                </a:extLst>
              </a:tr>
            </a:tbl>
          </a:graphicData>
        </a:graphic>
      </p:graphicFrame>
    </p:spTree>
    <p:extLst>
      <p:ext uri="{BB962C8B-B14F-4D97-AF65-F5344CB8AC3E}">
        <p14:creationId xmlns:p14="http://schemas.microsoft.com/office/powerpoint/2010/main" val="301819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75E7-EC46-47FA-BA29-583D288957AF}"/>
              </a:ext>
            </a:extLst>
          </p:cNvPr>
          <p:cNvSpPr>
            <a:spLocks noGrp="1"/>
          </p:cNvSpPr>
          <p:nvPr>
            <p:ph type="title"/>
          </p:nvPr>
        </p:nvSpPr>
        <p:spPr/>
        <p:txBody>
          <a:bodyPr/>
          <a:lstStyle/>
          <a:p>
            <a:r>
              <a:rPr lang="en-MY" dirty="0"/>
              <a:t>Results</a:t>
            </a:r>
          </a:p>
        </p:txBody>
      </p:sp>
      <p:sp>
        <p:nvSpPr>
          <p:cNvPr id="3" name="Content Placeholder 2">
            <a:extLst>
              <a:ext uri="{FF2B5EF4-FFF2-40B4-BE49-F238E27FC236}">
                <a16:creationId xmlns:a16="http://schemas.microsoft.com/office/drawing/2014/main" id="{70335C18-D940-42DE-AAFA-3D2DC0DB456B}"/>
              </a:ext>
            </a:extLst>
          </p:cNvPr>
          <p:cNvSpPr>
            <a:spLocks noGrp="1"/>
          </p:cNvSpPr>
          <p:nvPr>
            <p:ph idx="1"/>
          </p:nvPr>
        </p:nvSpPr>
        <p:spPr/>
        <p:txBody>
          <a:bodyPr/>
          <a:lstStyle/>
          <a:p>
            <a:r>
              <a:rPr lang="en-MY" dirty="0"/>
              <a:t>A total of 120 patients were assessed for eligibility. 72 patients were found to fulfil recruitment criteria, of which 64 patients consented to participate in this study and were randomized into either </a:t>
            </a:r>
            <a:r>
              <a:rPr lang="en-MY" dirty="0" err="1"/>
              <a:t>Carborie</a:t>
            </a:r>
            <a:r>
              <a:rPr lang="en-MY" sz="1800" dirty="0">
                <a:effectLst/>
                <a:latin typeface="Times New Roman" panose="02020603050405020304" pitchFamily="18" charset="0"/>
                <a:ea typeface="Calibri" panose="020F0502020204030204" pitchFamily="34" charset="0"/>
              </a:rPr>
              <a:t>®</a:t>
            </a:r>
            <a:r>
              <a:rPr lang="en-MY" dirty="0"/>
              <a:t> (A) or Honey (B) group. There were 32 patients per group, however one of the participants in the </a:t>
            </a:r>
            <a:r>
              <a:rPr lang="en-MY" dirty="0" err="1"/>
              <a:t>Carborie</a:t>
            </a:r>
            <a:r>
              <a:rPr lang="en-MY" sz="1800" dirty="0">
                <a:effectLst/>
                <a:latin typeface="Times New Roman" panose="02020603050405020304" pitchFamily="18" charset="0"/>
                <a:ea typeface="Calibri" panose="020F0502020204030204" pitchFamily="34" charset="0"/>
              </a:rPr>
              <a:t>®</a:t>
            </a:r>
            <a:r>
              <a:rPr lang="en-MY" dirty="0"/>
              <a:t> group was unable to tolerate the solution and therefore was excluded from the study.</a:t>
            </a:r>
          </a:p>
          <a:p>
            <a:endParaRPr lang="en-MY" dirty="0"/>
          </a:p>
          <a:p>
            <a:r>
              <a:rPr lang="en-MY" dirty="0"/>
              <a:t>No adverse event was reported among all the study participants.</a:t>
            </a:r>
          </a:p>
        </p:txBody>
      </p:sp>
    </p:spTree>
    <p:extLst>
      <p:ext uri="{BB962C8B-B14F-4D97-AF65-F5344CB8AC3E}">
        <p14:creationId xmlns:p14="http://schemas.microsoft.com/office/powerpoint/2010/main" val="353408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E1FE-A99D-4A0B-A01A-FEFCF8FC0D9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Consort Flowchart</a:t>
            </a:r>
          </a:p>
        </p:txBody>
      </p:sp>
      <p:pic>
        <p:nvPicPr>
          <p:cNvPr id="7" name="Picture 6">
            <a:extLst>
              <a:ext uri="{FF2B5EF4-FFF2-40B4-BE49-F238E27FC236}">
                <a16:creationId xmlns:a16="http://schemas.microsoft.com/office/drawing/2014/main" id="{730B4630-CDE9-43A3-88A6-7C43DD6115D9}"/>
              </a:ext>
            </a:extLst>
          </p:cNvPr>
          <p:cNvPicPr>
            <a:picLocks noChangeAspect="1"/>
          </p:cNvPicPr>
          <p:nvPr/>
        </p:nvPicPr>
        <p:blipFill>
          <a:blip r:embed="rId2"/>
          <a:stretch>
            <a:fillRect/>
          </a:stretch>
        </p:blipFill>
        <p:spPr>
          <a:xfrm>
            <a:off x="5413793" y="643466"/>
            <a:ext cx="5507745" cy="5568739"/>
          </a:xfrm>
          <a:prstGeom prst="rect">
            <a:avLst/>
          </a:prstGeom>
        </p:spPr>
      </p:pic>
    </p:spTree>
    <p:extLst>
      <p:ext uri="{BB962C8B-B14F-4D97-AF65-F5344CB8AC3E}">
        <p14:creationId xmlns:p14="http://schemas.microsoft.com/office/powerpoint/2010/main" val="222231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11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759FA7-083E-4200-8DB7-B45143E11D1F}"/>
              </a:ext>
            </a:extLst>
          </p:cNvPr>
          <p:cNvSpPr>
            <a:spLocks noGrp="1"/>
          </p:cNvSpPr>
          <p:nvPr>
            <p:ph idx="1"/>
          </p:nvPr>
        </p:nvSpPr>
        <p:spPr>
          <a:xfrm>
            <a:off x="548639" y="438559"/>
            <a:ext cx="10939272" cy="1881559"/>
          </a:xfrm>
        </p:spPr>
        <p:txBody>
          <a:bodyPr anchor="ctr">
            <a:normAutofit/>
          </a:bodyPr>
          <a:lstStyle/>
          <a:p>
            <a:r>
              <a:rPr lang="en-MY" sz="2000" dirty="0">
                <a:solidFill>
                  <a:schemeClr val="bg1"/>
                </a:solidFill>
              </a:rPr>
              <a:t>The mean age of participants 47.3 (SD=16.6). 84% of the study participants were female with an average BMI of 27.2 (SD=6.2). More than half of the participants had at least one comorbidity.</a:t>
            </a:r>
          </a:p>
        </p:txBody>
      </p:sp>
      <p:pic>
        <p:nvPicPr>
          <p:cNvPr id="4" name="Picture 3">
            <a:extLst>
              <a:ext uri="{FF2B5EF4-FFF2-40B4-BE49-F238E27FC236}">
                <a16:creationId xmlns:a16="http://schemas.microsoft.com/office/drawing/2014/main" id="{40E9D46D-3FFB-4958-AB23-B2A08897A7E0}"/>
              </a:ext>
            </a:extLst>
          </p:cNvPr>
          <p:cNvPicPr>
            <a:picLocks noChangeAspect="1"/>
          </p:cNvPicPr>
          <p:nvPr/>
        </p:nvPicPr>
        <p:blipFill>
          <a:blip r:embed="rId2"/>
          <a:stretch>
            <a:fillRect/>
          </a:stretch>
        </p:blipFill>
        <p:spPr>
          <a:xfrm>
            <a:off x="548639" y="2849291"/>
            <a:ext cx="5422392" cy="3348328"/>
          </a:xfrm>
          <a:prstGeom prst="rect">
            <a:avLst/>
          </a:prstGeom>
        </p:spPr>
      </p:pic>
      <p:pic>
        <p:nvPicPr>
          <p:cNvPr id="5" name="Picture 4">
            <a:extLst>
              <a:ext uri="{FF2B5EF4-FFF2-40B4-BE49-F238E27FC236}">
                <a16:creationId xmlns:a16="http://schemas.microsoft.com/office/drawing/2014/main" id="{79A48B8C-ABBD-48D0-92ED-8A4C98B849C8}"/>
              </a:ext>
            </a:extLst>
          </p:cNvPr>
          <p:cNvPicPr>
            <a:picLocks noChangeAspect="1"/>
          </p:cNvPicPr>
          <p:nvPr/>
        </p:nvPicPr>
        <p:blipFill>
          <a:blip r:embed="rId3"/>
          <a:stretch>
            <a:fillRect/>
          </a:stretch>
        </p:blipFill>
        <p:spPr>
          <a:xfrm>
            <a:off x="6220967" y="2924384"/>
            <a:ext cx="5422392" cy="3198143"/>
          </a:xfrm>
          <a:prstGeom prst="rect">
            <a:avLst/>
          </a:prstGeom>
        </p:spPr>
      </p:pic>
    </p:spTree>
    <p:extLst>
      <p:ext uri="{BB962C8B-B14F-4D97-AF65-F5344CB8AC3E}">
        <p14:creationId xmlns:p14="http://schemas.microsoft.com/office/powerpoint/2010/main" val="257516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6F6B0296-0AC3-4F4D-B55E-B8C6620C6857}"/>
              </a:ext>
            </a:extLst>
          </p:cNvPr>
          <p:cNvGraphicFramePr/>
          <p:nvPr>
            <p:extLst>
              <p:ext uri="{D42A27DB-BD31-4B8C-83A1-F6EECF244321}">
                <p14:modId xmlns:p14="http://schemas.microsoft.com/office/powerpoint/2010/main" val="482226070"/>
              </p:ext>
            </p:extLst>
          </p:nvPr>
        </p:nvGraphicFramePr>
        <p:xfrm>
          <a:off x="6539071" y="2515236"/>
          <a:ext cx="5221288" cy="3457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00871F4-65BC-436E-97C9-FA825719861E}"/>
              </a:ext>
            </a:extLst>
          </p:cNvPr>
          <p:cNvGraphicFramePr/>
          <p:nvPr>
            <p:extLst>
              <p:ext uri="{D42A27DB-BD31-4B8C-83A1-F6EECF244321}">
                <p14:modId xmlns:p14="http://schemas.microsoft.com/office/powerpoint/2010/main" val="2621616249"/>
              </p:ext>
            </p:extLst>
          </p:nvPr>
        </p:nvGraphicFramePr>
        <p:xfrm>
          <a:off x="1081405" y="2522538"/>
          <a:ext cx="5221288" cy="34575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738B0D2-AB37-4EAF-8200-1DD41C1A3F90}"/>
              </a:ext>
            </a:extLst>
          </p:cNvPr>
          <p:cNvSpPr>
            <a:spLocks noGrp="1"/>
          </p:cNvSpPr>
          <p:nvPr>
            <p:ph type="title"/>
          </p:nvPr>
        </p:nvSpPr>
        <p:spPr>
          <a:xfrm>
            <a:off x="838200" y="672747"/>
            <a:ext cx="10515600" cy="715556"/>
          </a:xfrm>
        </p:spPr>
        <p:txBody>
          <a:bodyPr>
            <a:normAutofit/>
          </a:bodyPr>
          <a:lstStyle/>
          <a:p>
            <a:pPr algn="ctr"/>
            <a:r>
              <a:rPr lang="en-MY" sz="3200">
                <a:solidFill>
                  <a:schemeClr val="bg1"/>
                </a:solidFill>
              </a:rPr>
              <a:t>Patient Comorbidities &amp; Surgeries</a:t>
            </a:r>
          </a:p>
        </p:txBody>
      </p:sp>
      <p:sp>
        <p:nvSpPr>
          <p:cNvPr id="6" name="TextBox 5">
            <a:extLst>
              <a:ext uri="{FF2B5EF4-FFF2-40B4-BE49-F238E27FC236}">
                <a16:creationId xmlns:a16="http://schemas.microsoft.com/office/drawing/2014/main" id="{15BBEF32-1C11-48FB-95FD-F19B56932DAD}"/>
              </a:ext>
            </a:extLst>
          </p:cNvPr>
          <p:cNvSpPr txBox="1"/>
          <p:nvPr/>
        </p:nvSpPr>
        <p:spPr>
          <a:xfrm>
            <a:off x="2529840" y="1994195"/>
            <a:ext cx="4145280" cy="369332"/>
          </a:xfrm>
          <a:prstGeom prst="rect">
            <a:avLst/>
          </a:prstGeom>
          <a:noFill/>
        </p:spPr>
        <p:txBody>
          <a:bodyPr wrap="square" rtlCol="0">
            <a:spAutoFit/>
          </a:bodyPr>
          <a:lstStyle/>
          <a:p>
            <a:r>
              <a:rPr lang="en-MY" dirty="0"/>
              <a:t>Common Comorbidities</a:t>
            </a:r>
          </a:p>
        </p:txBody>
      </p:sp>
      <p:sp>
        <p:nvSpPr>
          <p:cNvPr id="7" name="TextBox 6">
            <a:extLst>
              <a:ext uri="{FF2B5EF4-FFF2-40B4-BE49-F238E27FC236}">
                <a16:creationId xmlns:a16="http://schemas.microsoft.com/office/drawing/2014/main" id="{2D84A689-ACF7-4BC9-806C-C6E9AF7FB359}"/>
              </a:ext>
            </a:extLst>
          </p:cNvPr>
          <p:cNvSpPr txBox="1"/>
          <p:nvPr/>
        </p:nvSpPr>
        <p:spPr>
          <a:xfrm>
            <a:off x="8442960" y="1994195"/>
            <a:ext cx="3637280" cy="369332"/>
          </a:xfrm>
          <a:prstGeom prst="rect">
            <a:avLst/>
          </a:prstGeom>
          <a:noFill/>
        </p:spPr>
        <p:txBody>
          <a:bodyPr wrap="square" rtlCol="0">
            <a:spAutoFit/>
          </a:bodyPr>
          <a:lstStyle/>
          <a:p>
            <a:r>
              <a:rPr lang="en-MY" dirty="0"/>
              <a:t>Common Surgeries</a:t>
            </a:r>
          </a:p>
        </p:txBody>
      </p:sp>
    </p:spTree>
    <p:extLst>
      <p:ext uri="{BB962C8B-B14F-4D97-AF65-F5344CB8AC3E}">
        <p14:creationId xmlns:p14="http://schemas.microsoft.com/office/powerpoint/2010/main" val="102092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525F8B-C56C-44D8-A881-923C01247FDC}"/>
              </a:ext>
            </a:extLst>
          </p:cNvPr>
          <p:cNvSpPr>
            <a:spLocks noGrp="1"/>
          </p:cNvSpPr>
          <p:nvPr>
            <p:ph type="title"/>
          </p:nvPr>
        </p:nvSpPr>
        <p:spPr>
          <a:xfrm>
            <a:off x="767289" y="1296537"/>
            <a:ext cx="4220967" cy="1907840"/>
          </a:xfrm>
        </p:spPr>
        <p:txBody>
          <a:bodyPr anchor="b">
            <a:normAutofit/>
          </a:bodyPr>
          <a:lstStyle/>
          <a:p>
            <a:r>
              <a:rPr lang="en-MY" sz="4800">
                <a:solidFill>
                  <a:schemeClr val="bg1"/>
                </a:solidFill>
              </a:rPr>
              <a:t>Residual Gastric Volume</a:t>
            </a:r>
          </a:p>
        </p:txBody>
      </p:sp>
      <p:grpSp>
        <p:nvGrpSpPr>
          <p:cNvPr id="19" name="Group 18">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0"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descr="Chart, scatter chart&#10;&#10;Description automatically generated">
            <a:extLst>
              <a:ext uri="{FF2B5EF4-FFF2-40B4-BE49-F238E27FC236}">
                <a16:creationId xmlns:a16="http://schemas.microsoft.com/office/drawing/2014/main" id="{BC9AF300-1AB4-44F2-BB21-498D9374BBED}"/>
              </a:ext>
            </a:extLst>
          </p:cNvPr>
          <p:cNvPicPr>
            <a:picLocks noChangeAspect="1"/>
          </p:cNvPicPr>
          <p:nvPr/>
        </p:nvPicPr>
        <p:blipFill>
          <a:blip r:embed="rId2"/>
          <a:stretch>
            <a:fillRect/>
          </a:stretch>
        </p:blipFill>
        <p:spPr>
          <a:xfrm>
            <a:off x="6682899" y="3120489"/>
            <a:ext cx="5224621" cy="3657235"/>
          </a:xfrm>
          <a:prstGeom prst="rect">
            <a:avLst/>
          </a:prstGeom>
        </p:spPr>
      </p:pic>
      <p:sp>
        <p:nvSpPr>
          <p:cNvPr id="3" name="Content Placeholder 2">
            <a:extLst>
              <a:ext uri="{FF2B5EF4-FFF2-40B4-BE49-F238E27FC236}">
                <a16:creationId xmlns:a16="http://schemas.microsoft.com/office/drawing/2014/main" id="{C23D833A-1751-43EF-B2C9-E15617DE290C}"/>
              </a:ext>
            </a:extLst>
          </p:cNvPr>
          <p:cNvSpPr>
            <a:spLocks noGrp="1"/>
          </p:cNvSpPr>
          <p:nvPr>
            <p:ph idx="1"/>
          </p:nvPr>
        </p:nvSpPr>
        <p:spPr>
          <a:xfrm>
            <a:off x="767290" y="3428999"/>
            <a:ext cx="4075054" cy="2741213"/>
          </a:xfrm>
        </p:spPr>
        <p:txBody>
          <a:bodyPr anchor="t">
            <a:normAutofit/>
          </a:bodyPr>
          <a:lstStyle/>
          <a:p>
            <a:r>
              <a:rPr lang="en-MY" sz="2000">
                <a:solidFill>
                  <a:schemeClr val="bg1"/>
                </a:solidFill>
              </a:rPr>
              <a:t>Comparison of residual gastric volume between the two groups showed no significant difference.</a:t>
            </a:r>
          </a:p>
          <a:p>
            <a:endParaRPr lang="en-MY" sz="2000">
              <a:solidFill>
                <a:schemeClr val="bg1"/>
              </a:solidFill>
            </a:endParaRPr>
          </a:p>
          <a:p>
            <a:endParaRPr lang="en-MY" sz="2000">
              <a:solidFill>
                <a:schemeClr val="bg1"/>
              </a:solidFill>
            </a:endParaRPr>
          </a:p>
        </p:txBody>
      </p:sp>
      <p:pic>
        <p:nvPicPr>
          <p:cNvPr id="10" name="Picture 9">
            <a:extLst>
              <a:ext uri="{FF2B5EF4-FFF2-40B4-BE49-F238E27FC236}">
                <a16:creationId xmlns:a16="http://schemas.microsoft.com/office/drawing/2014/main" id="{BEF4CB18-4835-4EC2-8D30-D2FB7C5CE46F}"/>
              </a:ext>
            </a:extLst>
          </p:cNvPr>
          <p:cNvPicPr>
            <a:picLocks noChangeAspect="1"/>
          </p:cNvPicPr>
          <p:nvPr/>
        </p:nvPicPr>
        <p:blipFill>
          <a:blip r:embed="rId3"/>
          <a:stretch>
            <a:fillRect/>
          </a:stretch>
        </p:blipFill>
        <p:spPr>
          <a:xfrm>
            <a:off x="6341132" y="386359"/>
            <a:ext cx="5922332" cy="1970761"/>
          </a:xfrm>
          <a:prstGeom prst="rect">
            <a:avLst/>
          </a:prstGeom>
        </p:spPr>
      </p:pic>
    </p:spTree>
    <p:extLst>
      <p:ext uri="{BB962C8B-B14F-4D97-AF65-F5344CB8AC3E}">
        <p14:creationId xmlns:p14="http://schemas.microsoft.com/office/powerpoint/2010/main" val="3184381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181</TotalTime>
  <Words>764</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KELULUT HONEY AS AN ALTERNATE SOURCE OF CARBO-LOADING IN ABDOMINAL SURGERY INVOLVING THE DIGESTIVE SYSTEM A RANDOMIZED BLINDED COMPARATIVE STUDY </vt:lpstr>
      <vt:lpstr>PowerPoint Presentation</vt:lpstr>
      <vt:lpstr>Objectives</vt:lpstr>
      <vt:lpstr>Study Design</vt:lpstr>
      <vt:lpstr>Results</vt:lpstr>
      <vt:lpstr>Consort Flowchart</vt:lpstr>
      <vt:lpstr>PowerPoint Presentation</vt:lpstr>
      <vt:lpstr>Patient Comorbidities &amp; Surgeries</vt:lpstr>
      <vt:lpstr>Residual Gastric Volume</vt:lpstr>
      <vt:lpstr>Blood Glucose Analysis</vt:lpstr>
      <vt:lpstr>Return to Physiological Function</vt:lpstr>
      <vt:lpstr>Length of Stay</vt:lpstr>
      <vt:lpstr>Conclusion</vt:lpstr>
      <vt:lpstr>Limitations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KELULUT HONEY AS AN ALTERNATE SOURCE OF CARBO-LOADING IN ABDOMINAL SURGERY INVOLVING THE DIGESTIVE SYSTEM A RANDOMIZED BLINDED COMPARATIVE STUDY </dc:title>
  <dc:creator>Dr. B. Karthik Krishnan A/L Balakrishnan</dc:creator>
  <cp:lastModifiedBy>Dr. B. Karthik Krishnan A/L Balakrishnan</cp:lastModifiedBy>
  <cp:revision>8</cp:revision>
  <dcterms:created xsi:type="dcterms:W3CDTF">2022-02-23T08:34:55Z</dcterms:created>
  <dcterms:modified xsi:type="dcterms:W3CDTF">2022-02-23T11:35:58Z</dcterms:modified>
</cp:coreProperties>
</file>