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Lst>
  <p:sldSz cx="32399288" cy="5120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32" d="100"/>
          <a:sy n="32" d="100"/>
        </p:scale>
        <p:origin x="1099"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9997" y="-63224"/>
            <a:ext cx="32490717" cy="5133284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005959" y="17953854"/>
            <a:ext cx="20645401" cy="12292388"/>
          </a:xfrm>
        </p:spPr>
        <p:txBody>
          <a:bodyPr anchor="b">
            <a:noAutofit/>
          </a:bodyPr>
          <a:lstStyle>
            <a:lvl1pPr algn="r">
              <a:defRPr sz="19133">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005959" y="30246231"/>
            <a:ext cx="20645401" cy="8190179"/>
          </a:xfrm>
        </p:spPr>
        <p:txBody>
          <a:bodyPr anchor="t"/>
          <a:lstStyle>
            <a:lvl1pPr marL="0" indent="0" algn="r">
              <a:buNone/>
              <a:defRPr>
                <a:solidFill>
                  <a:schemeClr val="tx1">
                    <a:lumMod val="50000"/>
                    <a:lumOff val="50000"/>
                  </a:schemeClr>
                </a:solidFill>
              </a:defRPr>
            </a:lvl1pPr>
            <a:lvl2pPr marL="1619951" indent="0" algn="ctr">
              <a:buNone/>
              <a:defRPr>
                <a:solidFill>
                  <a:schemeClr val="tx1">
                    <a:tint val="75000"/>
                  </a:schemeClr>
                </a:solidFill>
              </a:defRPr>
            </a:lvl2pPr>
            <a:lvl3pPr marL="3239902" indent="0" algn="ctr">
              <a:buNone/>
              <a:defRPr>
                <a:solidFill>
                  <a:schemeClr val="tx1">
                    <a:tint val="75000"/>
                  </a:schemeClr>
                </a:solidFill>
              </a:defRPr>
            </a:lvl3pPr>
            <a:lvl4pPr marL="4859853" indent="0" algn="ctr">
              <a:buNone/>
              <a:defRPr>
                <a:solidFill>
                  <a:schemeClr val="tx1">
                    <a:tint val="75000"/>
                  </a:schemeClr>
                </a:solidFill>
              </a:defRPr>
            </a:lvl4pPr>
            <a:lvl5pPr marL="6479804" indent="0" algn="ctr">
              <a:buNone/>
              <a:defRPr>
                <a:solidFill>
                  <a:schemeClr val="tx1">
                    <a:tint val="75000"/>
                  </a:schemeClr>
                </a:solidFill>
              </a:defRPr>
            </a:lvl5pPr>
            <a:lvl6pPr marL="8099755" indent="0" algn="ctr">
              <a:buNone/>
              <a:defRPr>
                <a:solidFill>
                  <a:schemeClr val="tx1">
                    <a:tint val="75000"/>
                  </a:schemeClr>
                </a:solidFill>
              </a:defRPr>
            </a:lvl6pPr>
            <a:lvl7pPr marL="9719706" indent="0" algn="ctr">
              <a:buNone/>
              <a:defRPr>
                <a:solidFill>
                  <a:schemeClr val="tx1">
                    <a:tint val="75000"/>
                  </a:schemeClr>
                </a:solidFill>
              </a:defRPr>
            </a:lvl7pPr>
            <a:lvl8pPr marL="11339657" indent="0" algn="ctr">
              <a:buNone/>
              <a:defRPr>
                <a:solidFill>
                  <a:schemeClr val="tx1">
                    <a:tint val="75000"/>
                  </a:schemeClr>
                </a:solidFill>
              </a:defRPr>
            </a:lvl8pPr>
            <a:lvl9pPr marL="1295960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296931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59952" y="4551680"/>
            <a:ext cx="22491406" cy="25413547"/>
          </a:xfrm>
        </p:spPr>
        <p:txBody>
          <a:bodyPr anchor="ctr">
            <a:normAutofit/>
          </a:bodyPr>
          <a:lstStyle>
            <a:lvl1pPr algn="l">
              <a:defRPr sz="15590" b="0" cap="none"/>
            </a:lvl1pPr>
          </a:lstStyle>
          <a:p>
            <a:r>
              <a:rPr lang="en-US"/>
              <a:t>Click to edit Master title style</a:t>
            </a:r>
            <a:endParaRPr lang="en-US" dirty="0"/>
          </a:p>
        </p:txBody>
      </p:sp>
      <p:sp>
        <p:nvSpPr>
          <p:cNvPr id="3" name="Text Placeholder 2"/>
          <p:cNvSpPr>
            <a:spLocks noGrp="1"/>
          </p:cNvSpPr>
          <p:nvPr>
            <p:ph type="body" idx="1"/>
          </p:nvPr>
        </p:nvSpPr>
        <p:spPr>
          <a:xfrm>
            <a:off x="2159952" y="33378986"/>
            <a:ext cx="22491406" cy="11729850"/>
          </a:xfrm>
        </p:spPr>
        <p:txBody>
          <a:bodyPr anchor="ctr">
            <a:normAutofit/>
          </a:bodyPr>
          <a:lstStyle>
            <a:lvl1pPr marL="0" indent="0" algn="l">
              <a:buNone/>
              <a:defRPr sz="6378">
                <a:solidFill>
                  <a:schemeClr val="tx1">
                    <a:lumMod val="75000"/>
                    <a:lumOff val="25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207650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5595" y="4551680"/>
            <a:ext cx="21515133" cy="22568747"/>
          </a:xfrm>
        </p:spPr>
        <p:txBody>
          <a:bodyPr anchor="ctr">
            <a:normAutofit/>
          </a:bodyPr>
          <a:lstStyle>
            <a:lvl1pPr algn="l">
              <a:defRPr sz="1559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3901358" y="27120427"/>
            <a:ext cx="19203608" cy="2844800"/>
          </a:xfrm>
        </p:spPr>
        <p:txBody>
          <a:bodyPr anchor="ctr">
            <a:noAutofit/>
          </a:bodyPr>
          <a:lstStyle>
            <a:lvl1pPr marL="0" indent="0">
              <a:buFontTx/>
              <a:buNone/>
              <a:defRPr sz="5669">
                <a:solidFill>
                  <a:schemeClr val="tx1">
                    <a:lumMod val="50000"/>
                    <a:lumOff val="50000"/>
                  </a:schemeClr>
                </a:solidFill>
              </a:defRPr>
            </a:lvl1pPr>
            <a:lvl2pPr marL="1619951" indent="0">
              <a:buFontTx/>
              <a:buNone/>
              <a:defRPr/>
            </a:lvl2pPr>
            <a:lvl3pPr marL="3239902" indent="0">
              <a:buFontTx/>
              <a:buNone/>
              <a:defRPr/>
            </a:lvl3pPr>
            <a:lvl4pPr marL="4859853" indent="0">
              <a:buFontTx/>
              <a:buNone/>
              <a:defRPr/>
            </a:lvl4pPr>
            <a:lvl5pPr marL="6479804" indent="0">
              <a:buFontTx/>
              <a:buNone/>
              <a:defRPr/>
            </a:lvl5pPr>
          </a:lstStyle>
          <a:p>
            <a:pPr lvl="0"/>
            <a:r>
              <a:rPr lang="en-US"/>
              <a:t>Edit Master text styles</a:t>
            </a:r>
          </a:p>
        </p:txBody>
      </p:sp>
      <p:sp>
        <p:nvSpPr>
          <p:cNvPr id="3" name="Text Placeholder 2"/>
          <p:cNvSpPr>
            <a:spLocks noGrp="1"/>
          </p:cNvSpPr>
          <p:nvPr>
            <p:ph type="body" idx="1"/>
          </p:nvPr>
        </p:nvSpPr>
        <p:spPr>
          <a:xfrm>
            <a:off x="2159947" y="33378986"/>
            <a:ext cx="22491409" cy="11729850"/>
          </a:xfrm>
        </p:spPr>
        <p:txBody>
          <a:bodyPr anchor="ctr">
            <a:normAutofit/>
          </a:bodyPr>
          <a:lstStyle>
            <a:lvl1pPr marL="0" indent="0" algn="l">
              <a:buNone/>
              <a:defRPr sz="6378">
                <a:solidFill>
                  <a:schemeClr val="tx1">
                    <a:lumMod val="75000"/>
                    <a:lumOff val="25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
        <p:nvSpPr>
          <p:cNvPr id="24" name="TextBox 23"/>
          <p:cNvSpPr txBox="1"/>
          <p:nvPr/>
        </p:nvSpPr>
        <p:spPr>
          <a:xfrm>
            <a:off x="1710358" y="5901489"/>
            <a:ext cx="1620386" cy="4366327"/>
          </a:xfrm>
          <a:prstGeom prst="rect">
            <a:avLst/>
          </a:prstGeom>
        </p:spPr>
        <p:txBody>
          <a:bodyPr vert="horz" lIns="323993" tIns="161996" rIns="323993" bIns="161996" rtlCol="0" anchor="ctr">
            <a:noAutofit/>
          </a:bodyPr>
          <a:lstStyle/>
          <a:p>
            <a:pPr lvl="0"/>
            <a:r>
              <a:rPr lang="en-US" sz="28346" baseline="0" dirty="0">
                <a:ln w="3175" cmpd="sng">
                  <a:noFill/>
                </a:ln>
                <a:solidFill>
                  <a:schemeClr val="accent1"/>
                </a:solidFill>
                <a:effectLst/>
                <a:latin typeface="Arial"/>
              </a:rPr>
              <a:t>“</a:t>
            </a:r>
          </a:p>
        </p:txBody>
      </p:sp>
      <p:sp>
        <p:nvSpPr>
          <p:cNvPr id="25" name="TextBox 24"/>
          <p:cNvSpPr txBox="1"/>
          <p:nvPr/>
        </p:nvSpPr>
        <p:spPr>
          <a:xfrm>
            <a:off x="23908646" y="21552952"/>
            <a:ext cx="1620386" cy="4366327"/>
          </a:xfrm>
          <a:prstGeom prst="rect">
            <a:avLst/>
          </a:prstGeom>
        </p:spPr>
        <p:txBody>
          <a:bodyPr vert="horz" lIns="323993" tIns="161996" rIns="323993" bIns="161996" rtlCol="0" anchor="ctr">
            <a:noAutofit/>
          </a:bodyPr>
          <a:lstStyle/>
          <a:p>
            <a:pPr lvl="0"/>
            <a:r>
              <a:rPr lang="en-US" sz="2834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499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59947" y="14425510"/>
            <a:ext cx="22491409" cy="19379435"/>
          </a:xfrm>
        </p:spPr>
        <p:txBody>
          <a:bodyPr anchor="b">
            <a:normAutofit/>
          </a:bodyPr>
          <a:lstStyle>
            <a:lvl1pPr algn="l">
              <a:defRPr sz="15590" b="0" cap="none"/>
            </a:lvl1pPr>
          </a:lstStyle>
          <a:p>
            <a:r>
              <a:rPr lang="en-US"/>
              <a:t>Click to edit Master title style</a:t>
            </a:r>
            <a:endParaRPr lang="en-US" dirty="0"/>
          </a:p>
        </p:txBody>
      </p:sp>
      <p:sp>
        <p:nvSpPr>
          <p:cNvPr id="3" name="Text Placeholder 2"/>
          <p:cNvSpPr>
            <a:spLocks noGrp="1"/>
          </p:cNvSpPr>
          <p:nvPr>
            <p:ph type="body" idx="1"/>
          </p:nvPr>
        </p:nvSpPr>
        <p:spPr>
          <a:xfrm>
            <a:off x="2159947" y="33804945"/>
            <a:ext cx="22491409" cy="11303891"/>
          </a:xfrm>
        </p:spPr>
        <p:txBody>
          <a:bodyPr anchor="t">
            <a:normAutofit/>
          </a:bodyPr>
          <a:lstStyle>
            <a:lvl1pPr marL="0" indent="0" algn="l">
              <a:buNone/>
              <a:defRPr sz="6378">
                <a:solidFill>
                  <a:schemeClr val="tx1">
                    <a:lumMod val="75000"/>
                    <a:lumOff val="25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116253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745595" y="4551680"/>
            <a:ext cx="21515133" cy="22568747"/>
          </a:xfrm>
        </p:spPr>
        <p:txBody>
          <a:bodyPr anchor="ctr">
            <a:normAutofit/>
          </a:bodyPr>
          <a:lstStyle>
            <a:lvl1pPr algn="l">
              <a:defRPr sz="1559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159942" y="29965227"/>
            <a:ext cx="22491413" cy="3839718"/>
          </a:xfrm>
        </p:spPr>
        <p:txBody>
          <a:bodyPr anchor="b">
            <a:noAutofit/>
          </a:bodyPr>
          <a:lstStyle>
            <a:lvl1pPr marL="0" indent="0">
              <a:buFontTx/>
              <a:buNone/>
              <a:defRPr sz="8504">
                <a:solidFill>
                  <a:schemeClr val="tx1">
                    <a:lumMod val="75000"/>
                    <a:lumOff val="25000"/>
                  </a:schemeClr>
                </a:solidFill>
              </a:defRPr>
            </a:lvl1pPr>
            <a:lvl2pPr marL="1619951" indent="0">
              <a:buFontTx/>
              <a:buNone/>
              <a:defRPr/>
            </a:lvl2pPr>
            <a:lvl3pPr marL="3239902" indent="0">
              <a:buFontTx/>
              <a:buNone/>
              <a:defRPr/>
            </a:lvl3pPr>
            <a:lvl4pPr marL="4859853" indent="0">
              <a:buFontTx/>
              <a:buNone/>
              <a:defRPr/>
            </a:lvl4pPr>
            <a:lvl5pPr marL="6479804" indent="0">
              <a:buFontTx/>
              <a:buNone/>
              <a:defRPr/>
            </a:lvl5pPr>
          </a:lstStyle>
          <a:p>
            <a:pPr lvl="0"/>
            <a:r>
              <a:rPr lang="en-US"/>
              <a:t>Edit Master text styles</a:t>
            </a:r>
          </a:p>
        </p:txBody>
      </p:sp>
      <p:sp>
        <p:nvSpPr>
          <p:cNvPr id="3" name="Text Placeholder 2"/>
          <p:cNvSpPr>
            <a:spLocks noGrp="1"/>
          </p:cNvSpPr>
          <p:nvPr>
            <p:ph type="body" idx="1"/>
          </p:nvPr>
        </p:nvSpPr>
        <p:spPr>
          <a:xfrm>
            <a:off x="2159947" y="33804945"/>
            <a:ext cx="22491409" cy="11303891"/>
          </a:xfrm>
        </p:spPr>
        <p:txBody>
          <a:bodyPr anchor="t">
            <a:normAutofit/>
          </a:bodyPr>
          <a:lstStyle>
            <a:lvl1pPr marL="0" indent="0" algn="l">
              <a:buNone/>
              <a:defRPr sz="6378">
                <a:solidFill>
                  <a:schemeClr val="tx1">
                    <a:lumMod val="50000"/>
                    <a:lumOff val="50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
        <p:nvSpPr>
          <p:cNvPr id="24" name="TextBox 23"/>
          <p:cNvSpPr txBox="1"/>
          <p:nvPr/>
        </p:nvSpPr>
        <p:spPr>
          <a:xfrm>
            <a:off x="1710358" y="5901489"/>
            <a:ext cx="1620386" cy="4366327"/>
          </a:xfrm>
          <a:prstGeom prst="rect">
            <a:avLst/>
          </a:prstGeom>
        </p:spPr>
        <p:txBody>
          <a:bodyPr vert="horz" lIns="323993" tIns="161996" rIns="323993" bIns="161996" rtlCol="0" anchor="ctr">
            <a:noAutofit/>
          </a:bodyPr>
          <a:lstStyle/>
          <a:p>
            <a:pPr lvl="0"/>
            <a:r>
              <a:rPr lang="en-US" sz="28346" baseline="0" dirty="0">
                <a:ln w="3175" cmpd="sng">
                  <a:noFill/>
                </a:ln>
                <a:solidFill>
                  <a:schemeClr val="accent1"/>
                </a:solidFill>
                <a:effectLst/>
                <a:latin typeface="Arial"/>
              </a:rPr>
              <a:t>“</a:t>
            </a:r>
          </a:p>
        </p:txBody>
      </p:sp>
      <p:sp>
        <p:nvSpPr>
          <p:cNvPr id="25" name="TextBox 24"/>
          <p:cNvSpPr txBox="1"/>
          <p:nvPr/>
        </p:nvSpPr>
        <p:spPr>
          <a:xfrm>
            <a:off x="23908646" y="21552952"/>
            <a:ext cx="1620386" cy="4366327"/>
          </a:xfrm>
          <a:prstGeom prst="rect">
            <a:avLst/>
          </a:prstGeom>
        </p:spPr>
        <p:txBody>
          <a:bodyPr vert="horz" lIns="323993" tIns="161996" rIns="323993" bIns="161996" rtlCol="0" anchor="ctr">
            <a:noAutofit/>
          </a:bodyPr>
          <a:lstStyle/>
          <a:p>
            <a:pPr lvl="0"/>
            <a:r>
              <a:rPr lang="en-US" sz="2834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212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82092" y="4551680"/>
            <a:ext cx="22469264" cy="22568747"/>
          </a:xfrm>
        </p:spPr>
        <p:txBody>
          <a:bodyPr anchor="ctr">
            <a:normAutofit/>
          </a:bodyPr>
          <a:lstStyle>
            <a:lvl1pPr algn="l">
              <a:defRPr sz="1559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159942" y="29965227"/>
            <a:ext cx="22491413" cy="3839718"/>
          </a:xfrm>
        </p:spPr>
        <p:txBody>
          <a:bodyPr anchor="b">
            <a:noAutofit/>
          </a:bodyPr>
          <a:lstStyle>
            <a:lvl1pPr marL="0" indent="0">
              <a:buFontTx/>
              <a:buNone/>
              <a:defRPr sz="8504">
                <a:solidFill>
                  <a:schemeClr val="accent1"/>
                </a:solidFill>
              </a:defRPr>
            </a:lvl1pPr>
            <a:lvl2pPr marL="1619951" indent="0">
              <a:buFontTx/>
              <a:buNone/>
              <a:defRPr/>
            </a:lvl2pPr>
            <a:lvl3pPr marL="3239902" indent="0">
              <a:buFontTx/>
              <a:buNone/>
              <a:defRPr/>
            </a:lvl3pPr>
            <a:lvl4pPr marL="4859853" indent="0">
              <a:buFontTx/>
              <a:buNone/>
              <a:defRPr/>
            </a:lvl4pPr>
            <a:lvl5pPr marL="6479804" indent="0">
              <a:buFontTx/>
              <a:buNone/>
              <a:defRPr/>
            </a:lvl5pPr>
          </a:lstStyle>
          <a:p>
            <a:pPr lvl="0"/>
            <a:r>
              <a:rPr lang="en-US"/>
              <a:t>Edit Master text styles</a:t>
            </a:r>
          </a:p>
        </p:txBody>
      </p:sp>
      <p:sp>
        <p:nvSpPr>
          <p:cNvPr id="3" name="Text Placeholder 2"/>
          <p:cNvSpPr>
            <a:spLocks noGrp="1"/>
          </p:cNvSpPr>
          <p:nvPr>
            <p:ph type="body" idx="1"/>
          </p:nvPr>
        </p:nvSpPr>
        <p:spPr>
          <a:xfrm>
            <a:off x="2159947" y="33804945"/>
            <a:ext cx="22491409" cy="11303891"/>
          </a:xfrm>
        </p:spPr>
        <p:txBody>
          <a:bodyPr anchor="t">
            <a:normAutofit/>
          </a:bodyPr>
          <a:lstStyle>
            <a:lvl1pPr marL="0" indent="0" algn="l">
              <a:buNone/>
              <a:defRPr sz="6378">
                <a:solidFill>
                  <a:schemeClr val="tx1">
                    <a:lumMod val="50000"/>
                    <a:lumOff val="50000"/>
                  </a:schemeClr>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158227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341941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178987" y="4551684"/>
            <a:ext cx="3468155" cy="39210834"/>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59949" y="4551684"/>
            <a:ext cx="18407168" cy="392108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3489384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2756"/>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129833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59947" y="20166485"/>
            <a:ext cx="22491409" cy="13638471"/>
          </a:xfrm>
        </p:spPr>
        <p:txBody>
          <a:bodyPr anchor="b"/>
          <a:lstStyle>
            <a:lvl1pPr algn="l">
              <a:defRPr sz="14173" b="0" cap="none"/>
            </a:lvl1pPr>
          </a:lstStyle>
          <a:p>
            <a:r>
              <a:rPr lang="en-US"/>
              <a:t>Click to edit Master title style</a:t>
            </a:r>
            <a:endParaRPr lang="en-US" dirty="0"/>
          </a:p>
        </p:txBody>
      </p:sp>
      <p:sp>
        <p:nvSpPr>
          <p:cNvPr id="3" name="Text Placeholder 2"/>
          <p:cNvSpPr>
            <a:spLocks noGrp="1"/>
          </p:cNvSpPr>
          <p:nvPr>
            <p:ph type="body" idx="1"/>
          </p:nvPr>
        </p:nvSpPr>
        <p:spPr>
          <a:xfrm>
            <a:off x="2159947" y="33804945"/>
            <a:ext cx="22491409" cy="6424320"/>
          </a:xfrm>
        </p:spPr>
        <p:txBody>
          <a:bodyPr anchor="t"/>
          <a:lstStyle>
            <a:lvl1pPr marL="0" indent="0" algn="l">
              <a:buNone/>
              <a:defRPr sz="7086">
                <a:solidFill>
                  <a:schemeClr val="tx1"/>
                </a:solidFill>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41082D-1BD2-4A93-BFD9-2E413FB1434D}" type="datetimeFigureOut">
              <a:rPr lang="en-MY" smtClean="0"/>
              <a:t>24/10/2018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313162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952" y="4551680"/>
            <a:ext cx="22491406" cy="986197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59954" y="16132398"/>
            <a:ext cx="10941878" cy="28976431"/>
          </a:xfrm>
        </p:spPr>
        <p:txBody>
          <a:bodyPr>
            <a:normAutofit/>
          </a:bodyPr>
          <a:lstStyle>
            <a:lvl1pPr>
              <a:defRPr sz="6378"/>
            </a:lvl1pPr>
            <a:lvl2pPr>
              <a:defRPr sz="5669"/>
            </a:lvl2pPr>
            <a:lvl3pPr>
              <a:defRPr sz="4960"/>
            </a:lvl3pPr>
            <a:lvl4pPr>
              <a:defRPr sz="4252"/>
            </a:lvl4pPr>
            <a:lvl5pPr>
              <a:defRPr sz="4252"/>
            </a:lvl5pPr>
            <a:lvl6pPr>
              <a:defRPr sz="4252"/>
            </a:lvl6pPr>
            <a:lvl7pPr>
              <a:defRPr sz="4252"/>
            </a:lvl7pPr>
            <a:lvl8pPr>
              <a:defRPr sz="4252"/>
            </a:lvl8pPr>
            <a:lvl9pPr>
              <a:defRPr sz="425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709476" y="16132409"/>
            <a:ext cx="10941882" cy="28976438"/>
          </a:xfrm>
        </p:spPr>
        <p:txBody>
          <a:bodyPr>
            <a:normAutofit/>
          </a:bodyPr>
          <a:lstStyle>
            <a:lvl1pPr>
              <a:defRPr sz="6378"/>
            </a:lvl1pPr>
            <a:lvl2pPr>
              <a:defRPr sz="5669"/>
            </a:lvl2pPr>
            <a:lvl3pPr>
              <a:defRPr sz="4960"/>
            </a:lvl3pPr>
            <a:lvl4pPr>
              <a:defRPr sz="4252"/>
            </a:lvl4pPr>
            <a:lvl5pPr>
              <a:defRPr sz="4252"/>
            </a:lvl5pPr>
            <a:lvl6pPr>
              <a:defRPr sz="4252"/>
            </a:lvl6pPr>
            <a:lvl7pPr>
              <a:defRPr sz="4252"/>
            </a:lvl7pPr>
            <a:lvl8pPr>
              <a:defRPr sz="4252"/>
            </a:lvl8pPr>
            <a:lvl9pPr>
              <a:defRPr sz="425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41082D-1BD2-4A93-BFD9-2E413FB1434D}" type="datetimeFigureOut">
              <a:rPr lang="en-MY" smtClean="0"/>
              <a:t>24/10/2018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225077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59951" y="4551680"/>
            <a:ext cx="22491402" cy="986197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159949" y="16135340"/>
            <a:ext cx="10950959" cy="4302756"/>
          </a:xfrm>
        </p:spPr>
        <p:txBody>
          <a:bodyPr anchor="b">
            <a:noAutofit/>
          </a:bodyPr>
          <a:lstStyle>
            <a:lvl1pPr marL="0" indent="0">
              <a:buNone/>
              <a:defRPr sz="8504" b="0"/>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Edit Master text styles</a:t>
            </a:r>
          </a:p>
        </p:txBody>
      </p:sp>
      <p:sp>
        <p:nvSpPr>
          <p:cNvPr id="4" name="Content Placeholder 3"/>
          <p:cNvSpPr>
            <a:spLocks noGrp="1"/>
          </p:cNvSpPr>
          <p:nvPr>
            <p:ph sz="half" idx="2"/>
          </p:nvPr>
        </p:nvSpPr>
        <p:spPr>
          <a:xfrm>
            <a:off x="2159949" y="20438107"/>
            <a:ext cx="10950959" cy="2467074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700392" y="16135340"/>
            <a:ext cx="10950959" cy="4302756"/>
          </a:xfrm>
        </p:spPr>
        <p:txBody>
          <a:bodyPr anchor="b">
            <a:noAutofit/>
          </a:bodyPr>
          <a:lstStyle>
            <a:lvl1pPr marL="0" indent="0">
              <a:buNone/>
              <a:defRPr sz="8504" b="0"/>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Edit Master text styles</a:t>
            </a:r>
          </a:p>
        </p:txBody>
      </p:sp>
      <p:sp>
        <p:nvSpPr>
          <p:cNvPr id="6" name="Content Placeholder 5"/>
          <p:cNvSpPr>
            <a:spLocks noGrp="1"/>
          </p:cNvSpPr>
          <p:nvPr>
            <p:ph sz="quarter" idx="4"/>
          </p:nvPr>
        </p:nvSpPr>
        <p:spPr>
          <a:xfrm>
            <a:off x="13700392" y="20438107"/>
            <a:ext cx="10950959" cy="2467074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41082D-1BD2-4A93-BFD9-2E413FB1434D}" type="datetimeFigureOut">
              <a:rPr lang="en-MY" smtClean="0"/>
              <a:t>24/10/2018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197634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59949" y="4551680"/>
            <a:ext cx="22491406" cy="986197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41082D-1BD2-4A93-BFD9-2E413FB1434D}" type="datetimeFigureOut">
              <a:rPr lang="en-MY" smtClean="0"/>
              <a:t>24/10/2018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372916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1082D-1BD2-4A93-BFD9-2E413FB1434D}" type="datetimeFigureOut">
              <a:rPr lang="en-MY" smtClean="0"/>
              <a:t>24/10/2018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291525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9949" y="11189577"/>
            <a:ext cx="9886254" cy="9545879"/>
          </a:xfrm>
        </p:spPr>
        <p:txBody>
          <a:bodyPr anchor="b">
            <a:normAutofit/>
          </a:bodyPr>
          <a:lstStyle>
            <a:lvl1pPr>
              <a:defRPr sz="7086"/>
            </a:lvl1pPr>
          </a:lstStyle>
          <a:p>
            <a:r>
              <a:rPr lang="en-US"/>
              <a:t>Click to edit Master title style</a:t>
            </a:r>
            <a:endParaRPr lang="en-US" dirty="0"/>
          </a:p>
        </p:txBody>
      </p:sp>
      <p:sp>
        <p:nvSpPr>
          <p:cNvPr id="3" name="Content Placeholder 2"/>
          <p:cNvSpPr>
            <a:spLocks noGrp="1"/>
          </p:cNvSpPr>
          <p:nvPr>
            <p:ph idx="1"/>
          </p:nvPr>
        </p:nvSpPr>
        <p:spPr>
          <a:xfrm>
            <a:off x="12653848" y="3844777"/>
            <a:ext cx="11997505" cy="412640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59949" y="20735452"/>
            <a:ext cx="9886254" cy="19297219"/>
          </a:xfrm>
        </p:spPr>
        <p:txBody>
          <a:bodyPr>
            <a:normAutofit/>
          </a:bodyPr>
          <a:lstStyle>
            <a:lvl1pPr marL="0" indent="0">
              <a:buNone/>
              <a:defRPr sz="4960"/>
            </a:lvl1pPr>
            <a:lvl2pPr marL="1214963" indent="0">
              <a:buNone/>
              <a:defRPr sz="3720"/>
            </a:lvl2pPr>
            <a:lvl3pPr marL="2429927" indent="0">
              <a:buNone/>
              <a:defRPr sz="3189"/>
            </a:lvl3pPr>
            <a:lvl4pPr marL="3644890" indent="0">
              <a:buNone/>
              <a:defRPr sz="2657"/>
            </a:lvl4pPr>
            <a:lvl5pPr marL="4859853" indent="0">
              <a:buNone/>
              <a:defRPr sz="2657"/>
            </a:lvl5pPr>
            <a:lvl6pPr marL="6074816" indent="0">
              <a:buNone/>
              <a:defRPr sz="2657"/>
            </a:lvl6pPr>
            <a:lvl7pPr marL="7289780" indent="0">
              <a:buNone/>
              <a:defRPr sz="2657"/>
            </a:lvl7pPr>
            <a:lvl8pPr marL="8504743" indent="0">
              <a:buNone/>
              <a:defRPr sz="2657"/>
            </a:lvl8pPr>
            <a:lvl9pPr marL="9719706" indent="0">
              <a:buNone/>
              <a:defRPr sz="2657"/>
            </a:lvl9pPr>
          </a:lstStyle>
          <a:p>
            <a:pPr lvl="0"/>
            <a:r>
              <a:rPr lang="en-US"/>
              <a:t>Edit Master text styles</a:t>
            </a:r>
          </a:p>
        </p:txBody>
      </p:sp>
      <p:sp>
        <p:nvSpPr>
          <p:cNvPr id="5" name="Date Placeholder 4"/>
          <p:cNvSpPr>
            <a:spLocks noGrp="1"/>
          </p:cNvSpPr>
          <p:nvPr>
            <p:ph type="dt" sz="half" idx="10"/>
          </p:nvPr>
        </p:nvSpPr>
        <p:spPr/>
        <p:txBody>
          <a:bodyPr/>
          <a:lstStyle/>
          <a:p>
            <a:fld id="{9241082D-1BD2-4A93-BFD9-2E413FB1434D}" type="datetimeFigureOut">
              <a:rPr lang="en-MY" smtClean="0"/>
              <a:t>24/10/2018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284204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9949" y="35844480"/>
            <a:ext cx="22491406" cy="4231644"/>
          </a:xfrm>
        </p:spPr>
        <p:txBody>
          <a:bodyPr anchor="b">
            <a:normAutofit/>
          </a:bodyPr>
          <a:lstStyle>
            <a:lvl1pPr algn="l">
              <a:defRPr sz="850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59949" y="4551680"/>
            <a:ext cx="22491406" cy="28714694"/>
          </a:xfrm>
        </p:spPr>
        <p:txBody>
          <a:bodyPr anchor="t">
            <a:normAutofit/>
          </a:bodyPr>
          <a:lstStyle>
            <a:lvl1pPr marL="0" indent="0" algn="ctr">
              <a:buNone/>
              <a:defRPr sz="5669"/>
            </a:lvl1pPr>
            <a:lvl2pPr marL="1619951" indent="0">
              <a:buNone/>
              <a:defRPr sz="5669"/>
            </a:lvl2pPr>
            <a:lvl3pPr marL="3239902" indent="0">
              <a:buNone/>
              <a:defRPr sz="5669"/>
            </a:lvl3pPr>
            <a:lvl4pPr marL="4859853" indent="0">
              <a:buNone/>
              <a:defRPr sz="5669"/>
            </a:lvl4pPr>
            <a:lvl5pPr marL="6479804" indent="0">
              <a:buNone/>
              <a:defRPr sz="5669"/>
            </a:lvl5pPr>
            <a:lvl6pPr marL="8099755" indent="0">
              <a:buNone/>
              <a:defRPr sz="5669"/>
            </a:lvl6pPr>
            <a:lvl7pPr marL="9719706" indent="0">
              <a:buNone/>
              <a:defRPr sz="5669"/>
            </a:lvl7pPr>
            <a:lvl8pPr marL="11339657" indent="0">
              <a:buNone/>
              <a:defRPr sz="5669"/>
            </a:lvl8pPr>
            <a:lvl9pPr marL="12959608" indent="0">
              <a:buNone/>
              <a:defRPr sz="5669"/>
            </a:lvl9pPr>
          </a:lstStyle>
          <a:p>
            <a:r>
              <a:rPr lang="en-US"/>
              <a:t>Click icon to add picture</a:t>
            </a:r>
            <a:endParaRPr lang="en-US" dirty="0"/>
          </a:p>
        </p:txBody>
      </p:sp>
      <p:sp>
        <p:nvSpPr>
          <p:cNvPr id="4" name="Text Placeholder 3"/>
          <p:cNvSpPr>
            <a:spLocks noGrp="1"/>
          </p:cNvSpPr>
          <p:nvPr>
            <p:ph type="body" sz="half" idx="2"/>
          </p:nvPr>
        </p:nvSpPr>
        <p:spPr>
          <a:xfrm>
            <a:off x="2159949" y="40076124"/>
            <a:ext cx="22491406" cy="5032713"/>
          </a:xfrm>
        </p:spPr>
        <p:txBody>
          <a:bodyPr>
            <a:normAutofit/>
          </a:bodyPr>
          <a:lstStyle>
            <a:lvl1pPr marL="0" indent="0">
              <a:buNone/>
              <a:defRPr sz="4252"/>
            </a:lvl1pPr>
            <a:lvl2pPr marL="1619951" indent="0">
              <a:buNone/>
              <a:defRPr sz="4252"/>
            </a:lvl2pPr>
            <a:lvl3pPr marL="3239902" indent="0">
              <a:buNone/>
              <a:defRPr sz="3543"/>
            </a:lvl3pPr>
            <a:lvl4pPr marL="4859853" indent="0">
              <a:buNone/>
              <a:defRPr sz="3189"/>
            </a:lvl4pPr>
            <a:lvl5pPr marL="6479804" indent="0">
              <a:buNone/>
              <a:defRPr sz="3189"/>
            </a:lvl5pPr>
            <a:lvl6pPr marL="8099755" indent="0">
              <a:buNone/>
              <a:defRPr sz="3189"/>
            </a:lvl6pPr>
            <a:lvl7pPr marL="9719706" indent="0">
              <a:buNone/>
              <a:defRPr sz="3189"/>
            </a:lvl7pPr>
            <a:lvl8pPr marL="11339657" indent="0">
              <a:buNone/>
              <a:defRPr sz="3189"/>
            </a:lvl8pPr>
            <a:lvl9pPr marL="12959608" indent="0">
              <a:buNone/>
              <a:defRPr sz="3189"/>
            </a:lvl9pPr>
          </a:lstStyle>
          <a:p>
            <a:pPr lvl="0"/>
            <a:r>
              <a:rPr lang="en-US"/>
              <a:t>Edit Master text styles</a:t>
            </a:r>
          </a:p>
        </p:txBody>
      </p:sp>
      <p:sp>
        <p:nvSpPr>
          <p:cNvPr id="5" name="Date Placeholder 4"/>
          <p:cNvSpPr>
            <a:spLocks noGrp="1"/>
          </p:cNvSpPr>
          <p:nvPr>
            <p:ph type="dt" sz="half" idx="10"/>
          </p:nvPr>
        </p:nvSpPr>
        <p:spPr/>
        <p:txBody>
          <a:bodyPr/>
          <a:lstStyle/>
          <a:p>
            <a:fld id="{9241082D-1BD2-4A93-BFD9-2E413FB1434D}" type="datetimeFigureOut">
              <a:rPr lang="en-MY" smtClean="0"/>
              <a:t>24/10/2018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14191B7-BAE9-43DF-AA74-1D593B2EC1FB}" type="slidenum">
              <a:rPr lang="en-MY" smtClean="0"/>
              <a:t>‹#›</a:t>
            </a:fld>
            <a:endParaRPr lang="en-MY"/>
          </a:p>
        </p:txBody>
      </p:sp>
    </p:spTree>
    <p:extLst>
      <p:ext uri="{BB962C8B-B14F-4D97-AF65-F5344CB8AC3E}">
        <p14:creationId xmlns:p14="http://schemas.microsoft.com/office/powerpoint/2010/main" val="261170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29999" y="-63224"/>
            <a:ext cx="32490721" cy="51332848"/>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159951" y="4551680"/>
            <a:ext cx="22491402" cy="986197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59949" y="16132409"/>
            <a:ext cx="22491406" cy="28976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152068" y="45108847"/>
            <a:ext cx="2424036" cy="2726267"/>
          </a:xfrm>
          <a:prstGeom prst="rect">
            <a:avLst/>
          </a:prstGeom>
        </p:spPr>
        <p:txBody>
          <a:bodyPr vert="horz" lIns="91440" tIns="45720" rIns="91440" bIns="45720" rtlCol="0" anchor="ctr"/>
          <a:lstStyle>
            <a:lvl1pPr algn="r">
              <a:defRPr sz="3189">
                <a:solidFill>
                  <a:schemeClr val="tx1">
                    <a:tint val="75000"/>
                  </a:schemeClr>
                </a:solidFill>
              </a:defRPr>
            </a:lvl1pPr>
          </a:lstStyle>
          <a:p>
            <a:fld id="{9241082D-1BD2-4A93-BFD9-2E413FB1434D}" type="datetimeFigureOut">
              <a:rPr lang="en-MY" smtClean="0"/>
              <a:t>24/10/2018</a:t>
            </a:fld>
            <a:endParaRPr lang="en-MY"/>
          </a:p>
        </p:txBody>
      </p:sp>
      <p:sp>
        <p:nvSpPr>
          <p:cNvPr id="5" name="Footer Placeholder 4"/>
          <p:cNvSpPr>
            <a:spLocks noGrp="1"/>
          </p:cNvSpPr>
          <p:nvPr>
            <p:ph type="ftr" sz="quarter" idx="3"/>
          </p:nvPr>
        </p:nvSpPr>
        <p:spPr>
          <a:xfrm>
            <a:off x="2159951" y="45108847"/>
            <a:ext cx="16380253" cy="2726267"/>
          </a:xfrm>
          <a:prstGeom prst="rect">
            <a:avLst/>
          </a:prstGeom>
        </p:spPr>
        <p:txBody>
          <a:bodyPr vert="horz" lIns="91440" tIns="45720" rIns="91440" bIns="45720" rtlCol="0" anchor="ctr"/>
          <a:lstStyle>
            <a:lvl1pPr algn="l">
              <a:defRPr sz="3189">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22834964" y="45108847"/>
            <a:ext cx="1816394" cy="2726267"/>
          </a:xfrm>
          <a:prstGeom prst="rect">
            <a:avLst/>
          </a:prstGeom>
        </p:spPr>
        <p:txBody>
          <a:bodyPr vert="horz" lIns="91440" tIns="45720" rIns="91440" bIns="45720" rtlCol="0" anchor="ctr"/>
          <a:lstStyle>
            <a:lvl1pPr algn="r">
              <a:defRPr sz="3189">
                <a:solidFill>
                  <a:schemeClr val="accent1"/>
                </a:solidFill>
              </a:defRPr>
            </a:lvl1pPr>
          </a:lstStyle>
          <a:p>
            <a:fld id="{514191B7-BAE9-43DF-AA74-1D593B2EC1FB}" type="slidenum">
              <a:rPr lang="en-MY" smtClean="0"/>
              <a:t>‹#›</a:t>
            </a:fld>
            <a:endParaRPr lang="en-MY"/>
          </a:p>
        </p:txBody>
      </p:sp>
    </p:spTree>
    <p:extLst>
      <p:ext uri="{BB962C8B-B14F-4D97-AF65-F5344CB8AC3E}">
        <p14:creationId xmlns:p14="http://schemas.microsoft.com/office/powerpoint/2010/main" val="113734415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1619951" rtl="0" eaLnBrk="1" latinLnBrk="0" hangingPunct="1">
        <a:spcBef>
          <a:spcPct val="0"/>
        </a:spcBef>
        <a:buNone/>
        <a:defRPr sz="12756"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14963" indent="-1214963" algn="l" defTabSz="1619951" rtl="0" eaLnBrk="1" latinLnBrk="0" hangingPunct="1">
        <a:spcBef>
          <a:spcPts val="3543"/>
        </a:spcBef>
        <a:spcAft>
          <a:spcPts val="0"/>
        </a:spcAft>
        <a:buClr>
          <a:schemeClr val="accent1"/>
        </a:buClr>
        <a:buSzPct val="80000"/>
        <a:buFont typeface="Wingdings 3" charset="2"/>
        <a:buChar char=""/>
        <a:defRPr sz="6378" kern="1200">
          <a:solidFill>
            <a:schemeClr val="tx1">
              <a:lumMod val="75000"/>
              <a:lumOff val="25000"/>
            </a:schemeClr>
          </a:solidFill>
          <a:latin typeface="+mn-lt"/>
          <a:ea typeface="+mn-ea"/>
          <a:cs typeface="+mn-cs"/>
        </a:defRPr>
      </a:lvl1pPr>
      <a:lvl2pPr marL="2632420" indent="-1012469" algn="l" defTabSz="1619951" rtl="0" eaLnBrk="1" latinLnBrk="0" hangingPunct="1">
        <a:spcBef>
          <a:spcPts val="3543"/>
        </a:spcBef>
        <a:spcAft>
          <a:spcPts val="0"/>
        </a:spcAft>
        <a:buClr>
          <a:schemeClr val="accent1"/>
        </a:buClr>
        <a:buSzPct val="80000"/>
        <a:buFont typeface="Wingdings 3" charset="2"/>
        <a:buChar char=""/>
        <a:defRPr sz="5669" kern="1200">
          <a:solidFill>
            <a:schemeClr val="tx1">
              <a:lumMod val="75000"/>
              <a:lumOff val="25000"/>
            </a:schemeClr>
          </a:solidFill>
          <a:latin typeface="+mn-lt"/>
          <a:ea typeface="+mn-ea"/>
          <a:cs typeface="+mn-cs"/>
        </a:defRPr>
      </a:lvl2pPr>
      <a:lvl3pPr marL="4049878" indent="-809976" algn="l" defTabSz="1619951" rtl="0" eaLnBrk="1" latinLnBrk="0" hangingPunct="1">
        <a:spcBef>
          <a:spcPts val="3543"/>
        </a:spcBef>
        <a:spcAft>
          <a:spcPts val="0"/>
        </a:spcAft>
        <a:buClr>
          <a:schemeClr val="accent1"/>
        </a:buClr>
        <a:buSzPct val="80000"/>
        <a:buFont typeface="Wingdings 3" charset="2"/>
        <a:buChar char=""/>
        <a:defRPr sz="4960" kern="1200">
          <a:solidFill>
            <a:schemeClr val="tx1">
              <a:lumMod val="75000"/>
              <a:lumOff val="25000"/>
            </a:schemeClr>
          </a:solidFill>
          <a:latin typeface="+mn-lt"/>
          <a:ea typeface="+mn-ea"/>
          <a:cs typeface="+mn-cs"/>
        </a:defRPr>
      </a:lvl3pPr>
      <a:lvl4pPr marL="5669829" indent="-809976" algn="l" defTabSz="1619951" rtl="0" eaLnBrk="1" latinLnBrk="0" hangingPunct="1">
        <a:spcBef>
          <a:spcPts val="3543"/>
        </a:spcBef>
        <a:spcAft>
          <a:spcPts val="0"/>
        </a:spcAft>
        <a:buClr>
          <a:schemeClr val="accent1"/>
        </a:buClr>
        <a:buSzPct val="80000"/>
        <a:buFont typeface="Wingdings 3" charset="2"/>
        <a:buChar char=""/>
        <a:defRPr sz="4252" kern="1200">
          <a:solidFill>
            <a:schemeClr val="tx1">
              <a:lumMod val="75000"/>
              <a:lumOff val="25000"/>
            </a:schemeClr>
          </a:solidFill>
          <a:latin typeface="+mn-lt"/>
          <a:ea typeface="+mn-ea"/>
          <a:cs typeface="+mn-cs"/>
        </a:defRPr>
      </a:lvl4pPr>
      <a:lvl5pPr marL="7289780" indent="-809976" algn="l" defTabSz="1619951" rtl="0" eaLnBrk="1" latinLnBrk="0" hangingPunct="1">
        <a:spcBef>
          <a:spcPts val="3543"/>
        </a:spcBef>
        <a:spcAft>
          <a:spcPts val="0"/>
        </a:spcAft>
        <a:buClr>
          <a:schemeClr val="accent1"/>
        </a:buClr>
        <a:buSzPct val="80000"/>
        <a:buFont typeface="Wingdings 3" charset="2"/>
        <a:buChar char=""/>
        <a:defRPr sz="4252" kern="1200">
          <a:solidFill>
            <a:schemeClr val="tx1">
              <a:lumMod val="75000"/>
              <a:lumOff val="25000"/>
            </a:schemeClr>
          </a:solidFill>
          <a:latin typeface="+mn-lt"/>
          <a:ea typeface="+mn-ea"/>
          <a:cs typeface="+mn-cs"/>
        </a:defRPr>
      </a:lvl5pPr>
      <a:lvl6pPr marL="8909731" indent="-809976" algn="l" defTabSz="1619951" rtl="0" eaLnBrk="1" latinLnBrk="0" hangingPunct="1">
        <a:spcBef>
          <a:spcPts val="3543"/>
        </a:spcBef>
        <a:spcAft>
          <a:spcPts val="0"/>
        </a:spcAft>
        <a:buClr>
          <a:schemeClr val="accent1"/>
        </a:buClr>
        <a:buSzPct val="80000"/>
        <a:buFont typeface="Wingdings 3" charset="2"/>
        <a:buChar char=""/>
        <a:defRPr sz="4252" kern="1200">
          <a:solidFill>
            <a:schemeClr val="tx1">
              <a:lumMod val="75000"/>
              <a:lumOff val="25000"/>
            </a:schemeClr>
          </a:solidFill>
          <a:latin typeface="+mn-lt"/>
          <a:ea typeface="+mn-ea"/>
          <a:cs typeface="+mn-cs"/>
        </a:defRPr>
      </a:lvl6pPr>
      <a:lvl7pPr marL="10529682" indent="-809976" algn="l" defTabSz="1619951" rtl="0" eaLnBrk="1" latinLnBrk="0" hangingPunct="1">
        <a:spcBef>
          <a:spcPts val="3543"/>
        </a:spcBef>
        <a:spcAft>
          <a:spcPts val="0"/>
        </a:spcAft>
        <a:buClr>
          <a:schemeClr val="accent1"/>
        </a:buClr>
        <a:buSzPct val="80000"/>
        <a:buFont typeface="Wingdings 3" charset="2"/>
        <a:buChar char=""/>
        <a:defRPr sz="4252" kern="1200">
          <a:solidFill>
            <a:schemeClr val="tx1">
              <a:lumMod val="75000"/>
              <a:lumOff val="25000"/>
            </a:schemeClr>
          </a:solidFill>
          <a:latin typeface="+mn-lt"/>
          <a:ea typeface="+mn-ea"/>
          <a:cs typeface="+mn-cs"/>
        </a:defRPr>
      </a:lvl7pPr>
      <a:lvl8pPr marL="12149633" indent="-809976" algn="l" defTabSz="1619951" rtl="0" eaLnBrk="1" latinLnBrk="0" hangingPunct="1">
        <a:spcBef>
          <a:spcPts val="3543"/>
        </a:spcBef>
        <a:spcAft>
          <a:spcPts val="0"/>
        </a:spcAft>
        <a:buClr>
          <a:schemeClr val="accent1"/>
        </a:buClr>
        <a:buSzPct val="80000"/>
        <a:buFont typeface="Wingdings 3" charset="2"/>
        <a:buChar char=""/>
        <a:defRPr sz="4252" kern="1200">
          <a:solidFill>
            <a:schemeClr val="tx1">
              <a:lumMod val="75000"/>
              <a:lumOff val="25000"/>
            </a:schemeClr>
          </a:solidFill>
          <a:latin typeface="+mn-lt"/>
          <a:ea typeface="+mn-ea"/>
          <a:cs typeface="+mn-cs"/>
        </a:defRPr>
      </a:lvl8pPr>
      <a:lvl9pPr marL="13769584" indent="-809976" algn="l" defTabSz="1619951" rtl="0" eaLnBrk="1" latinLnBrk="0" hangingPunct="1">
        <a:spcBef>
          <a:spcPts val="3543"/>
        </a:spcBef>
        <a:spcAft>
          <a:spcPts val="0"/>
        </a:spcAft>
        <a:buClr>
          <a:schemeClr val="accent1"/>
        </a:buClr>
        <a:buSzPct val="80000"/>
        <a:buFont typeface="Wingdings 3" charset="2"/>
        <a:buChar char=""/>
        <a:defRPr sz="4252" kern="1200">
          <a:solidFill>
            <a:schemeClr val="tx1">
              <a:lumMod val="75000"/>
              <a:lumOff val="25000"/>
            </a:schemeClr>
          </a:solidFill>
          <a:latin typeface="+mn-lt"/>
          <a:ea typeface="+mn-ea"/>
          <a:cs typeface="+mn-cs"/>
        </a:defRPr>
      </a:lvl9pPr>
    </p:bodyStyle>
    <p:otherStyle>
      <a:defPPr>
        <a:defRPr lang="en-US"/>
      </a:defPPr>
      <a:lvl1pPr marL="0" algn="l" defTabSz="1619951" rtl="0" eaLnBrk="1" latinLnBrk="0" hangingPunct="1">
        <a:defRPr sz="6378" kern="1200">
          <a:solidFill>
            <a:schemeClr val="tx1"/>
          </a:solidFill>
          <a:latin typeface="+mn-lt"/>
          <a:ea typeface="+mn-ea"/>
          <a:cs typeface="+mn-cs"/>
        </a:defRPr>
      </a:lvl1pPr>
      <a:lvl2pPr marL="1619951" algn="l" defTabSz="1619951" rtl="0" eaLnBrk="1" latinLnBrk="0" hangingPunct="1">
        <a:defRPr sz="6378" kern="1200">
          <a:solidFill>
            <a:schemeClr val="tx1"/>
          </a:solidFill>
          <a:latin typeface="+mn-lt"/>
          <a:ea typeface="+mn-ea"/>
          <a:cs typeface="+mn-cs"/>
        </a:defRPr>
      </a:lvl2pPr>
      <a:lvl3pPr marL="3239902" algn="l" defTabSz="1619951" rtl="0" eaLnBrk="1" latinLnBrk="0" hangingPunct="1">
        <a:defRPr sz="6378" kern="1200">
          <a:solidFill>
            <a:schemeClr val="tx1"/>
          </a:solidFill>
          <a:latin typeface="+mn-lt"/>
          <a:ea typeface="+mn-ea"/>
          <a:cs typeface="+mn-cs"/>
        </a:defRPr>
      </a:lvl3pPr>
      <a:lvl4pPr marL="4859853" algn="l" defTabSz="1619951" rtl="0" eaLnBrk="1" latinLnBrk="0" hangingPunct="1">
        <a:defRPr sz="6378" kern="1200">
          <a:solidFill>
            <a:schemeClr val="tx1"/>
          </a:solidFill>
          <a:latin typeface="+mn-lt"/>
          <a:ea typeface="+mn-ea"/>
          <a:cs typeface="+mn-cs"/>
        </a:defRPr>
      </a:lvl4pPr>
      <a:lvl5pPr marL="6479804" algn="l" defTabSz="1619951" rtl="0" eaLnBrk="1" latinLnBrk="0" hangingPunct="1">
        <a:defRPr sz="6378" kern="1200">
          <a:solidFill>
            <a:schemeClr val="tx1"/>
          </a:solidFill>
          <a:latin typeface="+mn-lt"/>
          <a:ea typeface="+mn-ea"/>
          <a:cs typeface="+mn-cs"/>
        </a:defRPr>
      </a:lvl5pPr>
      <a:lvl6pPr marL="8099755" algn="l" defTabSz="1619951" rtl="0" eaLnBrk="1" latinLnBrk="0" hangingPunct="1">
        <a:defRPr sz="6378" kern="1200">
          <a:solidFill>
            <a:schemeClr val="tx1"/>
          </a:solidFill>
          <a:latin typeface="+mn-lt"/>
          <a:ea typeface="+mn-ea"/>
          <a:cs typeface="+mn-cs"/>
        </a:defRPr>
      </a:lvl6pPr>
      <a:lvl7pPr marL="9719706" algn="l" defTabSz="1619951" rtl="0" eaLnBrk="1" latinLnBrk="0" hangingPunct="1">
        <a:defRPr sz="6378" kern="1200">
          <a:solidFill>
            <a:schemeClr val="tx1"/>
          </a:solidFill>
          <a:latin typeface="+mn-lt"/>
          <a:ea typeface="+mn-ea"/>
          <a:cs typeface="+mn-cs"/>
        </a:defRPr>
      </a:lvl7pPr>
      <a:lvl8pPr marL="11339657" algn="l" defTabSz="1619951" rtl="0" eaLnBrk="1" latinLnBrk="0" hangingPunct="1">
        <a:defRPr sz="6378" kern="1200">
          <a:solidFill>
            <a:schemeClr val="tx1"/>
          </a:solidFill>
          <a:latin typeface="+mn-lt"/>
          <a:ea typeface="+mn-ea"/>
          <a:cs typeface="+mn-cs"/>
        </a:defRPr>
      </a:lvl8pPr>
      <a:lvl9pPr marL="12959608" algn="l" defTabSz="1619951"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7B7F68-B0DF-44E8-8591-38C2525C6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26" y="465220"/>
            <a:ext cx="6552832" cy="450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a:extLst>
              <a:ext uri="{FF2B5EF4-FFF2-40B4-BE49-F238E27FC236}">
                <a16:creationId xmlns:a16="http://schemas.microsoft.com/office/drawing/2014/main" id="{AEA24356-AB1A-4A01-BB86-58E6AFE41A1B}"/>
              </a:ext>
            </a:extLst>
          </p:cNvPr>
          <p:cNvSpPr txBox="1"/>
          <p:nvPr/>
        </p:nvSpPr>
        <p:spPr>
          <a:xfrm>
            <a:off x="505326" y="4971466"/>
            <a:ext cx="6552832" cy="707886"/>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defPPr>
              <a:defRPr lang="en-US"/>
            </a:defPPr>
            <a:lvl1pPr algn="l" rtl="0" eaLnBrk="0" fontAlgn="base" hangingPunct="0">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GillSans"/>
              </a:defRPr>
            </a:lvl1pPr>
            <a:lvl2pPr marL="457200" algn="l" rtl="0" eaLnBrk="0" fontAlgn="base" hangingPunct="0">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GillSans"/>
              </a:defRPr>
            </a:lvl2pPr>
            <a:lvl3pPr marL="914400" algn="l" rtl="0" eaLnBrk="0" fontAlgn="base" hangingPunct="0">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GillSans"/>
              </a:defRPr>
            </a:lvl3pPr>
            <a:lvl4pPr marL="1371600" algn="l" rtl="0" eaLnBrk="0" fontAlgn="base" hangingPunct="0">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GillSans"/>
              </a:defRPr>
            </a:lvl4pPr>
            <a:lvl5pPr marL="1828800" algn="l" rtl="0" eaLnBrk="0" fontAlgn="base" hangingPunct="0">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GillSans"/>
              </a:defRPr>
            </a:lvl5pPr>
            <a:lvl6pPr marL="2286000" algn="l" defTabSz="914400" rtl="0" eaLnBrk="1" latinLnBrk="0" hangingPunct="1">
              <a:defRPr sz="3200" kern="1200">
                <a:solidFill>
                  <a:srgbClr val="000000"/>
                </a:solidFill>
                <a:latin typeface="Arial" panose="020B0604020202020204" pitchFamily="34" charset="0"/>
                <a:ea typeface="+mn-ea"/>
                <a:cs typeface="Arial" panose="020B0604020202020204" pitchFamily="34" charset="0"/>
                <a:sym typeface="GillSans"/>
              </a:defRPr>
            </a:lvl6pPr>
            <a:lvl7pPr marL="2743200" algn="l" defTabSz="914400" rtl="0" eaLnBrk="1" latinLnBrk="0" hangingPunct="1">
              <a:defRPr sz="3200" kern="1200">
                <a:solidFill>
                  <a:srgbClr val="000000"/>
                </a:solidFill>
                <a:latin typeface="Arial" panose="020B0604020202020204" pitchFamily="34" charset="0"/>
                <a:ea typeface="+mn-ea"/>
                <a:cs typeface="Arial" panose="020B0604020202020204" pitchFamily="34" charset="0"/>
                <a:sym typeface="GillSans"/>
              </a:defRPr>
            </a:lvl7pPr>
            <a:lvl8pPr marL="3200400" algn="l" defTabSz="914400" rtl="0" eaLnBrk="1" latinLnBrk="0" hangingPunct="1">
              <a:defRPr sz="3200" kern="1200">
                <a:solidFill>
                  <a:srgbClr val="000000"/>
                </a:solidFill>
                <a:latin typeface="Arial" panose="020B0604020202020204" pitchFamily="34" charset="0"/>
                <a:ea typeface="+mn-ea"/>
                <a:cs typeface="Arial" panose="020B0604020202020204" pitchFamily="34" charset="0"/>
                <a:sym typeface="GillSans"/>
              </a:defRPr>
            </a:lvl8pPr>
            <a:lvl9pPr marL="3657600" algn="l" defTabSz="914400" rtl="0" eaLnBrk="1" latinLnBrk="0" hangingPunct="1">
              <a:defRPr sz="3200" kern="1200">
                <a:solidFill>
                  <a:srgbClr val="000000"/>
                </a:solidFill>
                <a:latin typeface="Arial" panose="020B0604020202020204" pitchFamily="34" charset="0"/>
                <a:ea typeface="+mn-ea"/>
                <a:cs typeface="Arial" panose="020B0604020202020204" pitchFamily="34" charset="0"/>
                <a:sym typeface="GillSans"/>
              </a:defRPr>
            </a:lvl9pPr>
          </a:lstStyle>
          <a:p>
            <a:pPr algn="ctr" eaLnBrk="1" hangingPunct="1">
              <a:defRPr/>
            </a:pPr>
            <a:r>
              <a:rPr lang="en-US" sz="4000" dirty="0">
                <a:latin typeface="Arial" charset="0"/>
                <a:cs typeface="+mn-cs"/>
                <a:sym typeface="GillSans" charset="0"/>
              </a:rPr>
              <a:t>1</a:t>
            </a:r>
            <a:endParaRPr lang="ms-MY" sz="4000" dirty="0">
              <a:latin typeface="Arial" charset="0"/>
              <a:cs typeface="+mn-cs"/>
              <a:sym typeface="GillSans" charset="0"/>
            </a:endParaRPr>
          </a:p>
        </p:txBody>
      </p:sp>
      <p:cxnSp>
        <p:nvCxnSpPr>
          <p:cNvPr id="11" name="Straight Connector 2">
            <a:extLst>
              <a:ext uri="{FF2B5EF4-FFF2-40B4-BE49-F238E27FC236}">
                <a16:creationId xmlns:a16="http://schemas.microsoft.com/office/drawing/2014/main" id="{91895CCB-5CF4-4FA6-8367-4FE2BC0A1044}"/>
              </a:ext>
            </a:extLst>
          </p:cNvPr>
          <p:cNvCxnSpPr>
            <a:cxnSpLocks noChangeShapeType="1"/>
          </p:cNvCxnSpPr>
          <p:nvPr/>
        </p:nvCxnSpPr>
        <p:spPr bwMode="auto">
          <a:xfrm flipV="1">
            <a:off x="728871" y="6376737"/>
            <a:ext cx="30986371" cy="2000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DCE797A6-8F94-439A-9979-A8701E0D92AA}"/>
              </a:ext>
            </a:extLst>
          </p:cNvPr>
          <p:cNvSpPr txBox="1"/>
          <p:nvPr/>
        </p:nvSpPr>
        <p:spPr>
          <a:xfrm>
            <a:off x="7363326" y="465220"/>
            <a:ext cx="17060779" cy="2308324"/>
          </a:xfrm>
          <a:prstGeom prst="rect">
            <a:avLst/>
          </a:prstGeom>
          <a:noFill/>
        </p:spPr>
        <p:txBody>
          <a:bodyPr wrap="square" rtlCol="0">
            <a:spAutoFit/>
          </a:bodyPr>
          <a:lstStyle/>
          <a:p>
            <a:pPr algn="ctr"/>
            <a:r>
              <a:rPr lang="en-MY" sz="7200" dirty="0"/>
              <a:t>A Rare Manifestation of Breast Cancer; Carcinoma </a:t>
            </a:r>
            <a:r>
              <a:rPr lang="en-MY" sz="7200" dirty="0" err="1"/>
              <a:t>En</a:t>
            </a:r>
            <a:r>
              <a:rPr lang="en-MY" sz="7200" dirty="0"/>
              <a:t> </a:t>
            </a:r>
            <a:r>
              <a:rPr lang="en-MY" sz="7200" dirty="0" err="1"/>
              <a:t>Cuirasse</a:t>
            </a:r>
            <a:endParaRPr lang="en-MY" sz="7200" dirty="0"/>
          </a:p>
        </p:txBody>
      </p:sp>
      <p:sp>
        <p:nvSpPr>
          <p:cNvPr id="13" name="TextBox 12">
            <a:extLst>
              <a:ext uri="{FF2B5EF4-FFF2-40B4-BE49-F238E27FC236}">
                <a16:creationId xmlns:a16="http://schemas.microsoft.com/office/drawing/2014/main" id="{762A7D14-72F1-4028-87CA-774403CCFFCA}"/>
              </a:ext>
            </a:extLst>
          </p:cNvPr>
          <p:cNvSpPr txBox="1"/>
          <p:nvPr/>
        </p:nvSpPr>
        <p:spPr>
          <a:xfrm>
            <a:off x="7363326" y="3536745"/>
            <a:ext cx="17421726" cy="2554545"/>
          </a:xfrm>
          <a:prstGeom prst="rect">
            <a:avLst/>
          </a:prstGeom>
          <a:noFill/>
        </p:spPr>
        <p:txBody>
          <a:bodyPr wrap="square" rtlCol="0">
            <a:spAutoFit/>
          </a:bodyPr>
          <a:lstStyle/>
          <a:p>
            <a:pPr algn="ctr"/>
            <a:r>
              <a:rPr lang="en-MY" sz="4000" b="1" u="sng" dirty="0"/>
              <a:t>Karthik K.</a:t>
            </a:r>
            <a:r>
              <a:rPr lang="en-MY" sz="4000" dirty="0"/>
              <a:t>, AK Siti </a:t>
            </a:r>
            <a:r>
              <a:rPr lang="en-MY" sz="4000" dirty="0" err="1"/>
              <a:t>Hafzan</a:t>
            </a:r>
            <a:r>
              <a:rPr lang="en-MY" sz="4000" dirty="0"/>
              <a:t>, Maya </a:t>
            </a:r>
            <a:r>
              <a:rPr lang="en-MY" sz="4000" dirty="0" err="1"/>
              <a:t>Mazuwin</a:t>
            </a:r>
            <a:r>
              <a:rPr lang="en-MY" sz="4000" dirty="0"/>
              <a:t> Y, Siti </a:t>
            </a:r>
            <a:r>
              <a:rPr lang="en-MY" sz="4000" dirty="0" err="1"/>
              <a:t>Rahmah</a:t>
            </a:r>
            <a:r>
              <a:rPr lang="en-MY" sz="4000" dirty="0"/>
              <a:t> M</a:t>
            </a:r>
          </a:p>
          <a:p>
            <a:pPr algn="ctr"/>
            <a:endParaRPr lang="en-MY" sz="4000" dirty="0"/>
          </a:p>
          <a:p>
            <a:pPr algn="ctr"/>
            <a:r>
              <a:rPr lang="en-MY" sz="4000" dirty="0"/>
              <a:t>Department of General Surgery, School of Medical Science, </a:t>
            </a:r>
            <a:br>
              <a:rPr lang="en-MY" sz="4000" dirty="0"/>
            </a:br>
            <a:r>
              <a:rPr lang="en-MY" sz="4000" dirty="0" err="1"/>
              <a:t>Universiti</a:t>
            </a:r>
            <a:r>
              <a:rPr lang="en-MY" sz="4000" dirty="0"/>
              <a:t> </a:t>
            </a:r>
            <a:r>
              <a:rPr lang="en-MY" sz="4000" dirty="0" err="1"/>
              <a:t>Sains</a:t>
            </a:r>
            <a:r>
              <a:rPr lang="en-MY" sz="4000" dirty="0"/>
              <a:t> Malaysia, Kubang </a:t>
            </a:r>
            <a:r>
              <a:rPr lang="en-MY" sz="4000" dirty="0" err="1"/>
              <a:t>Kerian</a:t>
            </a:r>
            <a:r>
              <a:rPr lang="en-MY" sz="4000" dirty="0"/>
              <a:t>, Kelantan</a:t>
            </a:r>
          </a:p>
        </p:txBody>
      </p:sp>
      <p:pic>
        <p:nvPicPr>
          <p:cNvPr id="1026" name="Picture 2" descr="Image result for usm logo">
            <a:extLst>
              <a:ext uri="{FF2B5EF4-FFF2-40B4-BE49-F238E27FC236}">
                <a16:creationId xmlns:a16="http://schemas.microsoft.com/office/drawing/2014/main" id="{91E0DD7A-4CB2-4500-B405-0C35ECD3F479}"/>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24038426" y="265419"/>
            <a:ext cx="8191500" cy="57626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ACADCEE-C357-4BC7-A337-9710B34DDE09}"/>
              </a:ext>
            </a:extLst>
          </p:cNvPr>
          <p:cNvSpPr txBox="1"/>
          <p:nvPr/>
        </p:nvSpPr>
        <p:spPr>
          <a:xfrm>
            <a:off x="505327" y="7279790"/>
            <a:ext cx="17084842" cy="4924425"/>
          </a:xfrm>
          <a:prstGeom prst="rect">
            <a:avLst/>
          </a:prstGeom>
          <a:noFill/>
        </p:spPr>
        <p:txBody>
          <a:bodyPr wrap="square" rtlCol="0">
            <a:spAutoFit/>
          </a:bodyPr>
          <a:lstStyle/>
          <a:p>
            <a:r>
              <a:rPr lang="en-MY" sz="4000" b="1" u="sng" dirty="0"/>
              <a:t>Introduction</a:t>
            </a:r>
          </a:p>
          <a:p>
            <a:endParaRPr lang="en-MY" sz="4000" dirty="0"/>
          </a:p>
          <a:p>
            <a:r>
              <a:rPr lang="en-US" sz="3600" dirty="0"/>
              <a:t>Breast cancer is now the most common form of cancer in Malaysia, accounting for incidence as much as 17.7% of all locally reported cases. Locally, there is noted to be an increased incidence from the age of 40-44 and a peak incidence at 55-59 years of age. Up to 43% of patients present and are diagnosed at a very late stage (3&amp;4). We report a rare manifestation of breast cancer in a young 34 year old woman which lead to carcinoma </a:t>
            </a:r>
            <a:r>
              <a:rPr lang="en-US" sz="3600" dirty="0" err="1"/>
              <a:t>en</a:t>
            </a:r>
            <a:r>
              <a:rPr lang="en-US" sz="3600" dirty="0"/>
              <a:t> </a:t>
            </a:r>
            <a:r>
              <a:rPr lang="en-US" sz="3600" dirty="0" err="1"/>
              <a:t>cuirasse</a:t>
            </a:r>
            <a:r>
              <a:rPr lang="en-US" sz="3600" dirty="0"/>
              <a:t>. </a:t>
            </a:r>
            <a:endParaRPr lang="en-MY" sz="3600" dirty="0"/>
          </a:p>
          <a:p>
            <a:endParaRPr lang="en-MY" dirty="0"/>
          </a:p>
        </p:txBody>
      </p:sp>
      <p:sp>
        <p:nvSpPr>
          <p:cNvPr id="16" name="TextBox 15">
            <a:extLst>
              <a:ext uri="{FF2B5EF4-FFF2-40B4-BE49-F238E27FC236}">
                <a16:creationId xmlns:a16="http://schemas.microsoft.com/office/drawing/2014/main" id="{A53D9308-A39E-4933-9572-65B29EEF2B6B}"/>
              </a:ext>
            </a:extLst>
          </p:cNvPr>
          <p:cNvSpPr txBox="1"/>
          <p:nvPr/>
        </p:nvSpPr>
        <p:spPr>
          <a:xfrm>
            <a:off x="505326" y="12070937"/>
            <a:ext cx="18305087" cy="12403395"/>
          </a:xfrm>
          <a:prstGeom prst="rect">
            <a:avLst/>
          </a:prstGeom>
          <a:noFill/>
        </p:spPr>
        <p:txBody>
          <a:bodyPr wrap="square" rtlCol="0">
            <a:spAutoFit/>
          </a:bodyPr>
          <a:lstStyle/>
          <a:p>
            <a:r>
              <a:rPr lang="en-MY" sz="4000" b="1" u="sng" dirty="0"/>
              <a:t>Case Report</a:t>
            </a:r>
          </a:p>
          <a:p>
            <a:endParaRPr lang="en-MY" sz="4000" dirty="0"/>
          </a:p>
          <a:p>
            <a:r>
              <a:rPr lang="en-MY" sz="3600" dirty="0"/>
              <a:t>A case of a 34 year old woman, who was initially diagnosed in 2016 with Invasive Breast Cancer (ER/PR –</a:t>
            </a:r>
            <a:r>
              <a:rPr lang="en-MY" sz="3600" dirty="0" err="1"/>
              <a:t>ve</a:t>
            </a:r>
            <a:r>
              <a:rPr lang="en-MY" sz="3600" dirty="0"/>
              <a:t>, </a:t>
            </a:r>
            <a:r>
              <a:rPr lang="en-MY" sz="3600" dirty="0" err="1"/>
              <a:t>Cerb</a:t>
            </a:r>
            <a:r>
              <a:rPr lang="en-MY" sz="3600" dirty="0"/>
              <a:t> 3+Ve) She was subjected to 6 cycles of neoadjuvant chemotherapy however, refused for surgery and had opted for traditional remedies. Subsequently, she had defaulted follow-up.</a:t>
            </a:r>
          </a:p>
          <a:p>
            <a:endParaRPr lang="en-MY" sz="3600" dirty="0"/>
          </a:p>
          <a:p>
            <a:r>
              <a:rPr lang="en-MY" sz="3600" dirty="0"/>
              <a:t>She presented a year later with complains of shortness of breath, lethargy as well as bleeding from the tumour site. Examination revealed ulceration of her breast tumour as well as multiple skin ulceration and nodular lesions over the chest. These lesions were tender, often oozed pus and blood. Imaging revealed that her disease had advanced, and she now had multiple metastatic sites in the bone, liver and right breast with right sided pleural effusion.</a:t>
            </a:r>
          </a:p>
          <a:p>
            <a:endParaRPr lang="en-MY" sz="3600" dirty="0"/>
          </a:p>
          <a:p>
            <a:r>
              <a:rPr lang="en-MY" sz="3600" dirty="0"/>
              <a:t>In view of her condition, she was prescribed palliative chemotherapy. An Ultrasound guided pleural tapping was performed, which drained a milky white substance, revealing Chylothorax. Antibiotics were started, and the cutaneous lesions were subjected to dressing.</a:t>
            </a:r>
          </a:p>
          <a:p>
            <a:endParaRPr lang="en-MY" sz="3600" dirty="0"/>
          </a:p>
          <a:p>
            <a:r>
              <a:rPr lang="en-MY" sz="3600" dirty="0"/>
              <a:t>She was palliated in the ward, given comfort care, as she had refused further treatment. She had eventually succumbed to her illness, almost 2 years after initial diagnosis.</a:t>
            </a:r>
          </a:p>
        </p:txBody>
      </p:sp>
      <p:pic>
        <p:nvPicPr>
          <p:cNvPr id="18" name="Picture 17">
            <a:extLst>
              <a:ext uri="{FF2B5EF4-FFF2-40B4-BE49-F238E27FC236}">
                <a16:creationId xmlns:a16="http://schemas.microsoft.com/office/drawing/2014/main" id="{2604B4B8-8DA9-42FD-9E75-302EAEAF8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532140" y="4884943"/>
            <a:ext cx="6843203" cy="10782299"/>
          </a:xfrm>
          <a:prstGeom prst="rect">
            <a:avLst/>
          </a:prstGeom>
        </p:spPr>
      </p:pic>
      <p:pic>
        <p:nvPicPr>
          <p:cNvPr id="20" name="Picture 19">
            <a:extLst>
              <a:ext uri="{FF2B5EF4-FFF2-40B4-BE49-F238E27FC236}">
                <a16:creationId xmlns:a16="http://schemas.microsoft.com/office/drawing/2014/main" id="{60E730D6-AF63-4EA0-BE5E-92541517E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2591" y="16816264"/>
            <a:ext cx="10782300" cy="8086725"/>
          </a:xfrm>
          <a:prstGeom prst="rect">
            <a:avLst/>
          </a:prstGeom>
        </p:spPr>
      </p:pic>
      <p:pic>
        <p:nvPicPr>
          <p:cNvPr id="1028" name="Picture 4">
            <a:extLst>
              <a:ext uri="{FF2B5EF4-FFF2-40B4-BE49-F238E27FC236}">
                <a16:creationId xmlns:a16="http://schemas.microsoft.com/office/drawing/2014/main" id="{16F081D7-F0CF-4F4D-8826-492DFA2550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2591" y="25361057"/>
            <a:ext cx="11152276" cy="8148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E03F3F5-ECFE-4917-9C89-004C20D5CA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62996" y="35751558"/>
            <a:ext cx="11613962" cy="1201807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2993208-CDF0-4E84-A5FF-CE62734B2C70}"/>
              </a:ext>
            </a:extLst>
          </p:cNvPr>
          <p:cNvSpPr txBox="1"/>
          <p:nvPr/>
        </p:nvSpPr>
        <p:spPr>
          <a:xfrm>
            <a:off x="505326" y="24902989"/>
            <a:ext cx="19057266" cy="15850493"/>
          </a:xfrm>
          <a:prstGeom prst="rect">
            <a:avLst/>
          </a:prstGeom>
          <a:noFill/>
        </p:spPr>
        <p:txBody>
          <a:bodyPr wrap="square" rtlCol="0">
            <a:spAutoFit/>
          </a:bodyPr>
          <a:lstStyle/>
          <a:p>
            <a:r>
              <a:rPr lang="en-MY" sz="4000" b="1" u="sng" dirty="0"/>
              <a:t>Discussion</a:t>
            </a:r>
          </a:p>
          <a:p>
            <a:endParaRPr lang="en-MY" sz="4000" dirty="0"/>
          </a:p>
          <a:p>
            <a:r>
              <a:rPr lang="en-MY" sz="3600" dirty="0"/>
              <a:t>Carcinoma </a:t>
            </a:r>
            <a:r>
              <a:rPr lang="en-MY" sz="3600" dirty="0" err="1"/>
              <a:t>En</a:t>
            </a:r>
            <a:r>
              <a:rPr lang="en-MY" sz="3600" dirty="0"/>
              <a:t> </a:t>
            </a:r>
            <a:r>
              <a:rPr lang="en-MY" sz="3600" dirty="0" err="1"/>
              <a:t>Cuirasse</a:t>
            </a:r>
            <a:r>
              <a:rPr lang="en-MY" sz="3600" dirty="0"/>
              <a:t> is a rare cutaneous metastases from breast cancer or less commonly from the stomach, kidneys, or lungs to skin(1). Cutaneous metastases of internal </a:t>
            </a:r>
            <a:r>
              <a:rPr lang="en-MY" sz="3600" dirty="0" err="1"/>
              <a:t>neoplasias</a:t>
            </a:r>
            <a:r>
              <a:rPr lang="en-MY" sz="3600" dirty="0"/>
              <a:t> have a 0.8 to 8 percent incidence.(2) It is manifested through papulonodular lesions, </a:t>
            </a:r>
            <a:r>
              <a:rPr lang="en-MY" sz="3600" dirty="0" err="1"/>
              <a:t>erysipeloid</a:t>
            </a:r>
            <a:r>
              <a:rPr lang="en-MY" sz="3600" dirty="0"/>
              <a:t>, or </a:t>
            </a:r>
            <a:r>
              <a:rPr lang="en-MY" sz="3600" dirty="0" err="1"/>
              <a:t>sclerodermiform</a:t>
            </a:r>
            <a:r>
              <a:rPr lang="en-MY" sz="3600" dirty="0"/>
              <a:t> infiltration. For dissemination, a metastases requires a </a:t>
            </a:r>
            <a:r>
              <a:rPr lang="en-MY" sz="3600" b="1" dirty="0"/>
              <a:t>lymphatic</a:t>
            </a:r>
            <a:r>
              <a:rPr lang="en-MY" sz="3600" dirty="0"/>
              <a:t> or </a:t>
            </a:r>
            <a:r>
              <a:rPr lang="en-MY" sz="3600" b="1" dirty="0"/>
              <a:t>haematogenous pathway. </a:t>
            </a:r>
          </a:p>
          <a:p>
            <a:endParaRPr lang="en-MY" sz="3600" b="1" dirty="0"/>
          </a:p>
          <a:p>
            <a:r>
              <a:rPr lang="en-MY" sz="3600" dirty="0"/>
              <a:t>In the lymphatic pathway, the neoplastic cells reach the skin directly (through the thoracic duct-subclavian vein-general circulation, with subsequent cutaneous permeation, or by retrogradely, due to obstruction of the lymphatic lumen by tumour embolus and subsequent centrifugal deviation to skin(3). </a:t>
            </a:r>
          </a:p>
          <a:p>
            <a:endParaRPr lang="en-MY" sz="3600" dirty="0"/>
          </a:p>
          <a:p>
            <a:r>
              <a:rPr lang="en-MY" sz="3600" dirty="0"/>
              <a:t>The haematogenous pathway involves tumour </a:t>
            </a:r>
            <a:r>
              <a:rPr lang="en-MY" sz="3600" dirty="0" err="1"/>
              <a:t>dessimination</a:t>
            </a:r>
            <a:r>
              <a:rPr lang="en-MY" sz="3600" dirty="0"/>
              <a:t> through venous vessels to the left heart cavity. It is less frequently via arterial pathway due to the higher intraluminal pressure as well as arterial wall structure(3). </a:t>
            </a:r>
          </a:p>
          <a:p>
            <a:endParaRPr lang="en-MY" sz="3600" dirty="0"/>
          </a:p>
          <a:p>
            <a:r>
              <a:rPr lang="en-MY" sz="3600" dirty="0"/>
              <a:t>The prognosis of patients with cutaneous metastases depends on the type and biological behaviour of the underlying primary tumour and its response to treatment. Skin metastases are usually associated with advanced stages(4).</a:t>
            </a:r>
          </a:p>
          <a:p>
            <a:endParaRPr lang="en-MY" sz="3600" dirty="0"/>
          </a:p>
          <a:p>
            <a:r>
              <a:rPr lang="en-MY" sz="3600" dirty="0"/>
              <a:t>Systemic chemotherapy is the most commonly used treatment whereas the specific protocol depends on the histopathologic type of the primary tumour and staging of the patient. Surgical excision, radiotherapy, intralesional chemotherapy or immunotherapy can be used when solitary lesions develop or in the late stages of the disease in order to improve the quality of life of the patient (4,5).</a:t>
            </a:r>
          </a:p>
          <a:p>
            <a:endParaRPr lang="en-MY" sz="4000" dirty="0"/>
          </a:p>
          <a:p>
            <a:endParaRPr lang="en-MY" sz="4000" dirty="0"/>
          </a:p>
        </p:txBody>
      </p:sp>
      <p:sp>
        <p:nvSpPr>
          <p:cNvPr id="22" name="TextBox 21">
            <a:extLst>
              <a:ext uri="{FF2B5EF4-FFF2-40B4-BE49-F238E27FC236}">
                <a16:creationId xmlns:a16="http://schemas.microsoft.com/office/drawing/2014/main" id="{72DB84A0-B0CB-4F82-8FDE-0715B0B5EB62}"/>
              </a:ext>
            </a:extLst>
          </p:cNvPr>
          <p:cNvSpPr txBox="1"/>
          <p:nvPr/>
        </p:nvSpPr>
        <p:spPr>
          <a:xfrm>
            <a:off x="232088" y="46528196"/>
            <a:ext cx="19666632" cy="5062924"/>
          </a:xfrm>
          <a:prstGeom prst="rect">
            <a:avLst/>
          </a:prstGeom>
          <a:noFill/>
        </p:spPr>
        <p:txBody>
          <a:bodyPr wrap="square" rtlCol="0">
            <a:spAutoFit/>
          </a:bodyPr>
          <a:lstStyle/>
          <a:p>
            <a:r>
              <a:rPr lang="en-MY" sz="3000" b="1" dirty="0"/>
              <a:t>References</a:t>
            </a:r>
          </a:p>
          <a:p>
            <a:endParaRPr lang="en-MY" sz="2500" dirty="0"/>
          </a:p>
          <a:p>
            <a:r>
              <a:rPr lang="en-MY" sz="2500" dirty="0"/>
              <a:t>1. Bhat R, </a:t>
            </a:r>
            <a:r>
              <a:rPr lang="en-MY" sz="2500" dirty="0" err="1"/>
              <a:t>Khaitan</a:t>
            </a:r>
            <a:r>
              <a:rPr lang="en-MY" sz="2500" dirty="0"/>
              <a:t> BK. Skin manifestations in internal diseases. In: Valia RG, Valia AR, editors. IADVL Textbook of Dermatology. 3rd ed. Mumbai: </a:t>
            </a:r>
            <a:r>
              <a:rPr lang="en-MY" sz="2500" dirty="0" err="1"/>
              <a:t>Bhilani</a:t>
            </a:r>
            <a:r>
              <a:rPr lang="en-MY" sz="2500" dirty="0"/>
              <a:t> Publishing House; 2008. pp. 1347–409</a:t>
            </a:r>
          </a:p>
          <a:p>
            <a:r>
              <a:rPr lang="en-MY" sz="2500" dirty="0"/>
              <a:t>2. Ruben </a:t>
            </a:r>
            <a:r>
              <a:rPr lang="en-MY" sz="2500" dirty="0" err="1"/>
              <a:t>Azcune</a:t>
            </a:r>
            <a:r>
              <a:rPr lang="en-MY" sz="2500" dirty="0"/>
              <a:t> et al. Cutaneous metastases of internal carcinomas, our experience in 94 cases. </a:t>
            </a:r>
            <a:r>
              <a:rPr lang="en-MY" sz="2500" dirty="0" err="1"/>
              <a:t>Dermatologia</a:t>
            </a:r>
            <a:r>
              <a:rPr lang="en-MY" sz="2500" dirty="0"/>
              <a:t> Argentina 2008. Pp. 44-51</a:t>
            </a:r>
          </a:p>
          <a:p>
            <a:r>
              <a:rPr lang="en-MY" sz="2500" dirty="0"/>
              <a:t>3. </a:t>
            </a:r>
            <a:r>
              <a:rPr lang="es-ES" sz="2500" dirty="0"/>
              <a:t>Román C, Armijo M. El proceso metastático. II: Diseminación tumoral directa, linfática y hemática (1a. parte). Actas </a:t>
            </a:r>
            <a:r>
              <a:rPr lang="es-ES" sz="2500" dirty="0" err="1"/>
              <a:t>Dermatosifi</a:t>
            </a:r>
            <a:r>
              <a:rPr lang="es-ES" sz="2500" dirty="0"/>
              <a:t> </a:t>
            </a:r>
            <a:r>
              <a:rPr lang="es-ES" sz="2500" dirty="0" err="1"/>
              <a:t>liogr</a:t>
            </a:r>
            <a:r>
              <a:rPr lang="es-ES" sz="2500" dirty="0"/>
              <a:t> 1999; 90:277-290.</a:t>
            </a:r>
          </a:p>
          <a:p>
            <a:r>
              <a:rPr lang="es-ES" sz="2500" dirty="0"/>
              <a:t>4. C. </a:t>
            </a:r>
            <a:r>
              <a:rPr lang="es-ES" sz="2500" dirty="0" err="1"/>
              <a:t>Mordenti</a:t>
            </a:r>
            <a:r>
              <a:rPr lang="es-ES" sz="2500" dirty="0"/>
              <a:t>, K. Peris, M. </a:t>
            </a:r>
            <a:r>
              <a:rPr lang="es-ES" sz="2500" dirty="0" err="1"/>
              <a:t>Concetta</a:t>
            </a:r>
            <a:r>
              <a:rPr lang="es-ES" sz="2500" dirty="0"/>
              <a:t> </a:t>
            </a:r>
            <a:r>
              <a:rPr lang="es-ES" sz="2500" dirty="0" err="1"/>
              <a:t>Cutaneous</a:t>
            </a:r>
            <a:r>
              <a:rPr lang="es-ES" sz="2500" dirty="0"/>
              <a:t> </a:t>
            </a:r>
            <a:r>
              <a:rPr lang="es-ES" sz="2500" dirty="0" err="1"/>
              <a:t>metastatic</a:t>
            </a:r>
            <a:r>
              <a:rPr lang="es-ES" sz="2500" dirty="0"/>
              <a:t> </a:t>
            </a:r>
            <a:r>
              <a:rPr lang="es-ES" sz="2500" dirty="0" err="1"/>
              <a:t>breast</a:t>
            </a:r>
            <a:r>
              <a:rPr lang="es-ES" sz="2500" dirty="0"/>
              <a:t> carcinoma: A </a:t>
            </a:r>
            <a:r>
              <a:rPr lang="es-ES" sz="2500" dirty="0" err="1"/>
              <a:t>study</a:t>
            </a:r>
            <a:r>
              <a:rPr lang="es-ES" sz="2500" dirty="0"/>
              <a:t> </a:t>
            </a:r>
            <a:r>
              <a:rPr lang="es-ES" sz="2500" dirty="0" err="1"/>
              <a:t>of</a:t>
            </a:r>
            <a:r>
              <a:rPr lang="es-ES" sz="2500" dirty="0"/>
              <a:t> 164 </a:t>
            </a:r>
            <a:r>
              <a:rPr lang="es-ES" sz="2500" dirty="0" err="1"/>
              <a:t>patients</a:t>
            </a:r>
            <a:r>
              <a:rPr lang="es-ES" sz="2500" dirty="0"/>
              <a:t>. Acta </a:t>
            </a:r>
            <a:r>
              <a:rPr lang="es-ES" sz="2500" dirty="0" err="1"/>
              <a:t>Dernativeb</a:t>
            </a:r>
            <a:r>
              <a:rPr lang="es-ES" sz="2500" dirty="0"/>
              <a:t> AOA </a:t>
            </a:r>
            <a:r>
              <a:rPr lang="es-ES" sz="2500" dirty="0" err="1"/>
              <a:t>Vik</a:t>
            </a:r>
            <a:r>
              <a:rPr lang="es-ES" sz="2500" dirty="0"/>
              <a:t> 9,2999 </a:t>
            </a:r>
            <a:r>
              <a:rPr lang="es-ES" sz="2500" dirty="0" err="1"/>
              <a:t>oo</a:t>
            </a:r>
            <a:r>
              <a:rPr lang="es-ES" sz="2500" dirty="0"/>
              <a:t>, 143-148</a:t>
            </a:r>
          </a:p>
          <a:p>
            <a:r>
              <a:rPr lang="es-ES" sz="2500" dirty="0"/>
              <a:t>5.  E. K. Dawson, T. M. Davie – </a:t>
            </a:r>
            <a:r>
              <a:rPr lang="es-ES" sz="2500" dirty="0" err="1"/>
              <a:t>Mammary</a:t>
            </a:r>
            <a:r>
              <a:rPr lang="es-ES" sz="2500" dirty="0"/>
              <a:t> Carcinoma </a:t>
            </a:r>
            <a:r>
              <a:rPr lang="es-ES" sz="2500" dirty="0" err="1"/>
              <a:t>with</a:t>
            </a:r>
            <a:r>
              <a:rPr lang="es-ES" sz="2500" dirty="0"/>
              <a:t> </a:t>
            </a:r>
            <a:r>
              <a:rPr lang="es-ES" sz="2500" dirty="0" err="1"/>
              <a:t>cutaneous</a:t>
            </a:r>
            <a:r>
              <a:rPr lang="es-ES" sz="2500" dirty="0"/>
              <a:t> </a:t>
            </a:r>
            <a:r>
              <a:rPr lang="es-ES" sz="2500" dirty="0" err="1"/>
              <a:t>carcinosis</a:t>
            </a:r>
            <a:r>
              <a:rPr lang="es-ES" sz="2500" dirty="0"/>
              <a:t> </a:t>
            </a:r>
            <a:r>
              <a:rPr lang="es-ES" sz="2500" dirty="0" err="1"/>
              <a:t>of</a:t>
            </a:r>
            <a:r>
              <a:rPr lang="es-ES" sz="2500" dirty="0"/>
              <a:t> </a:t>
            </a:r>
            <a:r>
              <a:rPr lang="es-ES" sz="2500" dirty="0" err="1"/>
              <a:t>erysipelatodes</a:t>
            </a:r>
            <a:r>
              <a:rPr lang="es-ES" sz="2500" dirty="0"/>
              <a:t> </a:t>
            </a:r>
            <a:r>
              <a:rPr lang="es-ES" sz="2500" dirty="0" err="1"/>
              <a:t>type</a:t>
            </a:r>
            <a:r>
              <a:rPr lang="es-ES" sz="2500" dirty="0"/>
              <a:t>. </a:t>
            </a:r>
            <a:r>
              <a:rPr lang="es-ES" sz="2500" dirty="0" err="1"/>
              <a:t>Research</a:t>
            </a:r>
            <a:r>
              <a:rPr lang="es-ES" sz="2500" dirty="0"/>
              <a:t> </a:t>
            </a:r>
            <a:r>
              <a:rPr lang="es-ES" sz="2500" dirty="0" err="1"/>
              <a:t>Labaratory</a:t>
            </a:r>
            <a:r>
              <a:rPr lang="es-ES" sz="2500" dirty="0"/>
              <a:t> </a:t>
            </a:r>
            <a:r>
              <a:rPr lang="es-ES" sz="2500" dirty="0" err="1"/>
              <a:t>of</a:t>
            </a:r>
            <a:r>
              <a:rPr lang="es-ES" sz="2500" dirty="0"/>
              <a:t> Royal </a:t>
            </a:r>
            <a:r>
              <a:rPr lang="es-ES" sz="2500" dirty="0" err="1"/>
              <a:t>College</a:t>
            </a:r>
            <a:r>
              <a:rPr lang="es-ES" sz="2500" dirty="0"/>
              <a:t> </a:t>
            </a:r>
            <a:r>
              <a:rPr lang="es-ES" sz="2500" dirty="0" err="1"/>
              <a:t>of</a:t>
            </a:r>
            <a:r>
              <a:rPr lang="es-ES" sz="2500" dirty="0"/>
              <a:t> </a:t>
            </a:r>
            <a:r>
              <a:rPr lang="es-ES" sz="2500" dirty="0" err="1"/>
              <a:t>Physicians</a:t>
            </a:r>
            <a:r>
              <a:rPr lang="es-ES" sz="2500" dirty="0"/>
              <a:t>, Edinburgh. PP 247- 258</a:t>
            </a:r>
            <a:endParaRPr lang="en-MY" sz="2500" dirty="0"/>
          </a:p>
          <a:p>
            <a:endParaRPr lang="en-MY" dirty="0"/>
          </a:p>
        </p:txBody>
      </p:sp>
      <p:sp>
        <p:nvSpPr>
          <p:cNvPr id="23" name="TextBox 22">
            <a:extLst>
              <a:ext uri="{FF2B5EF4-FFF2-40B4-BE49-F238E27FC236}">
                <a16:creationId xmlns:a16="http://schemas.microsoft.com/office/drawing/2014/main" id="{329E4506-3773-4A57-862F-EDBAA5470866}"/>
              </a:ext>
            </a:extLst>
          </p:cNvPr>
          <p:cNvSpPr txBox="1"/>
          <p:nvPr/>
        </p:nvSpPr>
        <p:spPr>
          <a:xfrm>
            <a:off x="505326" y="39583895"/>
            <a:ext cx="18721137" cy="7755969"/>
          </a:xfrm>
          <a:prstGeom prst="rect">
            <a:avLst/>
          </a:prstGeom>
          <a:noFill/>
        </p:spPr>
        <p:txBody>
          <a:bodyPr wrap="square" rtlCol="0">
            <a:spAutoFit/>
          </a:bodyPr>
          <a:lstStyle/>
          <a:p>
            <a:r>
              <a:rPr lang="en-MY" sz="4000" b="1" u="sng" dirty="0"/>
              <a:t>Conclusion</a:t>
            </a:r>
          </a:p>
          <a:p>
            <a:endParaRPr lang="en-MY" sz="4000" b="1" u="sng" dirty="0"/>
          </a:p>
          <a:p>
            <a:r>
              <a:rPr lang="en-MY" sz="4000" dirty="0"/>
              <a:t>Cancer metastasis represents the most devastating aspect of malignancy since mortality of tumour patients is mainly related to the metastatic behaviour of the primary neoplasm.  In cases of carcinoma </a:t>
            </a:r>
            <a:r>
              <a:rPr lang="en-MY" sz="4000" dirty="0" err="1"/>
              <a:t>en</a:t>
            </a:r>
            <a:r>
              <a:rPr lang="en-MY" sz="4000" dirty="0"/>
              <a:t> </a:t>
            </a:r>
            <a:r>
              <a:rPr lang="en-MY" sz="4000" dirty="0" err="1"/>
              <a:t>cuirasse</a:t>
            </a:r>
            <a:r>
              <a:rPr lang="en-MY" sz="4000" dirty="0"/>
              <a:t>, it is a rare manifestation of extension metastases of the primary tumour. Given the pathway of dissemination, it mostly appears at an advanced stage of the disease, bringing a poor overall prognosis and challenging to manage. As breast cancer becomes more prevalent, it is imperative that screening programs are widely performed to diagnose breast cancer in its infancy to improve the outcome and prevent difficult complications such as Carcinoma </a:t>
            </a:r>
            <a:r>
              <a:rPr lang="en-MY" sz="4000" dirty="0" err="1"/>
              <a:t>En</a:t>
            </a:r>
            <a:r>
              <a:rPr lang="en-MY" sz="4000" dirty="0"/>
              <a:t> </a:t>
            </a:r>
            <a:r>
              <a:rPr lang="en-MY" sz="4000" dirty="0" err="1"/>
              <a:t>Cuirasse</a:t>
            </a:r>
            <a:r>
              <a:rPr lang="en-MY" sz="4000" dirty="0"/>
              <a:t>.</a:t>
            </a:r>
          </a:p>
          <a:p>
            <a:endParaRPr lang="en-MY" sz="4000" b="1" u="sng" dirty="0"/>
          </a:p>
          <a:p>
            <a:endParaRPr lang="en-MY" dirty="0"/>
          </a:p>
        </p:txBody>
      </p:sp>
      <p:sp>
        <p:nvSpPr>
          <p:cNvPr id="24" name="TextBox 23">
            <a:extLst>
              <a:ext uri="{FF2B5EF4-FFF2-40B4-BE49-F238E27FC236}">
                <a16:creationId xmlns:a16="http://schemas.microsoft.com/office/drawing/2014/main" id="{E2AB866B-AD03-41BA-85B2-835F30816311}"/>
              </a:ext>
            </a:extLst>
          </p:cNvPr>
          <p:cNvSpPr txBox="1"/>
          <p:nvPr/>
        </p:nvSpPr>
        <p:spPr>
          <a:xfrm>
            <a:off x="19562591" y="13697694"/>
            <a:ext cx="10782299" cy="2862322"/>
          </a:xfrm>
          <a:prstGeom prst="rect">
            <a:avLst/>
          </a:prstGeom>
          <a:noFill/>
        </p:spPr>
        <p:txBody>
          <a:bodyPr wrap="square" rtlCol="0">
            <a:spAutoFit/>
          </a:bodyPr>
          <a:lstStyle/>
          <a:p>
            <a:r>
              <a:rPr lang="en-MY" sz="3000" b="1" dirty="0"/>
              <a:t>The image above and below shows the extensive cutaneous spread of the disease. They appear as multiple nodular lesions over the chest with contact bleeding. The spread extends beyond the axilla and to the back. There primary tumour has also ulcerated the skin and formed a fungating mass.</a:t>
            </a:r>
          </a:p>
        </p:txBody>
      </p:sp>
      <p:sp>
        <p:nvSpPr>
          <p:cNvPr id="25" name="TextBox 24">
            <a:extLst>
              <a:ext uri="{FF2B5EF4-FFF2-40B4-BE49-F238E27FC236}">
                <a16:creationId xmlns:a16="http://schemas.microsoft.com/office/drawing/2014/main" id="{CE6BDB44-A2EA-43DE-A514-8BEC3DC9252F}"/>
              </a:ext>
            </a:extLst>
          </p:cNvPr>
          <p:cNvSpPr txBox="1"/>
          <p:nvPr/>
        </p:nvSpPr>
        <p:spPr>
          <a:xfrm>
            <a:off x="19898720" y="47769629"/>
            <a:ext cx="10973556" cy="1477328"/>
          </a:xfrm>
          <a:prstGeom prst="rect">
            <a:avLst/>
          </a:prstGeom>
          <a:noFill/>
        </p:spPr>
        <p:txBody>
          <a:bodyPr wrap="square" rtlCol="0">
            <a:spAutoFit/>
          </a:bodyPr>
          <a:lstStyle/>
          <a:p>
            <a:r>
              <a:rPr lang="en-MY" sz="3000" b="1" dirty="0"/>
              <a:t>A bone scan reveals that there are metastases evident at the thoracic vertebrae, left scapulae, sternum and right femur.</a:t>
            </a:r>
          </a:p>
        </p:txBody>
      </p:sp>
      <p:sp>
        <p:nvSpPr>
          <p:cNvPr id="26" name="TextBox 25">
            <a:extLst>
              <a:ext uri="{FF2B5EF4-FFF2-40B4-BE49-F238E27FC236}">
                <a16:creationId xmlns:a16="http://schemas.microsoft.com/office/drawing/2014/main" id="{D77D4149-3FC2-46A9-826E-FD35FB2347F1}"/>
              </a:ext>
            </a:extLst>
          </p:cNvPr>
          <p:cNvSpPr txBox="1"/>
          <p:nvPr/>
        </p:nvSpPr>
        <p:spPr>
          <a:xfrm>
            <a:off x="19562591" y="33509308"/>
            <a:ext cx="11152276" cy="1938992"/>
          </a:xfrm>
          <a:prstGeom prst="rect">
            <a:avLst/>
          </a:prstGeom>
          <a:noFill/>
        </p:spPr>
        <p:txBody>
          <a:bodyPr wrap="square" rtlCol="0">
            <a:spAutoFit/>
          </a:bodyPr>
          <a:lstStyle/>
          <a:p>
            <a:r>
              <a:rPr lang="en-MY" sz="3000" dirty="0"/>
              <a:t>The patient was suspected to have pleural effusion. Ultrasound guided drainage had revealed a milky white substance, indicating Chylothorax and invasion of the primary tumour into the thoracic duct.</a:t>
            </a:r>
          </a:p>
        </p:txBody>
      </p:sp>
    </p:spTree>
    <p:extLst>
      <p:ext uri="{BB962C8B-B14F-4D97-AF65-F5344CB8AC3E}">
        <p14:creationId xmlns:p14="http://schemas.microsoft.com/office/powerpoint/2010/main" val="20543440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122</TotalTime>
  <Words>821</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GillSans</vt:lpstr>
      <vt:lpstr>Trebuchet MS</vt:lpstr>
      <vt:lpstr>Wingdings 3</vt:lpstr>
      <vt:lpstr>Facet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Karthik</dc:creator>
  <cp:lastModifiedBy>Karthik</cp:lastModifiedBy>
  <cp:revision>19</cp:revision>
  <dcterms:created xsi:type="dcterms:W3CDTF">2018-10-24T14:01:17Z</dcterms:created>
  <dcterms:modified xsi:type="dcterms:W3CDTF">2018-10-24T16:04:12Z</dcterms:modified>
</cp:coreProperties>
</file>